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545" r:id="rId5"/>
    <p:sldId id="547" r:id="rId6"/>
    <p:sldId id="548" r:id="rId7"/>
    <p:sldId id="549" r:id="rId8"/>
    <p:sldId id="550" r:id="rId9"/>
    <p:sldId id="551" r:id="rId10"/>
    <p:sldId id="546" r:id="rId11"/>
    <p:sldId id="520" r:id="rId12"/>
    <p:sldId id="542" r:id="rId13"/>
    <p:sldId id="543" r:id="rId14"/>
    <p:sldId id="54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DCE0E-DC10-4F8C-8D4F-B5C6142F7250}" v="9" dt="2026-04-15T17:35:44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Hardy" userId="b1181508-0851-4dbd-8bcb-d8c0e0da9166" providerId="ADAL" clId="{0D43377E-FCBB-4BEF-8811-1727317DD8CB}"/>
    <pc:docChg chg="custSel modSld">
      <pc:chgData name="Stephen Hardy" userId="b1181508-0851-4dbd-8bcb-d8c0e0da9166" providerId="ADAL" clId="{0D43377E-FCBB-4BEF-8811-1727317DD8CB}" dt="2026-04-15T17:40:08.619" v="648" actId="1076"/>
      <pc:docMkLst>
        <pc:docMk/>
      </pc:docMkLst>
      <pc:sldChg chg="modSp mod">
        <pc:chgData name="Stephen Hardy" userId="b1181508-0851-4dbd-8bcb-d8c0e0da9166" providerId="ADAL" clId="{0D43377E-FCBB-4BEF-8811-1727317DD8CB}" dt="2026-04-15T17:40:08.619" v="648" actId="1076"/>
        <pc:sldMkLst>
          <pc:docMk/>
          <pc:sldMk cId="2655818602" sldId="545"/>
        </pc:sldMkLst>
        <pc:spChg chg="mod">
          <ac:chgData name="Stephen Hardy" userId="b1181508-0851-4dbd-8bcb-d8c0e0da9166" providerId="ADAL" clId="{0D43377E-FCBB-4BEF-8811-1727317DD8CB}" dt="2026-04-15T17:40:05.188" v="647" actId="1076"/>
          <ac:spMkLst>
            <pc:docMk/>
            <pc:sldMk cId="2655818602" sldId="545"/>
            <ac:spMk id="2" creationId="{EEB7B6BA-E83A-0B1A-CF15-912948E8F595}"/>
          </ac:spMkLst>
        </pc:spChg>
        <pc:spChg chg="mod">
          <ac:chgData name="Stephen Hardy" userId="b1181508-0851-4dbd-8bcb-d8c0e0da9166" providerId="ADAL" clId="{0D43377E-FCBB-4BEF-8811-1727317DD8CB}" dt="2026-04-15T17:40:08.619" v="648" actId="1076"/>
          <ac:spMkLst>
            <pc:docMk/>
            <pc:sldMk cId="2655818602" sldId="545"/>
            <ac:spMk id="14" creationId="{D948560F-3DB8-F6AB-4B0F-B940B1E6A3AA}"/>
          </ac:spMkLst>
        </pc:spChg>
      </pc:sldChg>
      <pc:sldChg chg="addSp delSp modSp mod">
        <pc:chgData name="Stephen Hardy" userId="b1181508-0851-4dbd-8bcb-d8c0e0da9166" providerId="ADAL" clId="{0D43377E-FCBB-4BEF-8811-1727317DD8CB}" dt="2026-04-15T17:36:55.693" v="500" actId="1076"/>
        <pc:sldMkLst>
          <pc:docMk/>
          <pc:sldMk cId="3519657529" sldId="548"/>
        </pc:sldMkLst>
        <pc:spChg chg="add mod">
          <ac:chgData name="Stephen Hardy" userId="b1181508-0851-4dbd-8bcb-d8c0e0da9166" providerId="ADAL" clId="{0D43377E-FCBB-4BEF-8811-1727317DD8CB}" dt="2026-04-15T17:35:10.923" v="438" actId="113"/>
          <ac:spMkLst>
            <pc:docMk/>
            <pc:sldMk cId="3519657529" sldId="548"/>
            <ac:spMk id="7" creationId="{6743B1F3-3A8F-966B-8F4D-D277CC46BDCE}"/>
          </ac:spMkLst>
        </pc:spChg>
        <pc:spChg chg="add mod">
          <ac:chgData name="Stephen Hardy" userId="b1181508-0851-4dbd-8bcb-d8c0e0da9166" providerId="ADAL" clId="{0D43377E-FCBB-4BEF-8811-1727317DD8CB}" dt="2026-04-15T17:35:15.959" v="439" actId="113"/>
          <ac:spMkLst>
            <pc:docMk/>
            <pc:sldMk cId="3519657529" sldId="548"/>
            <ac:spMk id="8" creationId="{4B56890F-3591-A0F9-5102-631D9DDD1A8B}"/>
          </ac:spMkLst>
        </pc:spChg>
        <pc:spChg chg="add mod">
          <ac:chgData name="Stephen Hardy" userId="b1181508-0851-4dbd-8bcb-d8c0e0da9166" providerId="ADAL" clId="{0D43377E-FCBB-4BEF-8811-1727317DD8CB}" dt="2026-04-15T17:35:24.514" v="441" actId="114"/>
          <ac:spMkLst>
            <pc:docMk/>
            <pc:sldMk cId="3519657529" sldId="548"/>
            <ac:spMk id="9" creationId="{C985E840-6225-6FCC-1585-61F0F0F7377D}"/>
          </ac:spMkLst>
        </pc:spChg>
        <pc:spChg chg="add mod">
          <ac:chgData name="Stephen Hardy" userId="b1181508-0851-4dbd-8bcb-d8c0e0da9166" providerId="ADAL" clId="{0D43377E-FCBB-4BEF-8811-1727317DD8CB}" dt="2026-04-15T17:36:55.693" v="500" actId="1076"/>
          <ac:spMkLst>
            <pc:docMk/>
            <pc:sldMk cId="3519657529" sldId="548"/>
            <ac:spMk id="10" creationId="{4844272E-FF3F-3926-8134-8A324B183BE3}"/>
          </ac:spMkLst>
        </pc:spChg>
        <pc:picChg chg="add mod">
          <ac:chgData name="Stephen Hardy" userId="b1181508-0851-4dbd-8bcb-d8c0e0da9166" providerId="ADAL" clId="{0D43377E-FCBB-4BEF-8811-1727317DD8CB}" dt="2026-04-15T17:32:38.678" v="283" actId="1076"/>
          <ac:picMkLst>
            <pc:docMk/>
            <pc:sldMk cId="3519657529" sldId="548"/>
            <ac:picMk id="4" creationId="{7C1A6763-0509-B87C-BE41-BC722E4F1756}"/>
          </ac:picMkLst>
        </pc:picChg>
        <pc:picChg chg="add mod">
          <ac:chgData name="Stephen Hardy" userId="b1181508-0851-4dbd-8bcb-d8c0e0da9166" providerId="ADAL" clId="{0D43377E-FCBB-4BEF-8811-1727317DD8CB}" dt="2026-04-15T17:32:35.888" v="282" actId="1076"/>
          <ac:picMkLst>
            <pc:docMk/>
            <pc:sldMk cId="3519657529" sldId="548"/>
            <ac:picMk id="6" creationId="{F718A0F6-8B29-67AC-25B3-E30D2B6BB83C}"/>
          </ac:picMkLst>
        </pc:picChg>
        <pc:picChg chg="add mod">
          <ac:chgData name="Stephen Hardy" userId="b1181508-0851-4dbd-8bcb-d8c0e0da9166" providerId="ADAL" clId="{0D43377E-FCBB-4BEF-8811-1727317DD8CB}" dt="2026-04-15T17:29:43.918" v="277" actId="1076"/>
          <ac:picMkLst>
            <pc:docMk/>
            <pc:sldMk cId="3519657529" sldId="548"/>
            <ac:picMk id="1026" creationId="{066D9B03-DC04-1E56-0545-DC52D05C8544}"/>
          </ac:picMkLst>
        </pc:picChg>
        <pc:picChg chg="del">
          <ac:chgData name="Stephen Hardy" userId="b1181508-0851-4dbd-8bcb-d8c0e0da9166" providerId="ADAL" clId="{0D43377E-FCBB-4BEF-8811-1727317DD8CB}" dt="2026-04-15T17:28:46.141" v="270" actId="478"/>
          <ac:picMkLst>
            <pc:docMk/>
            <pc:sldMk cId="3519657529" sldId="548"/>
            <ac:picMk id="2050" creationId="{4BE3C6A1-ADAB-548F-3203-814718A8C068}"/>
          </ac:picMkLst>
        </pc:picChg>
        <pc:picChg chg="del">
          <ac:chgData name="Stephen Hardy" userId="b1181508-0851-4dbd-8bcb-d8c0e0da9166" providerId="ADAL" clId="{0D43377E-FCBB-4BEF-8811-1727317DD8CB}" dt="2026-04-15T17:29:03.464" v="274" actId="478"/>
          <ac:picMkLst>
            <pc:docMk/>
            <pc:sldMk cId="3519657529" sldId="548"/>
            <ac:picMk id="2052" creationId="{DCF9F4F3-FB2B-BA7A-1BC5-3FB7B10BBB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5E58-05E9-4C01-B2F1-919D83131E2D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CD372-3B35-43BB-85C8-A2A74B050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4CD372-3B35-43BB-85C8-A2A74B050D3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4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6D98E-615F-C425-E515-761A53A4C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8C61D-9FEA-DEB8-1382-54AC72405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6C713F-1352-5B9E-2113-93FD46290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20D26-8AE8-9A7A-B9C8-0E020A27C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CD372-3B35-43BB-85C8-A2A74B050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4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B2DCD-E839-9B53-44FB-9316793E8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34A50-191F-4624-8831-00B84A1C2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F96490-E351-D909-386C-9D8FCB013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D2F52-F75B-06BC-681C-AD3B2485D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CD372-3B35-43BB-85C8-A2A74B050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14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B12A0-6D78-B86D-FF48-BB9A9B491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631201-DE2B-8840-679F-6F824A70A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CFF56-2E6A-383C-D6E4-E497CB7CC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6F47A-5115-6D6A-E258-F9147A7B8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CD372-3B35-43BB-85C8-A2A74B050D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2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5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8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EBAD-C59D-45C2-8CA2-AF220CDB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E37A2-F2AF-44F0-86B6-471403C1D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9B1D-163A-4BE3-8861-BFF8CF6A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5A708-694E-47DC-A49A-C745A1FA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830F9-2FE0-41C9-A842-0A8EB0A0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014B-C15E-4AB4-A69F-CFBB0672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F742-6BB2-4265-8B21-180E94E9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7129-76AB-493C-BD08-53F7149B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EEC19-A923-44FF-ACF9-3AF3A18E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DBA5C-45A3-4D3F-A059-C39BD97A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6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2B1-CC92-4BB0-A342-80D76412E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6652-DAB7-4C37-B9B3-076EB7E62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3ABC-594B-427B-A844-DE66B4EF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04FB6-E8B2-43B0-8884-21E868C8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C2DA1-6A37-4330-A86A-23A36ED4B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A2A3-29B2-4EF3-92D2-8ECB6959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8E9D-64A8-4B05-A028-D9A32337F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1E04A-E34C-4056-9132-1DFD0F8CF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F5F5-9C63-4EFE-860C-EA0D8B8D9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D513E-C85D-4208-9CF1-559B503B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EA0F5-94A6-4374-A1D9-0B96674C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CA670-0AEB-47BD-A6B7-52341B5B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DEE8-1ACC-4E69-885C-11B08F34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B292B-D088-4862-8AFB-FEC24D403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8E1B7-3064-478A-BEB5-CDD91C8D9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6A032-B25B-4637-85D2-FAA3D6C39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63BF8A-49DA-4E82-9FA5-D52FA40F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E61B4-8F23-44B3-968C-1D87407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27527-64E0-454B-AD4B-64563738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1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0A07-1C30-4BFA-B3F0-5A903AAE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30B58-F288-4AC6-89FC-72FCDF2F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E91EA-F105-45EE-8E6D-7800B984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C8217-27EE-4FB9-B921-BCA1C80A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53886-E76E-4B25-B7E7-10B71BEA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0FCA8-99D4-42CA-B869-FECC541B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3ECE2-62AC-40EF-B4A8-694449D3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5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988A-E32C-4C82-939C-DB27CFD2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C7DE-A9E3-48F4-9971-79BEC7D3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23D84-6200-453B-9A66-0104377DE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554BB-BBB8-4143-B2C7-1B6BA3FE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1C346-DAE5-4CE1-A4B3-94772A74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AC920-EA56-46EC-94BB-3FF65113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05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219A-64CE-4228-A63E-E71CDE56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D064B6-B2B6-4A69-B5D3-85AFE89D4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0C9AB-52FC-4C97-BA9D-404832895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BAE80-72AE-43BA-A199-75C9EC2CA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F2BCC-C447-42B2-AEBC-84BB7187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FAE3-0386-4FD8-A403-A0EBCDF6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4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3EC67-C8BB-43AB-9FBD-C87C32EB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85BFA-99C4-449B-A1AA-F8FF6F2A1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4FB2-ED31-4C0A-84C0-E85CEC46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931E7-0833-4C6E-9514-D62BC11A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CB6E2-F200-4012-9987-4123FE79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7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FBC5E-A226-4108-A9D5-69A133BB8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7333A-75AD-434C-A8AC-3A6F97B53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0ADD-BA11-438A-9B75-373EEB30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45A64-0A07-4D5F-A93C-A9BE0465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6AC42-11A7-41EF-9B06-A71824A1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7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C907-D662-44EF-815E-6DF8DE2BE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ECD7B-9C69-4B3D-AB57-53DF4CCB6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021C-42CB-4A1B-8F69-7E1D4E80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8C7D-9BBE-4CAF-B324-754332BC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0BA00-F9AC-4605-879F-9AD1A85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6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3317-D289-448E-8E42-2F0F8F9E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731D-B56D-42E8-84EB-6607F823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9BC3-3265-44A7-905B-147153088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4B4FA-0974-4603-A896-06EC3231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443AF-E6E1-4E45-A7D2-32F1DB18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885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ADFC-FAF9-4897-AB39-29E4F91D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CA1D3-0C5C-4F24-9232-C7AF92A48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B606C-1125-4FE3-AF0C-A3033A8D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AF1FD-DF59-4114-96D4-480413A66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3A3D-C4E0-4B7F-A137-43B560F06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064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2B6E7-2E3B-4410-B1E3-DFDE7A7B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696A-011D-4056-BE98-CD4F0C399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40389-E691-4975-B7E2-58D0D7D79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C622B-044C-4921-AA5F-12AB5628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8461-EAFB-440F-A7FA-68F42F20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2701C-B85A-48AE-A0DE-C5DBE419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49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6D1C-8B07-4BE2-8064-CB9C941F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4738F-DCF9-48D0-8963-8D5B5406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73869-5B81-45ED-810D-2BFDDE38B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F7C5A-D40F-458F-939A-F6591A53E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1CDB0-0931-4BCB-9090-7AB62BD5C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CE559-0FC5-4D96-82B2-C3E8A6BD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BD892-D1A7-443E-A47E-4B0B810D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D338F9-D337-425E-896C-34EB7E7B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451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67C1-484F-4BE1-A8CF-DABB0BA81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8ACB8-428C-4475-B3D2-4F6CBE8F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B436F-6FC8-4227-B6BE-3CA62025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5AC7F-9623-4E62-8F4E-DCBD77AE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08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6894D-5E9B-4696-A3D0-EE2E47BC8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20159-AE47-477A-B701-A786297A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411B6-F2AB-4729-AF7D-9E02F40E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15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63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F113-33D5-4E36-A7C4-BBB9B207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0E3B3-7EF4-43BE-91E4-3C58D9809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0F1B-D3D6-4360-9F7F-66B44F40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3C3EB-14E4-4F14-9D05-A3B38D6B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58F7-6A6D-4218-BD18-04FC7C8C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4AC36-522F-4125-A81D-78A25D0D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934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065B-FA5F-40FC-B3FA-94BA970C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02F3E-F785-4259-91B2-57B699D6D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4AF63-D034-417B-8874-54C68E9CE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0154-F9B7-448C-B5C5-D087177A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D2792-D120-40C8-BDD1-FD5BC2D9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E9056-99C4-4FC7-939C-B2AD00E3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738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D0C3-53BF-477E-8FD6-69129764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05E6F-5EBB-40C8-8827-28B5D4C10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36254-6A5F-48C8-BADA-FE703384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0044F-730E-4807-BB6C-A79A2B11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B18D6-2DF4-4769-B817-ABDE4B90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4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5E238-442D-40F0-8CFA-8007AA18A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A2BD9-7F86-442D-BD47-8E8A024F7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32329-8989-4C69-83CD-1FE638B7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AF885-F990-4155-91C0-770391EF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1378-7006-47D5-B0B7-18A9B248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1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7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4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24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1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EB85-21D1-46AD-98C8-F8757ED06ED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3C1E-811E-471E-BEAC-2D48CAE66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369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2D660-52B8-491C-82E1-590AD639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CB2F1-776E-4640-9856-D14B94137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0AD4-3BD3-4BAB-AE9B-B764F8A7F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EB4C-8E30-4388-90C8-9BA5966B6A70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0FBE8-F0E6-4F1D-905C-57D26902A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3B98D-BC7D-4D15-A742-C1C0C709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798-1F1A-40B2-A325-5174B594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283D1-142C-42B0-893A-5218671C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74207-490F-493B-97E0-44FD92E4B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D2B16-6B99-4372-AB00-510FD0B4C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9AAB-63FD-4160-A302-11936F47FA6E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D408-C705-45AD-B023-0ECA9651F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B897-2895-4E2E-BA99-53D91812F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FE0C-8D98-44A1-A539-0FE71E2701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8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.procter@samuel-heat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samuelheath-my.sharepoint.com/:b:/g/personal/ctull_samuel-heath_com/IQBXgOsHy5OpRbHl8oK_LyWMAXgVegeYK_KA_bhmqe60M_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B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AE01-B7C6-3568-E9E7-A36D9F359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021" y="2831841"/>
            <a:ext cx="9423918" cy="889108"/>
          </a:xfrm>
          <a:solidFill>
            <a:srgbClr val="4C1B99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Updates for 2026</a:t>
            </a:r>
            <a:endParaRPr lang="en-GB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A4C8AEA-C97E-5524-0FC4-3841AB75C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3" b="39838"/>
          <a:stretch/>
        </p:blipFill>
        <p:spPr>
          <a:xfrm>
            <a:off x="3396215" y="5781548"/>
            <a:ext cx="5399567" cy="8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8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9264-22F1-A9F1-F852-D7E06576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Cabinet knobs/pulls – Bauhaus (LMK Pure)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B8DAF-733C-2411-62A5-B952501E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13" y="1690688"/>
            <a:ext cx="1152734" cy="1443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5DBDB-6351-0C7F-7173-259CE1409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01" y="5109043"/>
            <a:ext cx="834357" cy="1462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38863-0171-E9FD-9169-077133EE0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913" y="3448684"/>
            <a:ext cx="1152734" cy="1367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D5331E-CD53-4620-199C-830118D79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798" y="4241608"/>
            <a:ext cx="3404888" cy="1851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835BF-D949-66A6-1552-D51DC4C81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936" y="1967524"/>
            <a:ext cx="3452508" cy="1851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12AA91-1D00-C6C4-66B4-D2CC4F2F5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8915" y="1553856"/>
            <a:ext cx="649871" cy="4939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EF5186-14B1-FA9A-4DDD-E647AD8D8385}"/>
              </a:ext>
            </a:extLst>
          </p:cNvPr>
          <p:cNvSpPr txBox="1"/>
          <p:nvPr/>
        </p:nvSpPr>
        <p:spPr>
          <a:xfrm>
            <a:off x="1760657" y="3184904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P801-A or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78F71A-A097-81C2-3C17-72F9C93FD2FA}"/>
              </a:ext>
            </a:extLst>
          </p:cNvPr>
          <p:cNvSpPr txBox="1"/>
          <p:nvPr/>
        </p:nvSpPr>
        <p:spPr>
          <a:xfrm>
            <a:off x="1729621" y="4868764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P799F-A or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F7CD4-4FF7-B4E5-B4B5-68376E27E130}"/>
              </a:ext>
            </a:extLst>
          </p:cNvPr>
          <p:cNvSpPr txBox="1"/>
          <p:nvPr/>
        </p:nvSpPr>
        <p:spPr>
          <a:xfrm>
            <a:off x="1759853" y="6611779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P800F-A or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EBA625-7E2B-2891-9591-FF5E2DCE02FF}"/>
              </a:ext>
            </a:extLst>
          </p:cNvPr>
          <p:cNvSpPr txBox="1"/>
          <p:nvPr/>
        </p:nvSpPr>
        <p:spPr>
          <a:xfrm>
            <a:off x="5069141" y="6269471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PK8257P-A-D sizes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08D48-86A1-14D5-98A8-6BCFFBB15BDE}"/>
              </a:ext>
            </a:extLst>
          </p:cNvPr>
          <p:cNvSpPr txBox="1"/>
          <p:nvPr/>
        </p:nvSpPr>
        <p:spPr>
          <a:xfrm>
            <a:off x="5181109" y="3651734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P8257-A-D sizes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FA803-1EB9-659A-3524-FFEEC064FFCC}"/>
              </a:ext>
            </a:extLst>
          </p:cNvPr>
          <p:cNvSpPr txBox="1"/>
          <p:nvPr/>
        </p:nvSpPr>
        <p:spPr>
          <a:xfrm>
            <a:off x="10418693" y="3995387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P8252-A-D sizes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E0477A-9197-B9FC-F038-174E8C3727F0}"/>
              </a:ext>
            </a:extLst>
          </p:cNvPr>
          <p:cNvSpPr txBox="1"/>
          <p:nvPr/>
        </p:nvSpPr>
        <p:spPr>
          <a:xfrm>
            <a:off x="399899" y="3732450"/>
            <a:ext cx="1152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Knobs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size – 1”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size – 1 ¼”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846832-C302-69AE-AE38-2EE425879DF3}"/>
              </a:ext>
            </a:extLst>
          </p:cNvPr>
          <p:cNvSpPr txBox="1"/>
          <p:nvPr/>
        </p:nvSpPr>
        <p:spPr>
          <a:xfrm>
            <a:off x="10417899" y="5109043"/>
            <a:ext cx="1543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Cabinet Pulls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size – 5 1/6”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size – 6 5/16”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size – 8 13/16”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size – 11 5/16”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Appliance pulls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size – 15 1/8”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size – 23 15/16” centers</a:t>
            </a:r>
          </a:p>
        </p:txBody>
      </p:sp>
    </p:spTree>
    <p:extLst>
      <p:ext uri="{BB962C8B-B14F-4D97-AF65-F5344CB8AC3E}">
        <p14:creationId xmlns:p14="http://schemas.microsoft.com/office/powerpoint/2010/main" val="354614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43F86-330C-AE6B-05A7-683BF43A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0E06-499B-AA96-AE3A-99F3D161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Cabinet knobs/pulls – LMK (LMK Industrial)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25443-061C-F9A2-2C9D-03435AF6D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83" y="2103437"/>
            <a:ext cx="1289861" cy="1530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D6910B-41A9-5B66-4973-F6BC5744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92" y="4381080"/>
            <a:ext cx="897232" cy="1572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EDFE44-BA60-3E2D-69AC-3BA3B13DE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130" y="4381080"/>
            <a:ext cx="3555442" cy="1951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DE324-CF20-BDEA-E897-63F3B3B4E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130" y="2165391"/>
            <a:ext cx="4077955" cy="2135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4032AB-F2B5-B0AF-7F2E-6BBFF74B9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8758" y="1690688"/>
            <a:ext cx="653694" cy="49680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FE8EDF-4AAD-C7E5-A0F3-73DC15FFE070}"/>
              </a:ext>
            </a:extLst>
          </p:cNvPr>
          <p:cNvSpPr txBox="1"/>
          <p:nvPr/>
        </p:nvSpPr>
        <p:spPr>
          <a:xfrm>
            <a:off x="1579492" y="3761265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P799K-A or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00B5E-CDA9-C98A-9C97-45FFDA5B5D2F}"/>
              </a:ext>
            </a:extLst>
          </p:cNvPr>
          <p:cNvSpPr txBox="1"/>
          <p:nvPr/>
        </p:nvSpPr>
        <p:spPr>
          <a:xfrm>
            <a:off x="1579492" y="6078063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P800K-A or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0873A-1EC3-58AC-B1DE-7062B5AAD422}"/>
              </a:ext>
            </a:extLst>
          </p:cNvPr>
          <p:cNvSpPr txBox="1"/>
          <p:nvPr/>
        </p:nvSpPr>
        <p:spPr>
          <a:xfrm>
            <a:off x="10418693" y="3995387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P8250-A-D sizes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766E7-6451-5A57-2977-661F1351C237}"/>
              </a:ext>
            </a:extLst>
          </p:cNvPr>
          <p:cNvSpPr txBox="1"/>
          <p:nvPr/>
        </p:nvSpPr>
        <p:spPr>
          <a:xfrm>
            <a:off x="5496374" y="6187535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PK8256P-A-D sizes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2C3A4-C820-4B81-E085-001885630D73}"/>
              </a:ext>
            </a:extLst>
          </p:cNvPr>
          <p:cNvSpPr txBox="1"/>
          <p:nvPr/>
        </p:nvSpPr>
        <p:spPr>
          <a:xfrm>
            <a:off x="5509303" y="3971819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P8256K-A-D sizes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0557A7-2F0D-F9E2-FB49-AB46F770A25E}"/>
              </a:ext>
            </a:extLst>
          </p:cNvPr>
          <p:cNvSpPr txBox="1"/>
          <p:nvPr/>
        </p:nvSpPr>
        <p:spPr>
          <a:xfrm>
            <a:off x="399899" y="3732450"/>
            <a:ext cx="1152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Knobs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size – 1”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size – 1 ¼”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0F416A-167D-D1BF-8511-C98D127B4F08}"/>
              </a:ext>
            </a:extLst>
          </p:cNvPr>
          <p:cNvSpPr txBox="1"/>
          <p:nvPr/>
        </p:nvSpPr>
        <p:spPr>
          <a:xfrm>
            <a:off x="10417899" y="5109043"/>
            <a:ext cx="1543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Cabinet Pulls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size – 5 1/6”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size – 6 5/16”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size – 8 13/16”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size – 11 5/16”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Appliance pulls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size – 15 1/8”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size – 23 15/16” centers</a:t>
            </a:r>
          </a:p>
        </p:txBody>
      </p:sp>
    </p:spTree>
    <p:extLst>
      <p:ext uri="{BB962C8B-B14F-4D97-AF65-F5344CB8AC3E}">
        <p14:creationId xmlns:p14="http://schemas.microsoft.com/office/powerpoint/2010/main" val="149882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9F845-11FC-75FF-F146-EF3D93873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2A65-9592-890D-95FC-2C0A16B7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365125"/>
            <a:ext cx="1090832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Cabinet knobs/pulls – Reeded (LMK Industrial)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3EA77-E5C6-EF28-4D9A-C937FABBC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89" y="1872919"/>
            <a:ext cx="1311457" cy="1556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FAFC0F-C3DB-4679-88DD-04BA1B39C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504" y="4411226"/>
            <a:ext cx="983228" cy="1723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91E03-4E2A-4E73-1FDA-102E915C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130" y="4411226"/>
            <a:ext cx="3093218" cy="1794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D3D4B-C7BC-2761-F4C4-9E0A00AA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356" y="2191827"/>
            <a:ext cx="4178440" cy="22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2569C-2BA5-15B6-975B-D78350004BB3}"/>
              </a:ext>
            </a:extLst>
          </p:cNvPr>
          <p:cNvSpPr txBox="1"/>
          <p:nvPr/>
        </p:nvSpPr>
        <p:spPr>
          <a:xfrm>
            <a:off x="1579492" y="3761265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P799L-A or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D92BE3-9CAF-84F4-4B9F-0A4A432DD54B}"/>
              </a:ext>
            </a:extLst>
          </p:cNvPr>
          <p:cNvSpPr txBox="1"/>
          <p:nvPr/>
        </p:nvSpPr>
        <p:spPr>
          <a:xfrm>
            <a:off x="1579492" y="6205292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P800L-A or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CF2F6-22E0-5DA2-BDBC-0E1A7A8458CF}"/>
              </a:ext>
            </a:extLst>
          </p:cNvPr>
          <p:cNvSpPr txBox="1"/>
          <p:nvPr/>
        </p:nvSpPr>
        <p:spPr>
          <a:xfrm>
            <a:off x="5445477" y="4007486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P8258-A-D sizes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C5D41-3FA4-715B-5113-64BF13EF9C4A}"/>
              </a:ext>
            </a:extLst>
          </p:cNvPr>
          <p:cNvSpPr txBox="1"/>
          <p:nvPr/>
        </p:nvSpPr>
        <p:spPr>
          <a:xfrm>
            <a:off x="5445477" y="6246654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PK8258P-A-D sizes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E75FD-675D-37E4-29B9-7D2C4BC33BED}"/>
              </a:ext>
            </a:extLst>
          </p:cNvPr>
          <p:cNvSpPr txBox="1"/>
          <p:nvPr/>
        </p:nvSpPr>
        <p:spPr>
          <a:xfrm>
            <a:off x="10417899" y="5109043"/>
            <a:ext cx="1543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Cabinet Pulls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size – 5 1/6”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size – 6 5/16”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 size – 8 13/16”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 size – 11 5/16”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Appliance pulls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size – 15 1/8” centers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size – 23 15/16” centers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73637C-9B1C-C531-1708-07F55F96C414}"/>
              </a:ext>
            </a:extLst>
          </p:cNvPr>
          <p:cNvSpPr txBox="1"/>
          <p:nvPr/>
        </p:nvSpPr>
        <p:spPr>
          <a:xfrm>
            <a:off x="399899" y="3732450"/>
            <a:ext cx="1152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Knobs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size – 1”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size – 1 ¼”</a:t>
            </a:r>
          </a:p>
        </p:txBody>
      </p:sp>
      <p:pic>
        <p:nvPicPr>
          <p:cNvPr id="2050" name="Picture 2" descr="P8254-D">
            <a:extLst>
              <a:ext uri="{FF2B5EF4-FFF2-40B4-BE49-F238E27FC236}">
                <a16:creationId xmlns:a16="http://schemas.microsoft.com/office/drawing/2014/main" id="{C70F23EF-FD76-0133-A5BE-E48BDF2C0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72" y="1786151"/>
            <a:ext cx="624128" cy="474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A55F0-6743-960A-29B9-970193462553}"/>
              </a:ext>
            </a:extLst>
          </p:cNvPr>
          <p:cNvSpPr txBox="1"/>
          <p:nvPr/>
        </p:nvSpPr>
        <p:spPr>
          <a:xfrm>
            <a:off x="10418693" y="3995387"/>
            <a:ext cx="1152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P8254-A-D sizes</a:t>
            </a:r>
          </a:p>
        </p:txBody>
      </p:sp>
    </p:spTree>
    <p:extLst>
      <p:ext uri="{BB962C8B-B14F-4D97-AF65-F5344CB8AC3E}">
        <p14:creationId xmlns:p14="http://schemas.microsoft.com/office/powerpoint/2010/main" val="41829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E0667-9786-4EB0-9189-B65CCCE7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Display board option</a:t>
            </a:r>
            <a:br>
              <a:rPr lang="en-US" dirty="0"/>
            </a:br>
            <a:r>
              <a:rPr lang="en-US" sz="2400" dirty="0"/>
              <a:t>High gloss white </a:t>
            </a:r>
            <a:br>
              <a:rPr lang="en-US" sz="2400" dirty="0"/>
            </a:br>
            <a:r>
              <a:rPr lang="en-US" sz="2400" dirty="0"/>
              <a:t>– 20” H x 12”W x 2” D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CB9DA-C1F3-A488-3D8C-1C0B84D0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112" y="291398"/>
            <a:ext cx="4709160" cy="62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9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1A807E-F449-F3C2-A763-C1A5EAE3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B6BA-E83A-0B1A-CF15-912948E8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30829"/>
            <a:ext cx="1090832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2026 updates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48560F-3DB8-F6AB-4B0F-B940B1E6A3AA}"/>
              </a:ext>
            </a:extLst>
          </p:cNvPr>
          <p:cNvSpPr txBox="1"/>
          <p:nvPr/>
        </p:nvSpPr>
        <p:spPr>
          <a:xfrm>
            <a:off x="641838" y="1140083"/>
            <a:ext cx="110251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 pricing effective April 1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2026: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on bathroom,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3.5%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increase on architectural hardware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 faucet price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not increase.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NL (unlacquered brass) price point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has been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brought down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in line with Polished Nickel (PN).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 hole freestanding tub filler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s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across collections have seen 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a significant price reduction.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products for 2026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goose neck shower arms (see slide 6).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adjustable shower heads (see slide 7).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cabinet hardware inspired by the LMK bathroom collection (see slides 9-13). Brochure link on slide 9.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Satin Nickel (SN US15) finish code has changed to Brushed Nickel (BN). Same finish, new finish code.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Satin Nickel with Matt Black Chrome accents (SSB) finish code has changed to Brushed Nickel Black (BNB). Same finish, new finish code.</a:t>
            </a:r>
            <a:endParaRPr lang="en-GB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New US Technical Support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Philip Procter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philip.procter@samuel-heath.com</a:t>
            </a: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(929) 263 2751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Hours: 8am – 4pm EST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600" b="1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1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B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D41483-0C6E-E287-5D52-AD0BB9E37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DB2D-215F-56A1-561B-8030E0CCF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021" y="2831841"/>
            <a:ext cx="9423918" cy="889108"/>
          </a:xfrm>
          <a:solidFill>
            <a:srgbClr val="4C1B99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Tub filler price reduction</a:t>
            </a:r>
            <a:endParaRPr lang="en-GB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4F57EC5-5356-F16A-4D07-7965E4CC3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3" b="39838"/>
          <a:stretch/>
        </p:blipFill>
        <p:spPr>
          <a:xfrm>
            <a:off x="3396215" y="5781548"/>
            <a:ext cx="5399567" cy="8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0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DAD53-A598-6478-3A61-4AB92FC5C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6226B-942F-6749-0C58-788DB361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365125"/>
            <a:ext cx="1090832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Single hole tub filler price reduction across collections</a:t>
            </a:r>
            <a:endParaRPr lang="en-GB" sz="36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A6763-0509-B87C-BE41-BC722E4F1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728" y="2868725"/>
            <a:ext cx="2663446" cy="2077487"/>
          </a:xfrm>
          <a:prstGeom prst="rect">
            <a:avLst/>
          </a:prstGeom>
        </p:spPr>
      </p:pic>
      <p:pic>
        <p:nvPicPr>
          <p:cNvPr id="1026" name="Picture 2" descr="V7K36LF-ANT">
            <a:extLst>
              <a:ext uri="{FF2B5EF4-FFF2-40B4-BE49-F238E27FC236}">
                <a16:creationId xmlns:a16="http://schemas.microsoft.com/office/drawing/2014/main" id="{066D9B03-DC04-1E56-0545-DC52D05C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68" y="1554110"/>
            <a:ext cx="1658831" cy="493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8A0F6-8B29-67AC-25B3-E30D2B6BB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424" y="2823597"/>
            <a:ext cx="2816486" cy="21677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3B1F3-3A8F-966B-8F4D-D277CC46BDCE}"/>
              </a:ext>
            </a:extLst>
          </p:cNvPr>
          <p:cNvSpPr txBox="1"/>
          <p:nvPr/>
        </p:nvSpPr>
        <p:spPr>
          <a:xfrm>
            <a:off x="4863402" y="239150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2025 list prices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6890F-3591-A0F9-5102-631D9DDD1A8B}"/>
              </a:ext>
            </a:extLst>
          </p:cNvPr>
          <p:cNvSpPr txBox="1"/>
          <p:nvPr/>
        </p:nvSpPr>
        <p:spPr>
          <a:xfrm>
            <a:off x="8189005" y="24421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2026 list prices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5E840-6225-6FCC-1585-61F0F0F7377D}"/>
              </a:ext>
            </a:extLst>
          </p:cNvPr>
          <p:cNvSpPr txBox="1"/>
          <p:nvPr/>
        </p:nvSpPr>
        <p:spPr>
          <a:xfrm>
            <a:off x="4438423" y="5336270"/>
            <a:ext cx="625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Note: </a:t>
            </a:r>
            <a:r>
              <a:rPr lang="en-GB" i="1" dirty="0">
                <a:solidFill>
                  <a:schemeClr val="bg1"/>
                </a:solidFill>
              </a:rPr>
              <a:t>V736-AIS tub filler rough has reduced from $2,590 in 2025 to $1,600 in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4272E-FF3F-3926-8134-8A324B183BE3}"/>
              </a:ext>
            </a:extLst>
          </p:cNvPr>
          <p:cNvSpPr txBox="1"/>
          <p:nvPr/>
        </p:nvSpPr>
        <p:spPr>
          <a:xfrm>
            <a:off x="6272926" y="1747943"/>
            <a:ext cx="33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LMK Pure – V7K36LF</a:t>
            </a:r>
          </a:p>
        </p:txBody>
      </p:sp>
    </p:spTree>
    <p:extLst>
      <p:ext uri="{BB962C8B-B14F-4D97-AF65-F5344CB8AC3E}">
        <p14:creationId xmlns:p14="http://schemas.microsoft.com/office/powerpoint/2010/main" val="3519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B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59794-41C7-02D8-E5B8-4B7A30239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294D-9C46-2B3F-90F9-7F45C0DD3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021" y="2831841"/>
            <a:ext cx="9423918" cy="889108"/>
          </a:xfrm>
          <a:solidFill>
            <a:srgbClr val="4C1B99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New shower arms/heads</a:t>
            </a:r>
            <a:endParaRPr lang="en-GB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48A75DA-1063-0265-6E29-A53E8633F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3" b="39838"/>
          <a:stretch/>
        </p:blipFill>
        <p:spPr>
          <a:xfrm>
            <a:off x="3396215" y="5781548"/>
            <a:ext cx="5399567" cy="8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0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166CE-1E5A-BA8F-E0CC-5669D963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9005-5AC3-77EF-F585-5586259B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0"/>
            <a:ext cx="1090832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New shower arms</a:t>
            </a:r>
            <a:endParaRPr lang="en-GB" sz="36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E5BC6B-27C6-2F71-8FD8-0C2337C3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624" y="4088192"/>
            <a:ext cx="4614749" cy="25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7B70AF-9117-A507-E576-C959F4D21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54" y="1234786"/>
            <a:ext cx="4580890" cy="2544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4F09EC-6E64-D797-5453-A79B5D65D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578" y="1197489"/>
            <a:ext cx="4614749" cy="25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5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60DE2-3EF1-F17B-3DDF-8CCDECDB0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F309-E38F-A4D5-474D-D58B4EBE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38" y="0"/>
            <a:ext cx="1090832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New shower heads</a:t>
            </a:r>
            <a:endParaRPr lang="en-GB" sz="36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213D6-2D79-58F3-F0AE-FAD8940B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57" y="1991165"/>
            <a:ext cx="2362529" cy="3086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3352E-7D39-55A9-AD96-58618992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785" y="2266651"/>
            <a:ext cx="3275206" cy="2960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83E6D-7FC8-354E-899B-6C814DE68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691" y="1991165"/>
            <a:ext cx="4121430" cy="32515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65601E-0369-4CDD-BA15-B87CA0E25EF0}"/>
              </a:ext>
            </a:extLst>
          </p:cNvPr>
          <p:cNvSpPr txBox="1"/>
          <p:nvPr/>
        </p:nvSpPr>
        <p:spPr>
          <a:xfrm>
            <a:off x="989834" y="5603284"/>
            <a:ext cx="9766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         V784                                                                          V785                                                                                        V786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09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1B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6E839-09DD-D042-CF2D-6AF8CA68F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6DF4-3B96-24F1-9E68-E8A9D876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021" y="2831841"/>
            <a:ext cx="9423918" cy="889108"/>
          </a:xfrm>
          <a:solidFill>
            <a:srgbClr val="4C1B99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Cabinet Hardware</a:t>
            </a:r>
            <a:endParaRPr lang="en-GB" sz="4000" dirty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29D5F9D-4878-148A-2774-587EC5D2E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3" b="39838"/>
          <a:stretch/>
        </p:blipFill>
        <p:spPr>
          <a:xfrm>
            <a:off x="3396215" y="5781548"/>
            <a:ext cx="5399567" cy="8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group of metal objects on a table&#10;&#10;AI-generated content may be incorrect.">
            <a:extLst>
              <a:ext uri="{FF2B5EF4-FFF2-40B4-BE49-F238E27FC236}">
                <a16:creationId xmlns:a16="http://schemas.microsoft.com/office/drawing/2014/main" id="{34B218EC-419F-5C07-C3B5-AED957D8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9590"/>
          <a:stretch>
            <a:fillRect/>
          </a:stretch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group of different types of furniture handles&#10;&#10;AI-generated content may be incorrect.">
            <a:extLst>
              <a:ext uri="{FF2B5EF4-FFF2-40B4-BE49-F238E27FC236}">
                <a16:creationId xmlns:a16="http://schemas.microsoft.com/office/drawing/2014/main" id="{3B6150E8-1F8B-CDDB-F515-ABB08E4FC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120"/>
          <a:stretch>
            <a:fillRect/>
          </a:stretch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24A09-C25F-EC8F-EAD8-E40CCF14C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355" y="97806"/>
            <a:ext cx="2771913" cy="261610"/>
          </a:xfrm>
          <a:prstGeom prst="rect">
            <a:avLst/>
          </a:prstGeom>
          <a:solidFill>
            <a:srgbClr val="F3F2F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    </a:t>
            </a:r>
            <a:r>
              <a:rPr kumimoji="0" lang="en-GB" altLang="en-US" sz="11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Samuel Heath Cabinet Hardware.pdf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hlinkClick r:id="rId4"/>
            <a:extLst>
              <a:ext uri="{FF2B5EF4-FFF2-40B4-BE49-F238E27FC236}">
                <a16:creationId xmlns:a16="http://schemas.microsoft.com/office/drawing/2014/main" id="{A6138C34-DB8C-4B27-990F-143308ED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55" y="144473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07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8838</TotalTime>
  <Words>514</Words>
  <Application>Microsoft Office PowerPoint</Application>
  <PresentationFormat>Widescreen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Baskerville Old Face</vt:lpstr>
      <vt:lpstr>Calibri</vt:lpstr>
      <vt:lpstr>Calibri Light</vt:lpstr>
      <vt:lpstr>1_Office Theme</vt:lpstr>
      <vt:lpstr>2_Office Theme</vt:lpstr>
      <vt:lpstr>3_Office Theme</vt:lpstr>
      <vt:lpstr>Updates for 2026</vt:lpstr>
      <vt:lpstr>2026 updates</vt:lpstr>
      <vt:lpstr>Tub filler price reduction</vt:lpstr>
      <vt:lpstr>Single hole tub filler price reduction across collections</vt:lpstr>
      <vt:lpstr>New shower arms/heads</vt:lpstr>
      <vt:lpstr>New shower arms</vt:lpstr>
      <vt:lpstr>New shower heads</vt:lpstr>
      <vt:lpstr>Cabinet Hardware</vt:lpstr>
      <vt:lpstr>PowerPoint Presentation</vt:lpstr>
      <vt:lpstr>Cabinet knobs/pulls – Bauhaus (LMK Pure)</vt:lpstr>
      <vt:lpstr>Cabinet knobs/pulls – LMK (LMK Industrial)</vt:lpstr>
      <vt:lpstr>Cabinet knobs/pulls – Reeded (LMK Industrial)</vt:lpstr>
      <vt:lpstr>Display board option High gloss white  – 20” H x 12”W x 2” 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Hardy</dc:creator>
  <cp:lastModifiedBy>Stephen Hardy</cp:lastModifiedBy>
  <cp:revision>1</cp:revision>
  <dcterms:created xsi:type="dcterms:W3CDTF">2026-03-03T17:20:13Z</dcterms:created>
  <dcterms:modified xsi:type="dcterms:W3CDTF">2026-04-15T17:40:10Z</dcterms:modified>
</cp:coreProperties>
</file>