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3141" r:id="rId5"/>
    <p:sldId id="3125" r:id="rId6"/>
    <p:sldId id="3169" r:id="rId7"/>
    <p:sldId id="3214" r:id="rId8"/>
    <p:sldId id="3171" r:id="rId9"/>
    <p:sldId id="3215" r:id="rId10"/>
    <p:sldId id="3178" r:id="rId11"/>
    <p:sldId id="3216" r:id="rId12"/>
    <p:sldId id="3213" r:id="rId1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1838" userDrawn="1">
          <p15:clr>
            <a:srgbClr val="A4A3A4"/>
          </p15:clr>
        </p15:guide>
        <p15:guide id="2" pos="1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149"/>
    <a:srgbClr val="EC20B7"/>
    <a:srgbClr val="FF0066"/>
    <a:srgbClr val="00B0F0"/>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5D106-CA46-42BC-9126-84E22234690F}" v="119" dt="2025-08-29T10:36:33.8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5" autoAdjust="0"/>
    <p:restoredTop sz="94694"/>
  </p:normalViewPr>
  <p:slideViewPr>
    <p:cSldViewPr>
      <p:cViewPr varScale="1">
        <p:scale>
          <a:sx n="48" d="100"/>
          <a:sy n="48" d="100"/>
        </p:scale>
        <p:origin x="859" y="29"/>
      </p:cViewPr>
      <p:guideLst>
        <p:guide orient="horz" pos="1838"/>
        <p:guide pos="138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870D44A-CF82-4573-BDF2-194AA9B2A4D4}" type="datetimeFigureOut">
              <a:rPr lang="sv-SE" smtClean="0"/>
              <a:t>2025-08-29</a:t>
            </a:fld>
            <a:endParaRPr lang="sv-SE"/>
          </a:p>
        </p:txBody>
      </p:sp>
      <p:sp>
        <p:nvSpPr>
          <p:cNvPr id="4" name="Platshållare för bildobjekt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87601C7-53D1-486E-9AD3-D16EC4671210}" type="slidenum">
              <a:rPr lang="sv-SE" smtClean="0"/>
              <a:t>‹#›</a:t>
            </a:fld>
            <a:endParaRPr lang="sv-SE"/>
          </a:p>
        </p:txBody>
      </p:sp>
    </p:spTree>
    <p:extLst>
      <p:ext uri="{BB962C8B-B14F-4D97-AF65-F5344CB8AC3E}">
        <p14:creationId xmlns:p14="http://schemas.microsoft.com/office/powerpoint/2010/main" val="172765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bild">
    <p:spTree>
      <p:nvGrpSpPr>
        <p:cNvPr id="1" name=""/>
        <p:cNvGrpSpPr/>
        <p:nvPr/>
      </p:nvGrpSpPr>
      <p:grpSpPr>
        <a:xfrm>
          <a:off x="0" y="0"/>
          <a:ext cx="0" cy="0"/>
          <a:chOff x="0" y="0"/>
          <a:chExt cx="0" cy="0"/>
        </a:xfrm>
      </p:grpSpPr>
      <p:sp>
        <p:nvSpPr>
          <p:cNvPr id="2" name="Holder 2"/>
          <p:cNvSpPr>
            <a:spLocks noGrp="1"/>
          </p:cNvSpPr>
          <p:nvPr>
            <p:ph type="ctrTitle"/>
          </p:nvPr>
        </p:nvSpPr>
        <p:spPr>
          <a:xfrm>
            <a:off x="7972749" y="2629517"/>
            <a:ext cx="4218940" cy="2246629"/>
          </a:xfrm>
          <a:prstGeom prst="rect">
            <a:avLst/>
          </a:prstGeom>
        </p:spPr>
        <p:txBody>
          <a:bodyPr wrap="square" lIns="0" tIns="0" rIns="0" bIns="0">
            <a:spAutoFit/>
          </a:bodyPr>
          <a:lstStyle>
            <a:lvl1pPr>
              <a:defRPr sz="14550" b="0" i="0">
                <a:solidFill>
                  <a:schemeClr val="tx1"/>
                </a:solidFill>
                <a:latin typeface="Times New Roman"/>
                <a:cs typeface="Times New Roman"/>
              </a:defRPr>
            </a:lvl1pPr>
          </a:lstStyle>
          <a:p>
            <a:r>
              <a:rPr lang="sv-SE"/>
              <a:t>Klicka här för att ändra mall för rubrikformat</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sv-SE"/>
              <a:t>Klicka här för att ändra mall för underrubrikformat</a:t>
            </a:r>
            <a:endParaRPr/>
          </a:p>
        </p:txBody>
      </p:sp>
      <p:sp>
        <p:nvSpPr>
          <p:cNvPr id="4" name="Holder 4"/>
          <p:cNvSpPr>
            <a:spLocks noGrp="1"/>
          </p:cNvSpPr>
          <p:nvPr>
            <p:ph type="ftr" sz="quarter" idx="5"/>
          </p:nvPr>
        </p:nvSpPr>
        <p:spPr/>
        <p:txBody>
          <a:bodyPr lIns="0" tIns="0" rIns="0" bIns="0"/>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6" name="Holder 6"/>
          <p:cNvSpPr>
            <a:spLocks noGrp="1"/>
          </p:cNvSpPr>
          <p:nvPr>
            <p:ph type="sldNum" sz="quarter" idx="7"/>
          </p:nvPr>
        </p:nvSpPr>
        <p:spPr/>
        <p:txBody>
          <a:bodyPr lIns="0" tIns="0" rIns="0" bIns="0"/>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tx1"/>
                </a:solidFill>
                <a:latin typeface="Times New Roman"/>
                <a:cs typeface="Times New Roman"/>
              </a:defRPr>
            </a:lvl1pPr>
          </a:lstStyle>
          <a:p>
            <a:r>
              <a:rPr lang="sv-SE"/>
              <a:t>Klicka här för att ändra mall för rubrikformat</a:t>
            </a:r>
            <a:endParaRPr/>
          </a:p>
        </p:txBody>
      </p:sp>
      <p:sp>
        <p:nvSpPr>
          <p:cNvPr id="3" name="Holder 3"/>
          <p:cNvSpPr>
            <a:spLocks noGrp="1"/>
          </p:cNvSpPr>
          <p:nvPr>
            <p:ph type="body" idx="1"/>
          </p:nvPr>
        </p:nvSpPr>
        <p:spPr/>
        <p:txBody>
          <a:bodyPr lIns="0" tIns="0" rIns="0" bIns="0"/>
          <a:lstStyle>
            <a:lvl1pPr>
              <a:defRPr/>
            </a:lvl1pPr>
          </a:lstStyle>
          <a:p>
            <a:pPr lvl="0"/>
            <a:r>
              <a:rPr lang="sv-SE"/>
              <a:t>Klicka här för att ändra format på bakgrundstexten</a:t>
            </a:r>
          </a:p>
        </p:txBody>
      </p:sp>
      <p:sp>
        <p:nvSpPr>
          <p:cNvPr id="4" name="Holder 4"/>
          <p:cNvSpPr>
            <a:spLocks noGrp="1"/>
          </p:cNvSpPr>
          <p:nvPr>
            <p:ph type="ftr" sz="quarter" idx="5"/>
          </p:nvPr>
        </p:nvSpPr>
        <p:spPr/>
        <p:txBody>
          <a:bodyPr lIns="0" tIns="0" rIns="0" bIns="0"/>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6" name="Holder 6"/>
          <p:cNvSpPr>
            <a:spLocks noGrp="1"/>
          </p:cNvSpPr>
          <p:nvPr>
            <p:ph type="sldNum" sz="quarter" idx="7"/>
          </p:nvPr>
        </p:nvSpPr>
        <p:spPr/>
        <p:txBody>
          <a:bodyPr lIns="0" tIns="0" rIns="0" bIns="0"/>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delar">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tx1"/>
                </a:solidFill>
                <a:latin typeface="Times New Roman"/>
                <a:cs typeface="Times New Roman"/>
              </a:defRPr>
            </a:lvl1pPr>
          </a:lstStyle>
          <a:p>
            <a:r>
              <a:rPr lang="sv-SE"/>
              <a:t>Klicka här för att ändra mall för rubrikformat</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sv-SE"/>
              <a:t>Klicka här för att ändra format på bakgrundstexten</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sv-SE"/>
              <a:t>Klicka här för att ändra format på bakgrundstexten</a:t>
            </a:r>
          </a:p>
        </p:txBody>
      </p:sp>
      <p:sp>
        <p:nvSpPr>
          <p:cNvPr id="5" name="Holder 5"/>
          <p:cNvSpPr>
            <a:spLocks noGrp="1"/>
          </p:cNvSpPr>
          <p:nvPr>
            <p:ph type="ftr" sz="quarter" idx="5"/>
          </p:nvPr>
        </p:nvSpPr>
        <p:spPr/>
        <p:txBody>
          <a:bodyPr lIns="0" tIns="0" rIns="0" bIns="0"/>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7" name="Holder 7"/>
          <p:cNvSpPr>
            <a:spLocks noGrp="1"/>
          </p:cNvSpPr>
          <p:nvPr>
            <p:ph type="sldNum" sz="quarter" idx="7"/>
          </p:nvPr>
        </p:nvSpPr>
        <p:spPr/>
        <p:txBody>
          <a:bodyPr lIns="0" tIns="0" rIns="0" bIns="0"/>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ndast rubrik">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tx1"/>
                </a:solidFill>
                <a:latin typeface="Times New Roman"/>
                <a:cs typeface="Times New Roman"/>
              </a:defRPr>
            </a:lvl1pPr>
          </a:lstStyle>
          <a:p>
            <a:r>
              <a:rPr lang="sv-SE"/>
              <a:t>Klicka här för att ändra mall för rubrikformat</a:t>
            </a:r>
            <a:endParaRPr/>
          </a:p>
        </p:txBody>
      </p:sp>
      <p:sp>
        <p:nvSpPr>
          <p:cNvPr id="3" name="Holder 3"/>
          <p:cNvSpPr>
            <a:spLocks noGrp="1"/>
          </p:cNvSpPr>
          <p:nvPr>
            <p:ph type="ftr" sz="quarter" idx="5"/>
          </p:nvPr>
        </p:nvSpPr>
        <p:spPr/>
        <p:txBody>
          <a:bodyPr lIns="0" tIns="0" rIns="0" bIns="0"/>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5" name="Holder 5"/>
          <p:cNvSpPr>
            <a:spLocks noGrp="1"/>
          </p:cNvSpPr>
          <p:nvPr>
            <p:ph type="sldNum" sz="quarter" idx="7"/>
          </p:nvPr>
        </p:nvSpPr>
        <p:spPr/>
        <p:txBody>
          <a:bodyPr lIns="0" tIns="0" rIns="0" bIns="0"/>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om">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5445125"/>
          </a:xfrm>
          <a:custGeom>
            <a:avLst/>
            <a:gdLst/>
            <a:ahLst/>
            <a:cxnLst/>
            <a:rect l="l" t="t" r="r" b="b"/>
            <a:pathLst>
              <a:path w="20104100" h="5445125">
                <a:moveTo>
                  <a:pt x="20104099" y="0"/>
                </a:moveTo>
                <a:lnTo>
                  <a:pt x="0" y="0"/>
                </a:lnTo>
                <a:lnTo>
                  <a:pt x="0" y="5444860"/>
                </a:lnTo>
                <a:lnTo>
                  <a:pt x="20104099" y="5444860"/>
                </a:lnTo>
                <a:lnTo>
                  <a:pt x="20104099" y="0"/>
                </a:lnTo>
                <a:close/>
              </a:path>
            </a:pathLst>
          </a:custGeom>
          <a:solidFill>
            <a:srgbClr val="E3E3E3"/>
          </a:solidFill>
        </p:spPr>
        <p:txBody>
          <a:bodyPr wrap="square" lIns="0" tIns="0" rIns="0" bIns="0" rtlCol="0"/>
          <a:lstStyle/>
          <a:p>
            <a:endParaRPr/>
          </a:p>
        </p:txBody>
      </p:sp>
      <p:sp>
        <p:nvSpPr>
          <p:cNvPr id="17" name="bg object 17"/>
          <p:cNvSpPr/>
          <p:nvPr/>
        </p:nvSpPr>
        <p:spPr>
          <a:xfrm>
            <a:off x="7867828" y="2296648"/>
            <a:ext cx="4332605" cy="1384300"/>
          </a:xfrm>
          <a:custGeom>
            <a:avLst/>
            <a:gdLst/>
            <a:ahLst/>
            <a:cxnLst/>
            <a:rect l="l" t="t" r="r" b="b"/>
            <a:pathLst>
              <a:path w="4332605" h="1384300">
                <a:moveTo>
                  <a:pt x="240830" y="38100"/>
                </a:moveTo>
                <a:lnTo>
                  <a:pt x="233997" y="38100"/>
                </a:lnTo>
                <a:lnTo>
                  <a:pt x="229476" y="25400"/>
                </a:lnTo>
                <a:lnTo>
                  <a:pt x="189268" y="25400"/>
                </a:lnTo>
                <a:lnTo>
                  <a:pt x="189268" y="101600"/>
                </a:lnTo>
                <a:lnTo>
                  <a:pt x="201295" y="101600"/>
                </a:lnTo>
                <a:lnTo>
                  <a:pt x="201295" y="76200"/>
                </a:lnTo>
                <a:lnTo>
                  <a:pt x="224053" y="76200"/>
                </a:lnTo>
                <a:lnTo>
                  <a:pt x="225844" y="88900"/>
                </a:lnTo>
                <a:lnTo>
                  <a:pt x="227393" y="101600"/>
                </a:lnTo>
                <a:lnTo>
                  <a:pt x="240576" y="101600"/>
                </a:lnTo>
                <a:lnTo>
                  <a:pt x="238772" y="88900"/>
                </a:lnTo>
                <a:lnTo>
                  <a:pt x="237274" y="76200"/>
                </a:lnTo>
                <a:lnTo>
                  <a:pt x="232791" y="76200"/>
                </a:lnTo>
                <a:lnTo>
                  <a:pt x="226199" y="63500"/>
                </a:lnTo>
                <a:lnTo>
                  <a:pt x="201193" y="63500"/>
                </a:lnTo>
                <a:lnTo>
                  <a:pt x="201193" y="38100"/>
                </a:lnTo>
                <a:lnTo>
                  <a:pt x="228269" y="38100"/>
                </a:lnTo>
                <a:lnTo>
                  <a:pt x="228269" y="63500"/>
                </a:lnTo>
                <a:lnTo>
                  <a:pt x="240830" y="63500"/>
                </a:lnTo>
                <a:lnTo>
                  <a:pt x="240830" y="38100"/>
                </a:lnTo>
                <a:close/>
              </a:path>
              <a:path w="4332605" h="1384300">
                <a:moveTo>
                  <a:pt x="280479" y="63500"/>
                </a:moveTo>
                <a:lnTo>
                  <a:pt x="275297" y="38100"/>
                </a:lnTo>
                <a:lnTo>
                  <a:pt x="268135" y="25234"/>
                </a:lnTo>
                <a:lnTo>
                  <a:pt x="268135" y="63500"/>
                </a:lnTo>
                <a:lnTo>
                  <a:pt x="263918" y="88900"/>
                </a:lnTo>
                <a:lnTo>
                  <a:pt x="252412" y="101600"/>
                </a:lnTo>
                <a:lnTo>
                  <a:pt x="235280" y="114300"/>
                </a:lnTo>
                <a:lnTo>
                  <a:pt x="214210" y="127000"/>
                </a:lnTo>
                <a:lnTo>
                  <a:pt x="193065" y="114300"/>
                </a:lnTo>
                <a:lnTo>
                  <a:pt x="175806" y="101600"/>
                </a:lnTo>
                <a:lnTo>
                  <a:pt x="164172" y="88900"/>
                </a:lnTo>
                <a:lnTo>
                  <a:pt x="159905" y="63500"/>
                </a:lnTo>
                <a:lnTo>
                  <a:pt x="164160" y="38100"/>
                </a:lnTo>
                <a:lnTo>
                  <a:pt x="175755" y="25400"/>
                </a:lnTo>
                <a:lnTo>
                  <a:pt x="192900" y="12700"/>
                </a:lnTo>
                <a:lnTo>
                  <a:pt x="235280" y="12700"/>
                </a:lnTo>
                <a:lnTo>
                  <a:pt x="252412" y="25400"/>
                </a:lnTo>
                <a:lnTo>
                  <a:pt x="263918" y="38100"/>
                </a:lnTo>
                <a:lnTo>
                  <a:pt x="268135" y="63500"/>
                </a:lnTo>
                <a:lnTo>
                  <a:pt x="268135" y="25234"/>
                </a:lnTo>
                <a:lnTo>
                  <a:pt x="261162" y="12700"/>
                </a:lnTo>
                <a:lnTo>
                  <a:pt x="240106" y="0"/>
                </a:lnTo>
                <a:lnTo>
                  <a:pt x="187858" y="0"/>
                </a:lnTo>
                <a:lnTo>
                  <a:pt x="166624" y="12700"/>
                </a:lnTo>
                <a:lnTo>
                  <a:pt x="152311" y="38100"/>
                </a:lnTo>
                <a:lnTo>
                  <a:pt x="147053" y="63500"/>
                </a:lnTo>
                <a:lnTo>
                  <a:pt x="152311" y="88900"/>
                </a:lnTo>
                <a:lnTo>
                  <a:pt x="166624" y="114300"/>
                </a:lnTo>
                <a:lnTo>
                  <a:pt x="187858" y="127000"/>
                </a:lnTo>
                <a:lnTo>
                  <a:pt x="213842" y="139700"/>
                </a:lnTo>
                <a:lnTo>
                  <a:pt x="239953" y="127000"/>
                </a:lnTo>
                <a:lnTo>
                  <a:pt x="261112" y="114300"/>
                </a:lnTo>
                <a:lnTo>
                  <a:pt x="275297" y="88900"/>
                </a:lnTo>
                <a:lnTo>
                  <a:pt x="280479" y="63500"/>
                </a:lnTo>
                <a:close/>
              </a:path>
              <a:path w="4332605" h="1384300">
                <a:moveTo>
                  <a:pt x="939228" y="863600"/>
                </a:moveTo>
                <a:lnTo>
                  <a:pt x="936421" y="850900"/>
                </a:lnTo>
                <a:lnTo>
                  <a:pt x="932129" y="850900"/>
                </a:lnTo>
                <a:lnTo>
                  <a:pt x="925842" y="838200"/>
                </a:lnTo>
                <a:lnTo>
                  <a:pt x="917041" y="838200"/>
                </a:lnTo>
                <a:lnTo>
                  <a:pt x="907148" y="825500"/>
                </a:lnTo>
                <a:lnTo>
                  <a:pt x="794727" y="825500"/>
                </a:lnTo>
                <a:lnTo>
                  <a:pt x="777252" y="812800"/>
                </a:lnTo>
                <a:lnTo>
                  <a:pt x="761898" y="800100"/>
                </a:lnTo>
                <a:lnTo>
                  <a:pt x="463562" y="800100"/>
                </a:lnTo>
                <a:lnTo>
                  <a:pt x="458470" y="812800"/>
                </a:lnTo>
                <a:lnTo>
                  <a:pt x="451180" y="812800"/>
                </a:lnTo>
                <a:lnTo>
                  <a:pt x="442226" y="825500"/>
                </a:lnTo>
                <a:lnTo>
                  <a:pt x="390982" y="825500"/>
                </a:lnTo>
                <a:lnTo>
                  <a:pt x="394220" y="812800"/>
                </a:lnTo>
                <a:lnTo>
                  <a:pt x="395249" y="787400"/>
                </a:lnTo>
                <a:lnTo>
                  <a:pt x="394716" y="774700"/>
                </a:lnTo>
                <a:lnTo>
                  <a:pt x="393242" y="762000"/>
                </a:lnTo>
                <a:lnTo>
                  <a:pt x="390131" y="736600"/>
                </a:lnTo>
                <a:lnTo>
                  <a:pt x="389775" y="723900"/>
                </a:lnTo>
                <a:lnTo>
                  <a:pt x="390131" y="711200"/>
                </a:lnTo>
                <a:lnTo>
                  <a:pt x="462419" y="711200"/>
                </a:lnTo>
                <a:lnTo>
                  <a:pt x="497166" y="698500"/>
                </a:lnTo>
                <a:lnTo>
                  <a:pt x="530123" y="685800"/>
                </a:lnTo>
                <a:lnTo>
                  <a:pt x="542239" y="698500"/>
                </a:lnTo>
                <a:lnTo>
                  <a:pt x="568058" y="698500"/>
                </a:lnTo>
                <a:lnTo>
                  <a:pt x="582472" y="711200"/>
                </a:lnTo>
                <a:lnTo>
                  <a:pt x="587844" y="698500"/>
                </a:lnTo>
                <a:lnTo>
                  <a:pt x="636879" y="698500"/>
                </a:lnTo>
                <a:lnTo>
                  <a:pt x="629602" y="711200"/>
                </a:lnTo>
                <a:lnTo>
                  <a:pt x="623023" y="723900"/>
                </a:lnTo>
                <a:lnTo>
                  <a:pt x="621017" y="736600"/>
                </a:lnTo>
                <a:lnTo>
                  <a:pt x="620369" y="749300"/>
                </a:lnTo>
                <a:lnTo>
                  <a:pt x="621512" y="749300"/>
                </a:lnTo>
                <a:lnTo>
                  <a:pt x="624827" y="762000"/>
                </a:lnTo>
                <a:lnTo>
                  <a:pt x="721537" y="762000"/>
                </a:lnTo>
                <a:lnTo>
                  <a:pt x="721563" y="736600"/>
                </a:lnTo>
                <a:lnTo>
                  <a:pt x="720280" y="723900"/>
                </a:lnTo>
                <a:lnTo>
                  <a:pt x="717918" y="698500"/>
                </a:lnTo>
                <a:lnTo>
                  <a:pt x="714692" y="685800"/>
                </a:lnTo>
                <a:lnTo>
                  <a:pt x="709168" y="660400"/>
                </a:lnTo>
                <a:lnTo>
                  <a:pt x="706399" y="647700"/>
                </a:lnTo>
                <a:lnTo>
                  <a:pt x="697395" y="622300"/>
                </a:lnTo>
                <a:lnTo>
                  <a:pt x="685101" y="622300"/>
                </a:lnTo>
                <a:lnTo>
                  <a:pt x="679742" y="635000"/>
                </a:lnTo>
                <a:lnTo>
                  <a:pt x="674687" y="635000"/>
                </a:lnTo>
                <a:lnTo>
                  <a:pt x="664972" y="647700"/>
                </a:lnTo>
                <a:lnTo>
                  <a:pt x="655053" y="660400"/>
                </a:lnTo>
                <a:lnTo>
                  <a:pt x="635914" y="660400"/>
                </a:lnTo>
                <a:lnTo>
                  <a:pt x="632180" y="647700"/>
                </a:lnTo>
                <a:lnTo>
                  <a:pt x="630834" y="647700"/>
                </a:lnTo>
                <a:lnTo>
                  <a:pt x="630758" y="622300"/>
                </a:lnTo>
                <a:lnTo>
                  <a:pt x="630605" y="622300"/>
                </a:lnTo>
                <a:lnTo>
                  <a:pt x="629843" y="609600"/>
                </a:lnTo>
                <a:lnTo>
                  <a:pt x="626846" y="609600"/>
                </a:lnTo>
                <a:lnTo>
                  <a:pt x="618528" y="596900"/>
                </a:lnTo>
                <a:lnTo>
                  <a:pt x="607250" y="584200"/>
                </a:lnTo>
                <a:lnTo>
                  <a:pt x="580491" y="584200"/>
                </a:lnTo>
                <a:lnTo>
                  <a:pt x="574306" y="558800"/>
                </a:lnTo>
                <a:lnTo>
                  <a:pt x="567270" y="546100"/>
                </a:lnTo>
                <a:lnTo>
                  <a:pt x="559574" y="533400"/>
                </a:lnTo>
                <a:lnTo>
                  <a:pt x="551395" y="520700"/>
                </a:lnTo>
                <a:lnTo>
                  <a:pt x="543039" y="508000"/>
                </a:lnTo>
                <a:lnTo>
                  <a:pt x="517982" y="469900"/>
                </a:lnTo>
                <a:lnTo>
                  <a:pt x="514540" y="457200"/>
                </a:lnTo>
                <a:lnTo>
                  <a:pt x="509892" y="457200"/>
                </a:lnTo>
                <a:lnTo>
                  <a:pt x="504139" y="431800"/>
                </a:lnTo>
                <a:lnTo>
                  <a:pt x="500976" y="431800"/>
                </a:lnTo>
                <a:lnTo>
                  <a:pt x="497141" y="419100"/>
                </a:lnTo>
                <a:lnTo>
                  <a:pt x="492201" y="406400"/>
                </a:lnTo>
                <a:lnTo>
                  <a:pt x="485749" y="406400"/>
                </a:lnTo>
                <a:lnTo>
                  <a:pt x="490829" y="393700"/>
                </a:lnTo>
                <a:lnTo>
                  <a:pt x="495693" y="381000"/>
                </a:lnTo>
                <a:lnTo>
                  <a:pt x="497446" y="368300"/>
                </a:lnTo>
                <a:lnTo>
                  <a:pt x="498538" y="368300"/>
                </a:lnTo>
                <a:lnTo>
                  <a:pt x="498729" y="355600"/>
                </a:lnTo>
                <a:lnTo>
                  <a:pt x="497827" y="355600"/>
                </a:lnTo>
                <a:lnTo>
                  <a:pt x="491909" y="342900"/>
                </a:lnTo>
                <a:lnTo>
                  <a:pt x="485559" y="330200"/>
                </a:lnTo>
                <a:lnTo>
                  <a:pt x="482066" y="330200"/>
                </a:lnTo>
                <a:lnTo>
                  <a:pt x="480910" y="317500"/>
                </a:lnTo>
                <a:lnTo>
                  <a:pt x="487743" y="304800"/>
                </a:lnTo>
                <a:lnTo>
                  <a:pt x="510336" y="304800"/>
                </a:lnTo>
                <a:lnTo>
                  <a:pt x="528053" y="279400"/>
                </a:lnTo>
                <a:lnTo>
                  <a:pt x="544918" y="266700"/>
                </a:lnTo>
                <a:lnTo>
                  <a:pt x="553910" y="241300"/>
                </a:lnTo>
                <a:lnTo>
                  <a:pt x="556514" y="215900"/>
                </a:lnTo>
                <a:lnTo>
                  <a:pt x="554202" y="190500"/>
                </a:lnTo>
                <a:lnTo>
                  <a:pt x="544830" y="152400"/>
                </a:lnTo>
                <a:lnTo>
                  <a:pt x="532828" y="127000"/>
                </a:lnTo>
                <a:lnTo>
                  <a:pt x="526059" y="101600"/>
                </a:lnTo>
                <a:lnTo>
                  <a:pt x="522986" y="88900"/>
                </a:lnTo>
                <a:lnTo>
                  <a:pt x="517055" y="88900"/>
                </a:lnTo>
                <a:lnTo>
                  <a:pt x="510057" y="76200"/>
                </a:lnTo>
                <a:lnTo>
                  <a:pt x="457542" y="76200"/>
                </a:lnTo>
                <a:lnTo>
                  <a:pt x="457542" y="584200"/>
                </a:lnTo>
                <a:lnTo>
                  <a:pt x="402958" y="584200"/>
                </a:lnTo>
                <a:lnTo>
                  <a:pt x="386969" y="571500"/>
                </a:lnTo>
                <a:lnTo>
                  <a:pt x="388289" y="558800"/>
                </a:lnTo>
                <a:lnTo>
                  <a:pt x="391439" y="533400"/>
                </a:lnTo>
                <a:lnTo>
                  <a:pt x="396392" y="520700"/>
                </a:lnTo>
                <a:lnTo>
                  <a:pt x="403123" y="508000"/>
                </a:lnTo>
                <a:lnTo>
                  <a:pt x="433489" y="546100"/>
                </a:lnTo>
                <a:lnTo>
                  <a:pt x="440639" y="546100"/>
                </a:lnTo>
                <a:lnTo>
                  <a:pt x="447192" y="558800"/>
                </a:lnTo>
                <a:lnTo>
                  <a:pt x="452907" y="571500"/>
                </a:lnTo>
                <a:lnTo>
                  <a:pt x="457542" y="584200"/>
                </a:lnTo>
                <a:lnTo>
                  <a:pt x="457542" y="76200"/>
                </a:lnTo>
                <a:lnTo>
                  <a:pt x="408203" y="76200"/>
                </a:lnTo>
                <a:lnTo>
                  <a:pt x="374319" y="88900"/>
                </a:lnTo>
                <a:lnTo>
                  <a:pt x="348691" y="114300"/>
                </a:lnTo>
                <a:lnTo>
                  <a:pt x="342900" y="139700"/>
                </a:lnTo>
                <a:lnTo>
                  <a:pt x="331000" y="152400"/>
                </a:lnTo>
                <a:lnTo>
                  <a:pt x="314363" y="165100"/>
                </a:lnTo>
                <a:lnTo>
                  <a:pt x="294335" y="177800"/>
                </a:lnTo>
                <a:lnTo>
                  <a:pt x="249580" y="177800"/>
                </a:lnTo>
                <a:lnTo>
                  <a:pt x="238379" y="190500"/>
                </a:lnTo>
                <a:lnTo>
                  <a:pt x="207543" y="190500"/>
                </a:lnTo>
                <a:lnTo>
                  <a:pt x="156222" y="228600"/>
                </a:lnTo>
                <a:lnTo>
                  <a:pt x="143484" y="241300"/>
                </a:lnTo>
                <a:lnTo>
                  <a:pt x="130949" y="241300"/>
                </a:lnTo>
                <a:lnTo>
                  <a:pt x="91249" y="292100"/>
                </a:lnTo>
                <a:lnTo>
                  <a:pt x="78193" y="330200"/>
                </a:lnTo>
                <a:lnTo>
                  <a:pt x="66827" y="368300"/>
                </a:lnTo>
                <a:lnTo>
                  <a:pt x="56426" y="406400"/>
                </a:lnTo>
                <a:lnTo>
                  <a:pt x="50114" y="419100"/>
                </a:lnTo>
                <a:lnTo>
                  <a:pt x="47015" y="431800"/>
                </a:lnTo>
                <a:lnTo>
                  <a:pt x="46367" y="444500"/>
                </a:lnTo>
                <a:lnTo>
                  <a:pt x="47421" y="469900"/>
                </a:lnTo>
                <a:lnTo>
                  <a:pt x="51777" y="495300"/>
                </a:lnTo>
                <a:lnTo>
                  <a:pt x="52832" y="508000"/>
                </a:lnTo>
                <a:lnTo>
                  <a:pt x="53695" y="520700"/>
                </a:lnTo>
                <a:lnTo>
                  <a:pt x="54267" y="520700"/>
                </a:lnTo>
                <a:lnTo>
                  <a:pt x="54444" y="533400"/>
                </a:lnTo>
                <a:lnTo>
                  <a:pt x="34239" y="584200"/>
                </a:lnTo>
                <a:lnTo>
                  <a:pt x="20002" y="635000"/>
                </a:lnTo>
                <a:lnTo>
                  <a:pt x="10426" y="685800"/>
                </a:lnTo>
                <a:lnTo>
                  <a:pt x="4191" y="736600"/>
                </a:lnTo>
                <a:lnTo>
                  <a:pt x="0" y="800100"/>
                </a:lnTo>
                <a:lnTo>
                  <a:pt x="40259" y="825500"/>
                </a:lnTo>
                <a:lnTo>
                  <a:pt x="39725" y="838200"/>
                </a:lnTo>
                <a:lnTo>
                  <a:pt x="39928" y="863600"/>
                </a:lnTo>
                <a:lnTo>
                  <a:pt x="40678" y="876300"/>
                </a:lnTo>
                <a:lnTo>
                  <a:pt x="41795" y="889000"/>
                </a:lnTo>
                <a:lnTo>
                  <a:pt x="44348" y="927100"/>
                </a:lnTo>
                <a:lnTo>
                  <a:pt x="46342" y="952500"/>
                </a:lnTo>
                <a:lnTo>
                  <a:pt x="41427" y="977900"/>
                </a:lnTo>
                <a:lnTo>
                  <a:pt x="38785" y="990600"/>
                </a:lnTo>
                <a:lnTo>
                  <a:pt x="38392" y="1016000"/>
                </a:lnTo>
                <a:lnTo>
                  <a:pt x="40259" y="1028700"/>
                </a:lnTo>
                <a:lnTo>
                  <a:pt x="28702" y="1054100"/>
                </a:lnTo>
                <a:lnTo>
                  <a:pt x="25933" y="1066800"/>
                </a:lnTo>
                <a:lnTo>
                  <a:pt x="23304" y="1066800"/>
                </a:lnTo>
                <a:lnTo>
                  <a:pt x="20866" y="1079500"/>
                </a:lnTo>
                <a:lnTo>
                  <a:pt x="18656" y="1079500"/>
                </a:lnTo>
                <a:lnTo>
                  <a:pt x="15049" y="1092200"/>
                </a:lnTo>
                <a:lnTo>
                  <a:pt x="12839" y="1104900"/>
                </a:lnTo>
                <a:lnTo>
                  <a:pt x="12395" y="1117600"/>
                </a:lnTo>
                <a:lnTo>
                  <a:pt x="14058" y="1143000"/>
                </a:lnTo>
                <a:lnTo>
                  <a:pt x="15824" y="1168400"/>
                </a:lnTo>
                <a:lnTo>
                  <a:pt x="16370" y="1193800"/>
                </a:lnTo>
                <a:lnTo>
                  <a:pt x="15938" y="1219200"/>
                </a:lnTo>
                <a:lnTo>
                  <a:pt x="14770" y="1244600"/>
                </a:lnTo>
                <a:lnTo>
                  <a:pt x="8051" y="1346200"/>
                </a:lnTo>
                <a:lnTo>
                  <a:pt x="10071" y="1358900"/>
                </a:lnTo>
                <a:lnTo>
                  <a:pt x="14503" y="1371600"/>
                </a:lnTo>
                <a:lnTo>
                  <a:pt x="119773" y="1371600"/>
                </a:lnTo>
                <a:lnTo>
                  <a:pt x="122923" y="1358900"/>
                </a:lnTo>
                <a:lnTo>
                  <a:pt x="140741" y="1371600"/>
                </a:lnTo>
                <a:lnTo>
                  <a:pt x="340372" y="1371600"/>
                </a:lnTo>
                <a:lnTo>
                  <a:pt x="348691" y="1358900"/>
                </a:lnTo>
                <a:lnTo>
                  <a:pt x="352247" y="1346200"/>
                </a:lnTo>
                <a:lnTo>
                  <a:pt x="350354" y="1346200"/>
                </a:lnTo>
                <a:lnTo>
                  <a:pt x="347472" y="1333500"/>
                </a:lnTo>
                <a:lnTo>
                  <a:pt x="341693" y="1333500"/>
                </a:lnTo>
                <a:lnTo>
                  <a:pt x="340690" y="1320800"/>
                </a:lnTo>
                <a:lnTo>
                  <a:pt x="397941" y="1320800"/>
                </a:lnTo>
                <a:lnTo>
                  <a:pt x="405955" y="1308100"/>
                </a:lnTo>
                <a:lnTo>
                  <a:pt x="413181" y="1308100"/>
                </a:lnTo>
                <a:lnTo>
                  <a:pt x="404088" y="1282700"/>
                </a:lnTo>
                <a:lnTo>
                  <a:pt x="391350" y="1270000"/>
                </a:lnTo>
                <a:lnTo>
                  <a:pt x="375754" y="1257300"/>
                </a:lnTo>
                <a:lnTo>
                  <a:pt x="358063" y="1257300"/>
                </a:lnTo>
                <a:lnTo>
                  <a:pt x="348640" y="1244600"/>
                </a:lnTo>
                <a:lnTo>
                  <a:pt x="329247" y="1244600"/>
                </a:lnTo>
                <a:lnTo>
                  <a:pt x="319481" y="1231900"/>
                </a:lnTo>
                <a:lnTo>
                  <a:pt x="291096" y="1231900"/>
                </a:lnTo>
                <a:lnTo>
                  <a:pt x="282206" y="1219200"/>
                </a:lnTo>
                <a:lnTo>
                  <a:pt x="282181" y="1206500"/>
                </a:lnTo>
                <a:lnTo>
                  <a:pt x="281216" y="1193800"/>
                </a:lnTo>
                <a:lnTo>
                  <a:pt x="279527" y="1181100"/>
                </a:lnTo>
                <a:lnTo>
                  <a:pt x="277355" y="1168400"/>
                </a:lnTo>
                <a:lnTo>
                  <a:pt x="272249" y="1143000"/>
                </a:lnTo>
                <a:lnTo>
                  <a:pt x="268058" y="1117600"/>
                </a:lnTo>
                <a:lnTo>
                  <a:pt x="285038" y="1104900"/>
                </a:lnTo>
                <a:lnTo>
                  <a:pt x="294246" y="1079500"/>
                </a:lnTo>
                <a:lnTo>
                  <a:pt x="297649" y="1054100"/>
                </a:lnTo>
                <a:lnTo>
                  <a:pt x="297205" y="1028700"/>
                </a:lnTo>
                <a:lnTo>
                  <a:pt x="292633" y="977900"/>
                </a:lnTo>
                <a:lnTo>
                  <a:pt x="292188" y="952500"/>
                </a:lnTo>
                <a:lnTo>
                  <a:pt x="292481" y="939800"/>
                </a:lnTo>
                <a:lnTo>
                  <a:pt x="293763" y="927100"/>
                </a:lnTo>
                <a:lnTo>
                  <a:pt x="296278" y="914400"/>
                </a:lnTo>
                <a:lnTo>
                  <a:pt x="380923" y="914400"/>
                </a:lnTo>
                <a:lnTo>
                  <a:pt x="388975" y="889000"/>
                </a:lnTo>
                <a:lnTo>
                  <a:pt x="448462" y="889000"/>
                </a:lnTo>
                <a:lnTo>
                  <a:pt x="475729" y="901700"/>
                </a:lnTo>
                <a:lnTo>
                  <a:pt x="527723" y="927100"/>
                </a:lnTo>
                <a:lnTo>
                  <a:pt x="550875" y="952500"/>
                </a:lnTo>
                <a:lnTo>
                  <a:pt x="566648" y="977900"/>
                </a:lnTo>
                <a:lnTo>
                  <a:pt x="570407" y="1016000"/>
                </a:lnTo>
                <a:lnTo>
                  <a:pt x="558177" y="1041400"/>
                </a:lnTo>
                <a:lnTo>
                  <a:pt x="553694" y="1041400"/>
                </a:lnTo>
                <a:lnTo>
                  <a:pt x="548208" y="1054100"/>
                </a:lnTo>
                <a:lnTo>
                  <a:pt x="525983" y="1054100"/>
                </a:lnTo>
                <a:lnTo>
                  <a:pt x="510628" y="1066800"/>
                </a:lnTo>
                <a:lnTo>
                  <a:pt x="490550" y="1066800"/>
                </a:lnTo>
                <a:lnTo>
                  <a:pt x="485749" y="1079500"/>
                </a:lnTo>
                <a:lnTo>
                  <a:pt x="475678" y="1346200"/>
                </a:lnTo>
                <a:lnTo>
                  <a:pt x="519087" y="1358900"/>
                </a:lnTo>
                <a:lnTo>
                  <a:pt x="565162" y="1371600"/>
                </a:lnTo>
                <a:lnTo>
                  <a:pt x="613168" y="1384300"/>
                </a:lnTo>
                <a:lnTo>
                  <a:pt x="809155" y="1384300"/>
                </a:lnTo>
                <a:lnTo>
                  <a:pt x="855357" y="1371600"/>
                </a:lnTo>
                <a:lnTo>
                  <a:pt x="898906" y="1358900"/>
                </a:lnTo>
                <a:lnTo>
                  <a:pt x="893089" y="1320800"/>
                </a:lnTo>
                <a:lnTo>
                  <a:pt x="887945" y="1282700"/>
                </a:lnTo>
                <a:lnTo>
                  <a:pt x="883234" y="1257300"/>
                </a:lnTo>
                <a:lnTo>
                  <a:pt x="878751" y="1219200"/>
                </a:lnTo>
                <a:lnTo>
                  <a:pt x="869467" y="1155700"/>
                </a:lnTo>
                <a:lnTo>
                  <a:pt x="867003" y="1130300"/>
                </a:lnTo>
                <a:lnTo>
                  <a:pt x="864387" y="1117600"/>
                </a:lnTo>
                <a:lnTo>
                  <a:pt x="861606" y="1104900"/>
                </a:lnTo>
                <a:lnTo>
                  <a:pt x="858621" y="1079500"/>
                </a:lnTo>
                <a:lnTo>
                  <a:pt x="838466" y="1079500"/>
                </a:lnTo>
                <a:lnTo>
                  <a:pt x="819581" y="1066800"/>
                </a:lnTo>
                <a:lnTo>
                  <a:pt x="806310" y="1054100"/>
                </a:lnTo>
                <a:lnTo>
                  <a:pt x="798017" y="1028700"/>
                </a:lnTo>
                <a:lnTo>
                  <a:pt x="794105" y="1003300"/>
                </a:lnTo>
                <a:lnTo>
                  <a:pt x="797623" y="1003300"/>
                </a:lnTo>
                <a:lnTo>
                  <a:pt x="803402" y="990600"/>
                </a:lnTo>
                <a:lnTo>
                  <a:pt x="809980" y="990600"/>
                </a:lnTo>
                <a:lnTo>
                  <a:pt x="830389" y="977900"/>
                </a:lnTo>
                <a:lnTo>
                  <a:pt x="840701" y="965200"/>
                </a:lnTo>
                <a:lnTo>
                  <a:pt x="919099" y="965200"/>
                </a:lnTo>
                <a:lnTo>
                  <a:pt x="932116" y="952500"/>
                </a:lnTo>
                <a:lnTo>
                  <a:pt x="938123" y="939800"/>
                </a:lnTo>
                <a:lnTo>
                  <a:pt x="939101" y="927100"/>
                </a:lnTo>
                <a:lnTo>
                  <a:pt x="937094" y="914400"/>
                </a:lnTo>
                <a:lnTo>
                  <a:pt x="934021" y="901700"/>
                </a:lnTo>
                <a:lnTo>
                  <a:pt x="932053" y="889000"/>
                </a:lnTo>
                <a:lnTo>
                  <a:pt x="933132" y="876300"/>
                </a:lnTo>
                <a:lnTo>
                  <a:pt x="935431" y="863600"/>
                </a:lnTo>
                <a:lnTo>
                  <a:pt x="939228" y="863600"/>
                </a:lnTo>
                <a:close/>
              </a:path>
              <a:path w="4332605" h="1384300">
                <a:moveTo>
                  <a:pt x="1547787" y="1149324"/>
                </a:moveTo>
                <a:lnTo>
                  <a:pt x="1543926" y="1100315"/>
                </a:lnTo>
                <a:lnTo>
                  <a:pt x="1535557" y="1050302"/>
                </a:lnTo>
                <a:lnTo>
                  <a:pt x="1515300" y="1008532"/>
                </a:lnTo>
                <a:lnTo>
                  <a:pt x="1485861" y="973124"/>
                </a:lnTo>
                <a:lnTo>
                  <a:pt x="1449882" y="942149"/>
                </a:lnTo>
                <a:lnTo>
                  <a:pt x="1410017" y="913701"/>
                </a:lnTo>
                <a:lnTo>
                  <a:pt x="1368958" y="885774"/>
                </a:lnTo>
                <a:lnTo>
                  <a:pt x="1348841" y="871474"/>
                </a:lnTo>
                <a:lnTo>
                  <a:pt x="1311046" y="840905"/>
                </a:lnTo>
                <a:lnTo>
                  <a:pt x="1265123" y="788339"/>
                </a:lnTo>
                <a:lnTo>
                  <a:pt x="1246886" y="747153"/>
                </a:lnTo>
                <a:lnTo>
                  <a:pt x="1241132" y="702665"/>
                </a:lnTo>
                <a:lnTo>
                  <a:pt x="1249680" y="656920"/>
                </a:lnTo>
                <a:lnTo>
                  <a:pt x="1277340" y="629259"/>
                </a:lnTo>
                <a:lnTo>
                  <a:pt x="1315872" y="622287"/>
                </a:lnTo>
                <a:lnTo>
                  <a:pt x="1342377" y="622617"/>
                </a:lnTo>
                <a:lnTo>
                  <a:pt x="1390040" y="642353"/>
                </a:lnTo>
                <a:lnTo>
                  <a:pt x="1425841" y="679513"/>
                </a:lnTo>
                <a:lnTo>
                  <a:pt x="1451140" y="726033"/>
                </a:lnTo>
                <a:lnTo>
                  <a:pt x="1467307" y="773823"/>
                </a:lnTo>
                <a:lnTo>
                  <a:pt x="1471028" y="810628"/>
                </a:lnTo>
                <a:lnTo>
                  <a:pt x="1472222" y="822363"/>
                </a:lnTo>
                <a:lnTo>
                  <a:pt x="1474838" y="832980"/>
                </a:lnTo>
                <a:lnTo>
                  <a:pt x="1479689" y="841908"/>
                </a:lnTo>
                <a:lnTo>
                  <a:pt x="1487665" y="848563"/>
                </a:lnTo>
                <a:lnTo>
                  <a:pt x="1499590" y="852398"/>
                </a:lnTo>
                <a:lnTo>
                  <a:pt x="1504315" y="851001"/>
                </a:lnTo>
                <a:lnTo>
                  <a:pt x="1513078" y="788670"/>
                </a:lnTo>
                <a:lnTo>
                  <a:pt x="1513967" y="737552"/>
                </a:lnTo>
                <a:lnTo>
                  <a:pt x="1513954" y="685888"/>
                </a:lnTo>
                <a:lnTo>
                  <a:pt x="1512658" y="634530"/>
                </a:lnTo>
                <a:lnTo>
                  <a:pt x="1509687" y="584352"/>
                </a:lnTo>
                <a:lnTo>
                  <a:pt x="1496199" y="568845"/>
                </a:lnTo>
                <a:lnTo>
                  <a:pt x="1487538" y="570204"/>
                </a:lnTo>
                <a:lnTo>
                  <a:pt x="1480591" y="577062"/>
                </a:lnTo>
                <a:lnTo>
                  <a:pt x="1478864" y="579488"/>
                </a:lnTo>
                <a:lnTo>
                  <a:pt x="1477365" y="583006"/>
                </a:lnTo>
                <a:lnTo>
                  <a:pt x="1475384" y="590435"/>
                </a:lnTo>
                <a:lnTo>
                  <a:pt x="1470710" y="597547"/>
                </a:lnTo>
                <a:lnTo>
                  <a:pt x="1463954" y="601357"/>
                </a:lnTo>
                <a:lnTo>
                  <a:pt x="1455839" y="602729"/>
                </a:lnTo>
                <a:lnTo>
                  <a:pt x="1447152" y="602488"/>
                </a:lnTo>
                <a:lnTo>
                  <a:pt x="1393240" y="576211"/>
                </a:lnTo>
                <a:lnTo>
                  <a:pt x="1379524" y="570344"/>
                </a:lnTo>
                <a:lnTo>
                  <a:pt x="1365529" y="565238"/>
                </a:lnTo>
                <a:lnTo>
                  <a:pt x="1351153" y="561098"/>
                </a:lnTo>
                <a:lnTo>
                  <a:pt x="1336319" y="558152"/>
                </a:lnTo>
                <a:lnTo>
                  <a:pt x="1282611" y="555675"/>
                </a:lnTo>
                <a:lnTo>
                  <a:pt x="1233538" y="568121"/>
                </a:lnTo>
                <a:lnTo>
                  <a:pt x="1190510" y="594715"/>
                </a:lnTo>
                <a:lnTo>
                  <a:pt x="1154963" y="634695"/>
                </a:lnTo>
                <a:lnTo>
                  <a:pt x="1133538" y="672668"/>
                </a:lnTo>
                <a:lnTo>
                  <a:pt x="1122705" y="715454"/>
                </a:lnTo>
                <a:lnTo>
                  <a:pt x="1120940" y="760755"/>
                </a:lnTo>
                <a:lnTo>
                  <a:pt x="1126731" y="806272"/>
                </a:lnTo>
                <a:lnTo>
                  <a:pt x="1138580" y="849680"/>
                </a:lnTo>
                <a:lnTo>
                  <a:pt x="1154963" y="888695"/>
                </a:lnTo>
                <a:lnTo>
                  <a:pt x="1176045" y="927011"/>
                </a:lnTo>
                <a:lnTo>
                  <a:pt x="1203299" y="958075"/>
                </a:lnTo>
                <a:lnTo>
                  <a:pt x="1234782" y="984123"/>
                </a:lnTo>
                <a:lnTo>
                  <a:pt x="1268603" y="1007351"/>
                </a:lnTo>
                <a:lnTo>
                  <a:pt x="1302753" y="1030033"/>
                </a:lnTo>
                <a:lnTo>
                  <a:pt x="1319415" y="1041831"/>
                </a:lnTo>
                <a:lnTo>
                  <a:pt x="1350683" y="1067663"/>
                </a:lnTo>
                <a:lnTo>
                  <a:pt x="1377556" y="1098499"/>
                </a:lnTo>
                <a:lnTo>
                  <a:pt x="1402994" y="1158252"/>
                </a:lnTo>
                <a:lnTo>
                  <a:pt x="1411668" y="1203998"/>
                </a:lnTo>
                <a:lnTo>
                  <a:pt x="1407883" y="1248829"/>
                </a:lnTo>
                <a:lnTo>
                  <a:pt x="1384744" y="1287818"/>
                </a:lnTo>
                <a:lnTo>
                  <a:pt x="1365173" y="1305788"/>
                </a:lnTo>
                <a:lnTo>
                  <a:pt x="1341691" y="1315631"/>
                </a:lnTo>
                <a:lnTo>
                  <a:pt x="1316024" y="1318120"/>
                </a:lnTo>
                <a:lnTo>
                  <a:pt x="1289939" y="1313992"/>
                </a:lnTo>
                <a:lnTo>
                  <a:pt x="1249514" y="1296428"/>
                </a:lnTo>
                <a:lnTo>
                  <a:pt x="1218958" y="1267841"/>
                </a:lnTo>
                <a:lnTo>
                  <a:pt x="1196517" y="1231709"/>
                </a:lnTo>
                <a:lnTo>
                  <a:pt x="1180452" y="1191501"/>
                </a:lnTo>
                <a:lnTo>
                  <a:pt x="1169022" y="1150696"/>
                </a:lnTo>
                <a:lnTo>
                  <a:pt x="1166190" y="1113828"/>
                </a:lnTo>
                <a:lnTo>
                  <a:pt x="1164971" y="1106297"/>
                </a:lnTo>
                <a:lnTo>
                  <a:pt x="1162646" y="1099743"/>
                </a:lnTo>
                <a:lnTo>
                  <a:pt x="1158760" y="1094359"/>
                </a:lnTo>
                <a:lnTo>
                  <a:pt x="1152893" y="1090282"/>
                </a:lnTo>
                <a:lnTo>
                  <a:pt x="1144155" y="1088593"/>
                </a:lnTo>
                <a:lnTo>
                  <a:pt x="1136002" y="1090879"/>
                </a:lnTo>
                <a:lnTo>
                  <a:pt x="1129753" y="1095870"/>
                </a:lnTo>
                <a:lnTo>
                  <a:pt x="1126744" y="1102334"/>
                </a:lnTo>
                <a:lnTo>
                  <a:pt x="1126744" y="1348257"/>
                </a:lnTo>
                <a:lnTo>
                  <a:pt x="1130020" y="1354950"/>
                </a:lnTo>
                <a:lnTo>
                  <a:pt x="1134541" y="1360601"/>
                </a:lnTo>
                <a:lnTo>
                  <a:pt x="1140193" y="1365123"/>
                </a:lnTo>
                <a:lnTo>
                  <a:pt x="1146898" y="1368412"/>
                </a:lnTo>
                <a:lnTo>
                  <a:pt x="1153960" y="1367396"/>
                </a:lnTo>
                <a:lnTo>
                  <a:pt x="1161973" y="1359344"/>
                </a:lnTo>
                <a:lnTo>
                  <a:pt x="1163040" y="1352321"/>
                </a:lnTo>
                <a:lnTo>
                  <a:pt x="1165847" y="1344218"/>
                </a:lnTo>
                <a:lnTo>
                  <a:pt x="1171575" y="1337183"/>
                </a:lnTo>
                <a:lnTo>
                  <a:pt x="1179563" y="1333182"/>
                </a:lnTo>
                <a:lnTo>
                  <a:pt x="1189164" y="1334185"/>
                </a:lnTo>
                <a:lnTo>
                  <a:pt x="1219073" y="1349527"/>
                </a:lnTo>
                <a:lnTo>
                  <a:pt x="1249794" y="1362900"/>
                </a:lnTo>
                <a:lnTo>
                  <a:pt x="1281455" y="1373987"/>
                </a:lnTo>
                <a:lnTo>
                  <a:pt x="1314170" y="1382547"/>
                </a:lnTo>
                <a:lnTo>
                  <a:pt x="1350733" y="1381569"/>
                </a:lnTo>
                <a:lnTo>
                  <a:pt x="1422361" y="1369212"/>
                </a:lnTo>
                <a:lnTo>
                  <a:pt x="1492973" y="1324559"/>
                </a:lnTo>
                <a:lnTo>
                  <a:pt x="1519796" y="1286611"/>
                </a:lnTo>
                <a:lnTo>
                  <a:pt x="1537004" y="1243838"/>
                </a:lnTo>
                <a:lnTo>
                  <a:pt x="1545907" y="1197622"/>
                </a:lnTo>
                <a:lnTo>
                  <a:pt x="1547787" y="1149324"/>
                </a:lnTo>
                <a:close/>
              </a:path>
              <a:path w="4332605" h="1384300">
                <a:moveTo>
                  <a:pt x="2250884" y="1333030"/>
                </a:moveTo>
                <a:lnTo>
                  <a:pt x="2245690" y="1323924"/>
                </a:lnTo>
                <a:lnTo>
                  <a:pt x="2236076" y="1316050"/>
                </a:lnTo>
                <a:lnTo>
                  <a:pt x="2224074" y="1308620"/>
                </a:lnTo>
                <a:lnTo>
                  <a:pt x="2212213" y="1300619"/>
                </a:lnTo>
                <a:lnTo>
                  <a:pt x="2195449" y="794016"/>
                </a:lnTo>
                <a:lnTo>
                  <a:pt x="2194979" y="650849"/>
                </a:lnTo>
                <a:lnTo>
                  <a:pt x="2223287" y="622985"/>
                </a:lnTo>
                <a:lnTo>
                  <a:pt x="2231504" y="617715"/>
                </a:lnTo>
                <a:lnTo>
                  <a:pt x="2238489" y="611428"/>
                </a:lnTo>
                <a:lnTo>
                  <a:pt x="2243391" y="603275"/>
                </a:lnTo>
                <a:lnTo>
                  <a:pt x="2245360" y="592429"/>
                </a:lnTo>
                <a:lnTo>
                  <a:pt x="2243061" y="585114"/>
                </a:lnTo>
                <a:lnTo>
                  <a:pt x="2239048" y="578281"/>
                </a:lnTo>
                <a:lnTo>
                  <a:pt x="2233168" y="572960"/>
                </a:lnTo>
                <a:lnTo>
                  <a:pt x="2225205" y="570204"/>
                </a:lnTo>
                <a:lnTo>
                  <a:pt x="2082152" y="569468"/>
                </a:lnTo>
                <a:lnTo>
                  <a:pt x="2052459" y="569658"/>
                </a:lnTo>
                <a:lnTo>
                  <a:pt x="2013508" y="570496"/>
                </a:lnTo>
                <a:lnTo>
                  <a:pt x="1999742" y="625754"/>
                </a:lnTo>
                <a:lnTo>
                  <a:pt x="1990737" y="667473"/>
                </a:lnTo>
                <a:lnTo>
                  <a:pt x="1982241" y="709422"/>
                </a:lnTo>
                <a:lnTo>
                  <a:pt x="1974011" y="751497"/>
                </a:lnTo>
                <a:lnTo>
                  <a:pt x="1957362" y="835621"/>
                </a:lnTo>
                <a:lnTo>
                  <a:pt x="1939023" y="918921"/>
                </a:lnTo>
                <a:lnTo>
                  <a:pt x="1938235" y="926490"/>
                </a:lnTo>
                <a:lnTo>
                  <a:pt x="1936711" y="933564"/>
                </a:lnTo>
                <a:lnTo>
                  <a:pt x="1934870" y="940473"/>
                </a:lnTo>
                <a:lnTo>
                  <a:pt x="1928939" y="961263"/>
                </a:lnTo>
                <a:lnTo>
                  <a:pt x="1888070" y="795997"/>
                </a:lnTo>
                <a:lnTo>
                  <a:pt x="1840230" y="602488"/>
                </a:lnTo>
                <a:lnTo>
                  <a:pt x="1834603" y="591769"/>
                </a:lnTo>
                <a:lnTo>
                  <a:pt x="1826882" y="582193"/>
                </a:lnTo>
                <a:lnTo>
                  <a:pt x="1817255" y="574700"/>
                </a:lnTo>
                <a:lnTo>
                  <a:pt x="1805952" y="570204"/>
                </a:lnTo>
                <a:lnTo>
                  <a:pt x="1708581" y="568058"/>
                </a:lnTo>
                <a:lnTo>
                  <a:pt x="1683245" y="568350"/>
                </a:lnTo>
                <a:lnTo>
                  <a:pt x="1634705" y="571258"/>
                </a:lnTo>
                <a:lnTo>
                  <a:pt x="1596872" y="586701"/>
                </a:lnTo>
                <a:lnTo>
                  <a:pt x="1593977" y="595083"/>
                </a:lnTo>
                <a:lnTo>
                  <a:pt x="1594078" y="602068"/>
                </a:lnTo>
                <a:lnTo>
                  <a:pt x="1595361" y="606844"/>
                </a:lnTo>
                <a:lnTo>
                  <a:pt x="1599298" y="611124"/>
                </a:lnTo>
                <a:lnTo>
                  <a:pt x="1604518" y="615188"/>
                </a:lnTo>
                <a:lnTo>
                  <a:pt x="1622640" y="627227"/>
                </a:lnTo>
                <a:lnTo>
                  <a:pt x="1631988" y="633526"/>
                </a:lnTo>
                <a:lnTo>
                  <a:pt x="1657096" y="878217"/>
                </a:lnTo>
                <a:lnTo>
                  <a:pt x="1660728" y="1016215"/>
                </a:lnTo>
                <a:lnTo>
                  <a:pt x="1660372" y="1128763"/>
                </a:lnTo>
                <a:lnTo>
                  <a:pt x="1656803" y="1273670"/>
                </a:lnTo>
                <a:lnTo>
                  <a:pt x="1642732" y="1299883"/>
                </a:lnTo>
                <a:lnTo>
                  <a:pt x="1639303" y="1303553"/>
                </a:lnTo>
                <a:lnTo>
                  <a:pt x="1634807" y="1306550"/>
                </a:lnTo>
                <a:lnTo>
                  <a:pt x="1616024" y="1317752"/>
                </a:lnTo>
                <a:lnTo>
                  <a:pt x="1609928" y="1322590"/>
                </a:lnTo>
                <a:lnTo>
                  <a:pt x="1605229" y="1328356"/>
                </a:lnTo>
                <a:lnTo>
                  <a:pt x="1602511" y="1335455"/>
                </a:lnTo>
                <a:lnTo>
                  <a:pt x="1602371" y="1344282"/>
                </a:lnTo>
                <a:lnTo>
                  <a:pt x="1606397" y="1351407"/>
                </a:lnTo>
                <a:lnTo>
                  <a:pt x="1612049" y="1358353"/>
                </a:lnTo>
                <a:lnTo>
                  <a:pt x="1618919" y="1363789"/>
                </a:lnTo>
                <a:lnTo>
                  <a:pt x="1626577" y="1366393"/>
                </a:lnTo>
                <a:lnTo>
                  <a:pt x="1816087" y="1364399"/>
                </a:lnTo>
                <a:lnTo>
                  <a:pt x="1833753" y="1351610"/>
                </a:lnTo>
                <a:lnTo>
                  <a:pt x="1839048" y="1340573"/>
                </a:lnTo>
                <a:lnTo>
                  <a:pt x="1835035" y="1330706"/>
                </a:lnTo>
                <a:lnTo>
                  <a:pt x="1824723" y="1321409"/>
                </a:lnTo>
                <a:lnTo>
                  <a:pt x="1811159" y="1312113"/>
                </a:lnTo>
                <a:lnTo>
                  <a:pt x="1797456" y="1302029"/>
                </a:lnTo>
                <a:lnTo>
                  <a:pt x="1775726" y="799985"/>
                </a:lnTo>
                <a:lnTo>
                  <a:pt x="1779790" y="795997"/>
                </a:lnTo>
                <a:lnTo>
                  <a:pt x="1810651" y="915060"/>
                </a:lnTo>
                <a:lnTo>
                  <a:pt x="1855825" y="1080897"/>
                </a:lnTo>
                <a:lnTo>
                  <a:pt x="1868652" y="1128763"/>
                </a:lnTo>
                <a:lnTo>
                  <a:pt x="1881009" y="1175969"/>
                </a:lnTo>
                <a:lnTo>
                  <a:pt x="1893100" y="1223733"/>
                </a:lnTo>
                <a:lnTo>
                  <a:pt x="1904720" y="1271701"/>
                </a:lnTo>
                <a:lnTo>
                  <a:pt x="1919084" y="1322882"/>
                </a:lnTo>
                <a:lnTo>
                  <a:pt x="1940001" y="1359852"/>
                </a:lnTo>
                <a:lnTo>
                  <a:pt x="1945068" y="1360322"/>
                </a:lnTo>
                <a:lnTo>
                  <a:pt x="1951088" y="1354315"/>
                </a:lnTo>
                <a:lnTo>
                  <a:pt x="1965934" y="1288605"/>
                </a:lnTo>
                <a:lnTo>
                  <a:pt x="1979256" y="1221689"/>
                </a:lnTo>
                <a:lnTo>
                  <a:pt x="1995081" y="1140333"/>
                </a:lnTo>
                <a:lnTo>
                  <a:pt x="2029650" y="961263"/>
                </a:lnTo>
                <a:lnTo>
                  <a:pt x="2061933" y="794016"/>
                </a:lnTo>
                <a:lnTo>
                  <a:pt x="2063953" y="795997"/>
                </a:lnTo>
                <a:lnTo>
                  <a:pt x="2066023" y="1255534"/>
                </a:lnTo>
                <a:lnTo>
                  <a:pt x="2056079" y="1294206"/>
                </a:lnTo>
                <a:lnTo>
                  <a:pt x="2031720" y="1311960"/>
                </a:lnTo>
                <a:lnTo>
                  <a:pt x="2023503" y="1318247"/>
                </a:lnTo>
                <a:lnTo>
                  <a:pt x="2016594" y="1325892"/>
                </a:lnTo>
                <a:lnTo>
                  <a:pt x="2012835" y="1334884"/>
                </a:lnTo>
                <a:lnTo>
                  <a:pt x="2012746" y="1335455"/>
                </a:lnTo>
                <a:lnTo>
                  <a:pt x="2013585" y="1346263"/>
                </a:lnTo>
                <a:lnTo>
                  <a:pt x="2017814" y="1352346"/>
                </a:lnTo>
                <a:lnTo>
                  <a:pt x="2023313" y="1357198"/>
                </a:lnTo>
                <a:lnTo>
                  <a:pt x="2029498" y="1361122"/>
                </a:lnTo>
                <a:lnTo>
                  <a:pt x="2035733" y="1364399"/>
                </a:lnTo>
                <a:lnTo>
                  <a:pt x="2227224" y="1364399"/>
                </a:lnTo>
                <a:lnTo>
                  <a:pt x="2239302" y="1358315"/>
                </a:lnTo>
                <a:lnTo>
                  <a:pt x="2249487" y="1344193"/>
                </a:lnTo>
                <a:lnTo>
                  <a:pt x="2250884" y="1333030"/>
                </a:lnTo>
                <a:close/>
              </a:path>
              <a:path w="4332605" h="1384300">
                <a:moveTo>
                  <a:pt x="2769412" y="1340192"/>
                </a:moveTo>
                <a:lnTo>
                  <a:pt x="2769197" y="1289850"/>
                </a:lnTo>
                <a:lnTo>
                  <a:pt x="2769070" y="1255953"/>
                </a:lnTo>
                <a:lnTo>
                  <a:pt x="2768739" y="1205407"/>
                </a:lnTo>
                <a:lnTo>
                  <a:pt x="2768257" y="1168336"/>
                </a:lnTo>
                <a:lnTo>
                  <a:pt x="2767114" y="1109472"/>
                </a:lnTo>
                <a:lnTo>
                  <a:pt x="2753283" y="1108417"/>
                </a:lnTo>
                <a:lnTo>
                  <a:pt x="2745371" y="1109548"/>
                </a:lnTo>
                <a:lnTo>
                  <a:pt x="2739377" y="1113713"/>
                </a:lnTo>
                <a:lnTo>
                  <a:pt x="2734818" y="1119759"/>
                </a:lnTo>
                <a:lnTo>
                  <a:pt x="2731135" y="1126553"/>
                </a:lnTo>
                <a:lnTo>
                  <a:pt x="2726067" y="1176070"/>
                </a:lnTo>
                <a:lnTo>
                  <a:pt x="2713558" y="1223860"/>
                </a:lnTo>
                <a:lnTo>
                  <a:pt x="2688691" y="1263802"/>
                </a:lnTo>
                <a:lnTo>
                  <a:pt x="2646489" y="1289850"/>
                </a:lnTo>
                <a:lnTo>
                  <a:pt x="2501341" y="1289850"/>
                </a:lnTo>
                <a:lnTo>
                  <a:pt x="2501341" y="1009611"/>
                </a:lnTo>
                <a:lnTo>
                  <a:pt x="2523706" y="1008265"/>
                </a:lnTo>
                <a:lnTo>
                  <a:pt x="2530005" y="1007808"/>
                </a:lnTo>
                <a:lnTo>
                  <a:pt x="2536469" y="1007465"/>
                </a:lnTo>
                <a:lnTo>
                  <a:pt x="2543022" y="1007300"/>
                </a:lnTo>
                <a:lnTo>
                  <a:pt x="2549563" y="1007402"/>
                </a:lnTo>
                <a:lnTo>
                  <a:pt x="2562377" y="1008811"/>
                </a:lnTo>
                <a:lnTo>
                  <a:pt x="2574442" y="1012228"/>
                </a:lnTo>
                <a:lnTo>
                  <a:pt x="2585186" y="1018336"/>
                </a:lnTo>
                <a:lnTo>
                  <a:pt x="2594064" y="1027747"/>
                </a:lnTo>
                <a:lnTo>
                  <a:pt x="2600858" y="1032967"/>
                </a:lnTo>
                <a:lnTo>
                  <a:pt x="2604287" y="1039977"/>
                </a:lnTo>
                <a:lnTo>
                  <a:pt x="2606281" y="1047762"/>
                </a:lnTo>
                <a:lnTo>
                  <a:pt x="2608275" y="1059840"/>
                </a:lnTo>
                <a:lnTo>
                  <a:pt x="2609558" y="1072146"/>
                </a:lnTo>
                <a:lnTo>
                  <a:pt x="2611196" y="1083970"/>
                </a:lnTo>
                <a:lnTo>
                  <a:pt x="2614625" y="1094498"/>
                </a:lnTo>
                <a:lnTo>
                  <a:pt x="2621216" y="1102918"/>
                </a:lnTo>
                <a:lnTo>
                  <a:pt x="2632354" y="1108417"/>
                </a:lnTo>
                <a:lnTo>
                  <a:pt x="2638425" y="1107401"/>
                </a:lnTo>
                <a:lnTo>
                  <a:pt x="2641930" y="1103642"/>
                </a:lnTo>
                <a:lnTo>
                  <a:pt x="2644432" y="1098969"/>
                </a:lnTo>
                <a:lnTo>
                  <a:pt x="2647632" y="1091628"/>
                </a:lnTo>
                <a:lnTo>
                  <a:pt x="2650502" y="1084199"/>
                </a:lnTo>
                <a:lnTo>
                  <a:pt x="2650223" y="1007300"/>
                </a:lnTo>
                <a:lnTo>
                  <a:pt x="2650147" y="986574"/>
                </a:lnTo>
                <a:lnTo>
                  <a:pt x="2649817" y="928217"/>
                </a:lnTo>
                <a:lnTo>
                  <a:pt x="2649728" y="921067"/>
                </a:lnTo>
                <a:lnTo>
                  <a:pt x="2649309" y="885863"/>
                </a:lnTo>
                <a:lnTo>
                  <a:pt x="2648458" y="836295"/>
                </a:lnTo>
                <a:lnTo>
                  <a:pt x="2648280" y="823112"/>
                </a:lnTo>
                <a:lnTo>
                  <a:pt x="2641866" y="815695"/>
                </a:lnTo>
                <a:lnTo>
                  <a:pt x="2638120" y="814933"/>
                </a:lnTo>
                <a:lnTo>
                  <a:pt x="2630728" y="815162"/>
                </a:lnTo>
                <a:lnTo>
                  <a:pt x="2623566" y="818172"/>
                </a:lnTo>
                <a:lnTo>
                  <a:pt x="2617698" y="822883"/>
                </a:lnTo>
                <a:lnTo>
                  <a:pt x="2614218" y="828255"/>
                </a:lnTo>
                <a:lnTo>
                  <a:pt x="2610904" y="845261"/>
                </a:lnTo>
                <a:lnTo>
                  <a:pt x="2608415" y="862482"/>
                </a:lnTo>
                <a:lnTo>
                  <a:pt x="2606827" y="870978"/>
                </a:lnTo>
                <a:lnTo>
                  <a:pt x="2589822" y="905967"/>
                </a:lnTo>
                <a:lnTo>
                  <a:pt x="2548267" y="920940"/>
                </a:lnTo>
                <a:lnTo>
                  <a:pt x="2541460" y="921067"/>
                </a:lnTo>
                <a:lnTo>
                  <a:pt x="2534577" y="920927"/>
                </a:lnTo>
                <a:lnTo>
                  <a:pt x="2527681" y="920610"/>
                </a:lnTo>
                <a:lnTo>
                  <a:pt x="2501341" y="918921"/>
                </a:lnTo>
                <a:lnTo>
                  <a:pt x="2501341" y="632714"/>
                </a:lnTo>
                <a:lnTo>
                  <a:pt x="2540711" y="632980"/>
                </a:lnTo>
                <a:lnTo>
                  <a:pt x="2557830" y="632714"/>
                </a:lnTo>
                <a:lnTo>
                  <a:pt x="2580424" y="632371"/>
                </a:lnTo>
                <a:lnTo>
                  <a:pt x="2600083" y="632523"/>
                </a:lnTo>
                <a:lnTo>
                  <a:pt x="2619413" y="633425"/>
                </a:lnTo>
                <a:lnTo>
                  <a:pt x="2683814" y="657644"/>
                </a:lnTo>
                <a:lnTo>
                  <a:pt x="2714510" y="713105"/>
                </a:lnTo>
                <a:lnTo>
                  <a:pt x="2724277" y="750277"/>
                </a:lnTo>
                <a:lnTo>
                  <a:pt x="2725026" y="763574"/>
                </a:lnTo>
                <a:lnTo>
                  <a:pt x="2726245" y="782764"/>
                </a:lnTo>
                <a:lnTo>
                  <a:pt x="2747124" y="821245"/>
                </a:lnTo>
                <a:lnTo>
                  <a:pt x="2754579" y="819645"/>
                </a:lnTo>
                <a:lnTo>
                  <a:pt x="2760903" y="813282"/>
                </a:lnTo>
                <a:lnTo>
                  <a:pt x="2765425" y="804049"/>
                </a:lnTo>
                <a:lnTo>
                  <a:pt x="2767025" y="632371"/>
                </a:lnTo>
                <a:lnTo>
                  <a:pt x="2767419" y="590435"/>
                </a:lnTo>
                <a:lnTo>
                  <a:pt x="2762935" y="579666"/>
                </a:lnTo>
                <a:lnTo>
                  <a:pt x="2754350" y="572058"/>
                </a:lnTo>
                <a:lnTo>
                  <a:pt x="2742742" y="567550"/>
                </a:lnTo>
                <a:lnTo>
                  <a:pt x="2729141" y="566064"/>
                </a:lnTo>
                <a:lnTo>
                  <a:pt x="2533866" y="566064"/>
                </a:lnTo>
                <a:lnTo>
                  <a:pt x="2431097" y="566496"/>
                </a:lnTo>
                <a:lnTo>
                  <a:pt x="2330005" y="568210"/>
                </a:lnTo>
                <a:lnTo>
                  <a:pt x="2307856" y="586346"/>
                </a:lnTo>
                <a:lnTo>
                  <a:pt x="2306091" y="593953"/>
                </a:lnTo>
                <a:lnTo>
                  <a:pt x="2306434" y="601802"/>
                </a:lnTo>
                <a:lnTo>
                  <a:pt x="2309507" y="608977"/>
                </a:lnTo>
                <a:lnTo>
                  <a:pt x="2315934" y="614565"/>
                </a:lnTo>
                <a:lnTo>
                  <a:pt x="2335111" y="623150"/>
                </a:lnTo>
                <a:lnTo>
                  <a:pt x="2347772" y="635762"/>
                </a:lnTo>
                <a:lnTo>
                  <a:pt x="2355265" y="651535"/>
                </a:lnTo>
                <a:lnTo>
                  <a:pt x="2358948" y="669620"/>
                </a:lnTo>
                <a:lnTo>
                  <a:pt x="2360003" y="689203"/>
                </a:lnTo>
                <a:lnTo>
                  <a:pt x="2360130" y="719251"/>
                </a:lnTo>
                <a:lnTo>
                  <a:pt x="2360409" y="729018"/>
                </a:lnTo>
                <a:lnTo>
                  <a:pt x="2361069" y="738517"/>
                </a:lnTo>
                <a:lnTo>
                  <a:pt x="2362289" y="747623"/>
                </a:lnTo>
                <a:lnTo>
                  <a:pt x="2362289" y="1277696"/>
                </a:lnTo>
                <a:lnTo>
                  <a:pt x="2336203" y="1307985"/>
                </a:lnTo>
                <a:lnTo>
                  <a:pt x="2327491" y="1313319"/>
                </a:lnTo>
                <a:lnTo>
                  <a:pt x="2319693" y="1319276"/>
                </a:lnTo>
                <a:lnTo>
                  <a:pt x="2314994" y="1323606"/>
                </a:lnTo>
                <a:lnTo>
                  <a:pt x="2311349" y="1328889"/>
                </a:lnTo>
                <a:lnTo>
                  <a:pt x="2309850" y="1336179"/>
                </a:lnTo>
                <a:lnTo>
                  <a:pt x="2311870" y="1345971"/>
                </a:lnTo>
                <a:lnTo>
                  <a:pt x="2316289" y="1354086"/>
                </a:lnTo>
                <a:lnTo>
                  <a:pt x="2324074" y="1360322"/>
                </a:lnTo>
                <a:lnTo>
                  <a:pt x="2336076" y="1364399"/>
                </a:lnTo>
                <a:lnTo>
                  <a:pt x="2727236" y="1360309"/>
                </a:lnTo>
                <a:lnTo>
                  <a:pt x="2741815" y="1359306"/>
                </a:lnTo>
                <a:lnTo>
                  <a:pt x="2754490" y="1356436"/>
                </a:lnTo>
                <a:lnTo>
                  <a:pt x="2764053" y="1350467"/>
                </a:lnTo>
                <a:lnTo>
                  <a:pt x="2769412" y="1340192"/>
                </a:lnTo>
                <a:close/>
              </a:path>
              <a:path w="4332605" h="1384300">
                <a:moveTo>
                  <a:pt x="3318129" y="960310"/>
                </a:moveTo>
                <a:lnTo>
                  <a:pt x="3316478" y="909421"/>
                </a:lnTo>
                <a:lnTo>
                  <a:pt x="3311791" y="859078"/>
                </a:lnTo>
                <a:lnTo>
                  <a:pt x="3304108" y="809790"/>
                </a:lnTo>
                <a:lnTo>
                  <a:pt x="3293453" y="762025"/>
                </a:lnTo>
                <a:lnTo>
                  <a:pt x="3279825" y="716267"/>
                </a:lnTo>
                <a:lnTo>
                  <a:pt x="3263265" y="672998"/>
                </a:lnTo>
                <a:lnTo>
                  <a:pt x="3239376" y="632637"/>
                </a:lnTo>
                <a:lnTo>
                  <a:pt x="3237039" y="628688"/>
                </a:lnTo>
                <a:lnTo>
                  <a:pt x="3204108" y="594321"/>
                </a:lnTo>
                <a:lnTo>
                  <a:pt x="3170466" y="574192"/>
                </a:lnTo>
                <a:lnTo>
                  <a:pt x="3170466" y="992124"/>
                </a:lnTo>
                <a:lnTo>
                  <a:pt x="3170428" y="1015784"/>
                </a:lnTo>
                <a:lnTo>
                  <a:pt x="3169247" y="1062697"/>
                </a:lnTo>
                <a:lnTo>
                  <a:pt x="3166084" y="1108875"/>
                </a:lnTo>
                <a:lnTo>
                  <a:pt x="3160306" y="1154163"/>
                </a:lnTo>
                <a:lnTo>
                  <a:pt x="3151276" y="1198410"/>
                </a:lnTo>
                <a:lnTo>
                  <a:pt x="3138335" y="1241412"/>
                </a:lnTo>
                <a:lnTo>
                  <a:pt x="3114129" y="1275156"/>
                </a:lnTo>
                <a:lnTo>
                  <a:pt x="3068282" y="1284897"/>
                </a:lnTo>
                <a:lnTo>
                  <a:pt x="3043059" y="1286103"/>
                </a:lnTo>
                <a:lnTo>
                  <a:pt x="3033484" y="1285760"/>
                </a:lnTo>
                <a:lnTo>
                  <a:pt x="3031490" y="632637"/>
                </a:lnTo>
                <a:lnTo>
                  <a:pt x="3052800" y="632637"/>
                </a:lnTo>
                <a:lnTo>
                  <a:pt x="3060090" y="632790"/>
                </a:lnTo>
                <a:lnTo>
                  <a:pt x="3067405" y="632790"/>
                </a:lnTo>
                <a:lnTo>
                  <a:pt x="3108033" y="652830"/>
                </a:lnTo>
                <a:lnTo>
                  <a:pt x="3131553" y="692111"/>
                </a:lnTo>
                <a:lnTo>
                  <a:pt x="3147618" y="734415"/>
                </a:lnTo>
                <a:lnTo>
                  <a:pt x="3157969" y="779068"/>
                </a:lnTo>
                <a:lnTo>
                  <a:pt x="3164370" y="825347"/>
                </a:lnTo>
                <a:lnTo>
                  <a:pt x="3168535" y="872553"/>
                </a:lnTo>
                <a:lnTo>
                  <a:pt x="3170224" y="968349"/>
                </a:lnTo>
                <a:lnTo>
                  <a:pt x="3170466" y="992124"/>
                </a:lnTo>
                <a:lnTo>
                  <a:pt x="3170466" y="574192"/>
                </a:lnTo>
                <a:lnTo>
                  <a:pt x="3166986" y="572096"/>
                </a:lnTo>
                <a:lnTo>
                  <a:pt x="3131426" y="564857"/>
                </a:lnTo>
                <a:lnTo>
                  <a:pt x="3128200" y="564197"/>
                </a:lnTo>
                <a:lnTo>
                  <a:pt x="3094799" y="562610"/>
                </a:lnTo>
                <a:lnTo>
                  <a:pt x="3061449" y="562127"/>
                </a:lnTo>
                <a:lnTo>
                  <a:pt x="3028099" y="562406"/>
                </a:lnTo>
                <a:lnTo>
                  <a:pt x="2927680" y="564692"/>
                </a:lnTo>
                <a:lnTo>
                  <a:pt x="2893987" y="564857"/>
                </a:lnTo>
                <a:lnTo>
                  <a:pt x="2877083" y="564654"/>
                </a:lnTo>
                <a:lnTo>
                  <a:pt x="2860116" y="564197"/>
                </a:lnTo>
                <a:lnTo>
                  <a:pt x="2849257" y="565505"/>
                </a:lnTo>
                <a:lnTo>
                  <a:pt x="2843339" y="567626"/>
                </a:lnTo>
                <a:lnTo>
                  <a:pt x="2840266" y="572096"/>
                </a:lnTo>
                <a:lnTo>
                  <a:pt x="2837992" y="580351"/>
                </a:lnTo>
                <a:lnTo>
                  <a:pt x="2837230" y="593293"/>
                </a:lnTo>
                <a:lnTo>
                  <a:pt x="2841231" y="603046"/>
                </a:lnTo>
                <a:lnTo>
                  <a:pt x="2848635" y="610641"/>
                </a:lnTo>
                <a:lnTo>
                  <a:pt x="2858058" y="617131"/>
                </a:lnTo>
                <a:lnTo>
                  <a:pt x="2868053" y="623633"/>
                </a:lnTo>
                <a:lnTo>
                  <a:pt x="2877375" y="630986"/>
                </a:lnTo>
                <a:lnTo>
                  <a:pt x="2883052" y="636498"/>
                </a:lnTo>
                <a:lnTo>
                  <a:pt x="2887332" y="643267"/>
                </a:lnTo>
                <a:lnTo>
                  <a:pt x="2888335" y="652830"/>
                </a:lnTo>
                <a:lnTo>
                  <a:pt x="2890418" y="1279753"/>
                </a:lnTo>
                <a:lnTo>
                  <a:pt x="2888145" y="1287106"/>
                </a:lnTo>
                <a:lnTo>
                  <a:pt x="2883751" y="1292174"/>
                </a:lnTo>
                <a:lnTo>
                  <a:pt x="2878544" y="1296263"/>
                </a:lnTo>
                <a:lnTo>
                  <a:pt x="2870352" y="1301686"/>
                </a:lnTo>
                <a:lnTo>
                  <a:pt x="2861716" y="1306334"/>
                </a:lnTo>
                <a:lnTo>
                  <a:pt x="2853486" y="1311249"/>
                </a:lnTo>
                <a:lnTo>
                  <a:pt x="2846552" y="1317269"/>
                </a:lnTo>
                <a:lnTo>
                  <a:pt x="2841764" y="1325283"/>
                </a:lnTo>
                <a:lnTo>
                  <a:pt x="2839986" y="1336179"/>
                </a:lnTo>
                <a:lnTo>
                  <a:pt x="2842704" y="1343558"/>
                </a:lnTo>
                <a:lnTo>
                  <a:pt x="2847035" y="1350721"/>
                </a:lnTo>
                <a:lnTo>
                  <a:pt x="2852877" y="1356626"/>
                </a:lnTo>
                <a:lnTo>
                  <a:pt x="2860116" y="1360322"/>
                </a:lnTo>
                <a:lnTo>
                  <a:pt x="3144316" y="1358328"/>
                </a:lnTo>
                <a:lnTo>
                  <a:pt x="3199587" y="1336243"/>
                </a:lnTo>
                <a:lnTo>
                  <a:pt x="3243122" y="1291844"/>
                </a:lnTo>
                <a:lnTo>
                  <a:pt x="3245916" y="1286103"/>
                </a:lnTo>
                <a:lnTo>
                  <a:pt x="3263265" y="1250505"/>
                </a:lnTo>
                <a:lnTo>
                  <a:pt x="3280232" y="1206360"/>
                </a:lnTo>
                <a:lnTo>
                  <a:pt x="3294037" y="1159878"/>
                </a:lnTo>
                <a:lnTo>
                  <a:pt x="3304705" y="1111554"/>
                </a:lnTo>
                <a:lnTo>
                  <a:pt x="3312261" y="1061859"/>
                </a:lnTo>
                <a:lnTo>
                  <a:pt x="3316732" y="1011288"/>
                </a:lnTo>
                <a:lnTo>
                  <a:pt x="3318129" y="960310"/>
                </a:lnTo>
                <a:close/>
              </a:path>
              <a:path w="4332605" h="1384300">
                <a:moveTo>
                  <a:pt x="3834511" y="1124051"/>
                </a:moveTo>
                <a:lnTo>
                  <a:pt x="3831259" y="1075486"/>
                </a:lnTo>
                <a:lnTo>
                  <a:pt x="3820426" y="1029182"/>
                </a:lnTo>
                <a:lnTo>
                  <a:pt x="3803383" y="993025"/>
                </a:lnTo>
                <a:lnTo>
                  <a:pt x="3800525" y="986967"/>
                </a:lnTo>
                <a:lnTo>
                  <a:pt x="3770033" y="950658"/>
                </a:lnTo>
                <a:lnTo>
                  <a:pt x="3734968" y="933856"/>
                </a:lnTo>
                <a:lnTo>
                  <a:pt x="3723627" y="932522"/>
                </a:lnTo>
                <a:lnTo>
                  <a:pt x="3732009" y="929157"/>
                </a:lnTo>
                <a:lnTo>
                  <a:pt x="3766312" y="898512"/>
                </a:lnTo>
                <a:lnTo>
                  <a:pt x="3795458" y="834440"/>
                </a:lnTo>
                <a:lnTo>
                  <a:pt x="3802494" y="788250"/>
                </a:lnTo>
                <a:lnTo>
                  <a:pt x="3802316" y="740968"/>
                </a:lnTo>
                <a:lnTo>
                  <a:pt x="3795877" y="694893"/>
                </a:lnTo>
                <a:lnTo>
                  <a:pt x="3784117" y="652297"/>
                </a:lnTo>
                <a:lnTo>
                  <a:pt x="3770846" y="630097"/>
                </a:lnTo>
                <a:lnTo>
                  <a:pt x="3765626" y="621360"/>
                </a:lnTo>
                <a:lnTo>
                  <a:pt x="3739705" y="594334"/>
                </a:lnTo>
                <a:lnTo>
                  <a:pt x="3708781" y="573633"/>
                </a:lnTo>
                <a:lnTo>
                  <a:pt x="3694353" y="568490"/>
                </a:lnTo>
                <a:lnTo>
                  <a:pt x="3694353" y="1136688"/>
                </a:lnTo>
                <a:lnTo>
                  <a:pt x="3689312" y="1192784"/>
                </a:lnTo>
                <a:lnTo>
                  <a:pt x="3676205" y="1242771"/>
                </a:lnTo>
                <a:lnTo>
                  <a:pt x="3647046" y="1275130"/>
                </a:lnTo>
                <a:lnTo>
                  <a:pt x="3608540" y="1282534"/>
                </a:lnTo>
                <a:lnTo>
                  <a:pt x="3594176" y="1282649"/>
                </a:lnTo>
                <a:lnTo>
                  <a:pt x="3564750" y="1281137"/>
                </a:lnTo>
                <a:lnTo>
                  <a:pt x="3536200" y="1279207"/>
                </a:lnTo>
                <a:lnTo>
                  <a:pt x="3534181" y="992962"/>
                </a:lnTo>
                <a:lnTo>
                  <a:pt x="3552469" y="993571"/>
                </a:lnTo>
                <a:lnTo>
                  <a:pt x="3589896" y="993025"/>
                </a:lnTo>
                <a:lnTo>
                  <a:pt x="3642576" y="1000518"/>
                </a:lnTo>
                <a:lnTo>
                  <a:pt x="3690874" y="1073759"/>
                </a:lnTo>
                <a:lnTo>
                  <a:pt x="3694353" y="1136688"/>
                </a:lnTo>
                <a:lnTo>
                  <a:pt x="3694353" y="568490"/>
                </a:lnTo>
                <a:lnTo>
                  <a:pt x="3687559" y="566064"/>
                </a:lnTo>
                <a:lnTo>
                  <a:pt x="3687559" y="768477"/>
                </a:lnTo>
                <a:lnTo>
                  <a:pt x="3679545" y="820026"/>
                </a:lnTo>
                <a:lnTo>
                  <a:pt x="3663188" y="865962"/>
                </a:lnTo>
                <a:lnTo>
                  <a:pt x="3627526" y="894499"/>
                </a:lnTo>
                <a:lnTo>
                  <a:pt x="3591128" y="898512"/>
                </a:lnTo>
                <a:lnTo>
                  <a:pt x="3581374" y="898448"/>
                </a:lnTo>
                <a:lnTo>
                  <a:pt x="3571608" y="898144"/>
                </a:lnTo>
                <a:lnTo>
                  <a:pt x="3534181" y="896251"/>
                </a:lnTo>
                <a:lnTo>
                  <a:pt x="3532124" y="630097"/>
                </a:lnTo>
                <a:lnTo>
                  <a:pt x="3569766" y="630097"/>
                </a:lnTo>
                <a:lnTo>
                  <a:pt x="3623894" y="636511"/>
                </a:lnTo>
                <a:lnTo>
                  <a:pt x="3663188" y="672452"/>
                </a:lnTo>
                <a:lnTo>
                  <a:pt x="3683381" y="717308"/>
                </a:lnTo>
                <a:lnTo>
                  <a:pt x="3687559" y="768477"/>
                </a:lnTo>
                <a:lnTo>
                  <a:pt x="3687559" y="566064"/>
                </a:lnTo>
                <a:lnTo>
                  <a:pt x="3675240" y="561670"/>
                </a:lnTo>
                <a:lnTo>
                  <a:pt x="3376968" y="559600"/>
                </a:lnTo>
                <a:lnTo>
                  <a:pt x="3370338" y="560400"/>
                </a:lnTo>
                <a:lnTo>
                  <a:pt x="3364065" y="562229"/>
                </a:lnTo>
                <a:lnTo>
                  <a:pt x="3358197" y="565251"/>
                </a:lnTo>
                <a:lnTo>
                  <a:pt x="3352762" y="569671"/>
                </a:lnTo>
                <a:lnTo>
                  <a:pt x="3345751" y="583958"/>
                </a:lnTo>
                <a:lnTo>
                  <a:pt x="3346170" y="594931"/>
                </a:lnTo>
                <a:lnTo>
                  <a:pt x="3352139" y="603580"/>
                </a:lnTo>
                <a:lnTo>
                  <a:pt x="3361753" y="610882"/>
                </a:lnTo>
                <a:lnTo>
                  <a:pt x="3373043" y="617867"/>
                </a:lnTo>
                <a:lnTo>
                  <a:pt x="3384385" y="625449"/>
                </a:lnTo>
                <a:lnTo>
                  <a:pt x="3405073" y="1242771"/>
                </a:lnTo>
                <a:lnTo>
                  <a:pt x="3405187" y="1255928"/>
                </a:lnTo>
                <a:lnTo>
                  <a:pt x="3404997" y="1267129"/>
                </a:lnTo>
                <a:lnTo>
                  <a:pt x="3367201" y="1307223"/>
                </a:lnTo>
                <a:lnTo>
                  <a:pt x="3360902" y="1311643"/>
                </a:lnTo>
                <a:lnTo>
                  <a:pt x="3355060" y="1316228"/>
                </a:lnTo>
                <a:lnTo>
                  <a:pt x="3350768" y="1321511"/>
                </a:lnTo>
                <a:lnTo>
                  <a:pt x="3348926" y="1332611"/>
                </a:lnTo>
                <a:lnTo>
                  <a:pt x="3350133" y="1342021"/>
                </a:lnTo>
                <a:lnTo>
                  <a:pt x="3414725" y="1355699"/>
                </a:lnTo>
                <a:lnTo>
                  <a:pt x="3465207" y="1356880"/>
                </a:lnTo>
                <a:lnTo>
                  <a:pt x="3516922" y="1357312"/>
                </a:lnTo>
                <a:lnTo>
                  <a:pt x="3568446" y="1357020"/>
                </a:lnTo>
                <a:lnTo>
                  <a:pt x="3618344" y="1355991"/>
                </a:lnTo>
                <a:lnTo>
                  <a:pt x="3665182" y="1354251"/>
                </a:lnTo>
                <a:lnTo>
                  <a:pt x="3707549" y="1351788"/>
                </a:lnTo>
                <a:lnTo>
                  <a:pt x="3749738" y="1334325"/>
                </a:lnTo>
                <a:lnTo>
                  <a:pt x="3784104" y="1303045"/>
                </a:lnTo>
                <a:lnTo>
                  <a:pt x="3797096" y="1282649"/>
                </a:lnTo>
                <a:lnTo>
                  <a:pt x="3809390" y="1263370"/>
                </a:lnTo>
                <a:lnTo>
                  <a:pt x="3824376" y="1220724"/>
                </a:lnTo>
                <a:lnTo>
                  <a:pt x="3831717" y="1173073"/>
                </a:lnTo>
                <a:lnTo>
                  <a:pt x="3834511" y="1124051"/>
                </a:lnTo>
                <a:close/>
              </a:path>
              <a:path w="4332605" h="1384300">
                <a:moveTo>
                  <a:pt x="4332567" y="988212"/>
                </a:moveTo>
                <a:lnTo>
                  <a:pt x="4332440" y="928128"/>
                </a:lnTo>
                <a:lnTo>
                  <a:pt x="4329417" y="868133"/>
                </a:lnTo>
                <a:lnTo>
                  <a:pt x="4323067" y="808240"/>
                </a:lnTo>
                <a:lnTo>
                  <a:pt x="4312856" y="749884"/>
                </a:lnTo>
                <a:lnTo>
                  <a:pt x="4298416" y="695007"/>
                </a:lnTo>
                <a:lnTo>
                  <a:pt x="4279150" y="644766"/>
                </a:lnTo>
                <a:lnTo>
                  <a:pt x="4271784" y="633234"/>
                </a:lnTo>
                <a:lnTo>
                  <a:pt x="4251007" y="600684"/>
                </a:lnTo>
                <a:lnTo>
                  <a:pt x="4214838" y="569328"/>
                </a:lnTo>
                <a:lnTo>
                  <a:pt x="4186161" y="555980"/>
                </a:lnTo>
                <a:lnTo>
                  <a:pt x="4186161" y="978382"/>
                </a:lnTo>
                <a:lnTo>
                  <a:pt x="4185297" y="1031875"/>
                </a:lnTo>
                <a:lnTo>
                  <a:pt x="4183481" y="1083792"/>
                </a:lnTo>
                <a:lnTo>
                  <a:pt x="4180954" y="1132979"/>
                </a:lnTo>
                <a:lnTo>
                  <a:pt x="4174350" y="1187881"/>
                </a:lnTo>
                <a:lnTo>
                  <a:pt x="4164279" y="1234630"/>
                </a:lnTo>
                <a:lnTo>
                  <a:pt x="4119880" y="1279753"/>
                </a:lnTo>
                <a:lnTo>
                  <a:pt x="4100334" y="1278877"/>
                </a:lnTo>
                <a:lnTo>
                  <a:pt x="4065460" y="1245476"/>
                </a:lnTo>
                <a:lnTo>
                  <a:pt x="4040619" y="1175956"/>
                </a:lnTo>
                <a:lnTo>
                  <a:pt x="4027525" y="1101623"/>
                </a:lnTo>
                <a:lnTo>
                  <a:pt x="4023982" y="1063142"/>
                </a:lnTo>
                <a:lnTo>
                  <a:pt x="4021785" y="1024140"/>
                </a:lnTo>
                <a:lnTo>
                  <a:pt x="4019169" y="945146"/>
                </a:lnTo>
                <a:lnTo>
                  <a:pt x="4020451" y="906830"/>
                </a:lnTo>
                <a:lnTo>
                  <a:pt x="4021417" y="847521"/>
                </a:lnTo>
                <a:lnTo>
                  <a:pt x="4022712" y="807821"/>
                </a:lnTo>
                <a:lnTo>
                  <a:pt x="4028148" y="749884"/>
                </a:lnTo>
                <a:lnTo>
                  <a:pt x="4046918" y="679500"/>
                </a:lnTo>
                <a:lnTo>
                  <a:pt x="4085615" y="635736"/>
                </a:lnTo>
                <a:lnTo>
                  <a:pt x="4109529" y="633234"/>
                </a:lnTo>
                <a:lnTo>
                  <a:pt x="4131068" y="640562"/>
                </a:lnTo>
                <a:lnTo>
                  <a:pt x="4158399" y="689089"/>
                </a:lnTo>
                <a:lnTo>
                  <a:pt x="4168114" y="727760"/>
                </a:lnTo>
                <a:lnTo>
                  <a:pt x="4175493" y="771791"/>
                </a:lnTo>
                <a:lnTo>
                  <a:pt x="4180751" y="820026"/>
                </a:lnTo>
                <a:lnTo>
                  <a:pt x="4184129" y="871308"/>
                </a:lnTo>
                <a:lnTo>
                  <a:pt x="4185856" y="924483"/>
                </a:lnTo>
                <a:lnTo>
                  <a:pt x="4186161" y="978382"/>
                </a:lnTo>
                <a:lnTo>
                  <a:pt x="4186161" y="555980"/>
                </a:lnTo>
                <a:lnTo>
                  <a:pt x="4172826" y="549757"/>
                </a:lnTo>
                <a:lnTo>
                  <a:pt x="4127119" y="540994"/>
                </a:lnTo>
                <a:lnTo>
                  <a:pt x="4079862" y="542086"/>
                </a:lnTo>
                <a:lnTo>
                  <a:pt x="4033228" y="552069"/>
                </a:lnTo>
                <a:lnTo>
                  <a:pt x="3988638" y="574052"/>
                </a:lnTo>
                <a:lnTo>
                  <a:pt x="3953370" y="605637"/>
                </a:lnTo>
                <a:lnTo>
                  <a:pt x="3926255" y="644410"/>
                </a:lnTo>
                <a:lnTo>
                  <a:pt x="3906113" y="687971"/>
                </a:lnTo>
                <a:lnTo>
                  <a:pt x="3891762" y="733920"/>
                </a:lnTo>
                <a:lnTo>
                  <a:pt x="3882034" y="779830"/>
                </a:lnTo>
                <a:lnTo>
                  <a:pt x="3877449" y="830414"/>
                </a:lnTo>
                <a:lnTo>
                  <a:pt x="3873982" y="882357"/>
                </a:lnTo>
                <a:lnTo>
                  <a:pt x="3872115" y="935126"/>
                </a:lnTo>
                <a:lnTo>
                  <a:pt x="3872344" y="988212"/>
                </a:lnTo>
                <a:lnTo>
                  <a:pt x="3875125" y="1041069"/>
                </a:lnTo>
                <a:lnTo>
                  <a:pt x="3880993" y="1093343"/>
                </a:lnTo>
                <a:lnTo>
                  <a:pt x="3890340" y="1144028"/>
                </a:lnTo>
                <a:lnTo>
                  <a:pt x="3903738" y="1193101"/>
                </a:lnTo>
                <a:lnTo>
                  <a:pt x="3921645" y="1239850"/>
                </a:lnTo>
                <a:lnTo>
                  <a:pt x="3944531" y="1283766"/>
                </a:lnTo>
                <a:lnTo>
                  <a:pt x="3975138" y="1317320"/>
                </a:lnTo>
                <a:lnTo>
                  <a:pt x="4013924" y="1340637"/>
                </a:lnTo>
                <a:lnTo>
                  <a:pt x="4057764" y="1354759"/>
                </a:lnTo>
                <a:lnTo>
                  <a:pt x="4103535" y="1360716"/>
                </a:lnTo>
                <a:lnTo>
                  <a:pt x="4148137" y="1359560"/>
                </a:lnTo>
                <a:lnTo>
                  <a:pt x="4188447" y="1352321"/>
                </a:lnTo>
                <a:lnTo>
                  <a:pt x="4224375" y="1335849"/>
                </a:lnTo>
                <a:lnTo>
                  <a:pt x="4254728" y="1308836"/>
                </a:lnTo>
                <a:lnTo>
                  <a:pt x="4280141" y="1270800"/>
                </a:lnTo>
                <a:lnTo>
                  <a:pt x="4301299" y="1221270"/>
                </a:lnTo>
                <a:lnTo>
                  <a:pt x="4314672" y="1175664"/>
                </a:lnTo>
                <a:lnTo>
                  <a:pt x="4326433" y="1093177"/>
                </a:lnTo>
                <a:lnTo>
                  <a:pt x="4330458" y="1042289"/>
                </a:lnTo>
                <a:lnTo>
                  <a:pt x="4332567" y="988212"/>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4" name="Holder 4"/>
          <p:cNvSpPr>
            <a:spLocks noGrp="1"/>
          </p:cNvSpPr>
          <p:nvPr>
            <p:ph type="sldNum" sz="quarter" idx="7"/>
          </p:nvPr>
        </p:nvSpPr>
        <p:spPr/>
        <p:txBody>
          <a:bodyPr lIns="0" tIns="0" rIns="0" bIns="0"/>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063" y="1438679"/>
            <a:ext cx="16453972" cy="1005839"/>
          </a:xfrm>
          <a:prstGeom prst="rect">
            <a:avLst/>
          </a:prstGeom>
        </p:spPr>
        <p:txBody>
          <a:bodyPr wrap="square" lIns="0" tIns="0" rIns="0" bIns="0">
            <a:spAutoFit/>
          </a:bodyPr>
          <a:lstStyle>
            <a:lvl1pPr>
              <a:defRPr sz="6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244" y="10876641"/>
            <a:ext cx="2360930" cy="217170"/>
          </a:xfrm>
          <a:prstGeom prst="rect">
            <a:avLst/>
          </a:prstGeom>
        </p:spPr>
        <p:txBody>
          <a:bodyPr wrap="square" lIns="0" tIns="0" rIns="0" bIns="0">
            <a:spAutoFit/>
          </a:bodyPr>
          <a:lstStyle>
            <a:lvl1pPr>
              <a:defRPr sz="1150" b="0" i="0">
                <a:solidFill>
                  <a:schemeClr val="bg1"/>
                </a:solidFill>
                <a:latin typeface="Montserrat"/>
                <a:cs typeface="Montserrat"/>
              </a:defRPr>
            </a:lvl1pPr>
          </a:lstStyle>
          <a:p>
            <a:pPr marL="12700">
              <a:lnSpc>
                <a:spcPct val="100000"/>
              </a:lnSpc>
              <a:spcBef>
                <a:spcPts val="150"/>
              </a:spcBef>
            </a:pPr>
            <a:r>
              <a:rPr dirty="0"/>
              <a:t>Copyright</a:t>
            </a:r>
            <a:r>
              <a:rPr spc="-20" dirty="0"/>
              <a:t> </a:t>
            </a:r>
            <a:r>
              <a:rPr dirty="0"/>
              <a:t>©</a:t>
            </a:r>
            <a:r>
              <a:rPr spc="-15" dirty="0"/>
              <a:t> </a:t>
            </a:r>
            <a:r>
              <a:rPr dirty="0"/>
              <a:t>2022</a:t>
            </a:r>
            <a:r>
              <a:rPr spc="-20" dirty="0"/>
              <a:t> </a:t>
            </a:r>
            <a:r>
              <a:rPr dirty="0"/>
              <a:t>Smedbo</a:t>
            </a:r>
            <a:r>
              <a:rPr spc="-15" dirty="0"/>
              <a:t> </a:t>
            </a:r>
            <a:r>
              <a:rPr spc="-25" dirty="0"/>
              <a:t>AB™</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8/29/2025</a:t>
            </a:fld>
            <a:endParaRPr lang="en-US"/>
          </a:p>
        </p:txBody>
      </p:sp>
      <p:sp>
        <p:nvSpPr>
          <p:cNvPr id="6" name="Holder 6"/>
          <p:cNvSpPr>
            <a:spLocks noGrp="1"/>
          </p:cNvSpPr>
          <p:nvPr>
            <p:ph type="sldNum" sz="quarter" idx="7"/>
          </p:nvPr>
        </p:nvSpPr>
        <p:spPr>
          <a:xfrm>
            <a:off x="19264295" y="10772634"/>
            <a:ext cx="390525" cy="381000"/>
          </a:xfrm>
          <a:prstGeom prst="rect">
            <a:avLst/>
          </a:prstGeom>
        </p:spPr>
        <p:txBody>
          <a:bodyPr wrap="square" lIns="0" tIns="0" rIns="0" bIns="0">
            <a:spAutoFit/>
          </a:bodyPr>
          <a:lstStyle>
            <a:lvl1pPr>
              <a:defRPr sz="2450" b="0" i="0">
                <a:solidFill>
                  <a:srgbClr val="00AEEF"/>
                </a:solidFill>
                <a:latin typeface="HelveticaNeue-LightCond"/>
                <a:cs typeface="HelveticaNeue-LightCond"/>
              </a:defRPr>
            </a:lvl1pPr>
          </a:lstStyle>
          <a:p>
            <a:pPr marL="38100">
              <a:lnSpc>
                <a:spcPts val="288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18.jpeg"/><Relationship Id="rId4" Type="http://schemas.openxmlformats.org/officeDocument/2006/relationships/image" Target="../media/image25.jpe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6.jpeg"/><Relationship Id="rId3" Type="http://schemas.openxmlformats.org/officeDocument/2006/relationships/image" Target="../media/image42.jpeg"/><Relationship Id="rId21" Type="http://schemas.openxmlformats.org/officeDocument/2006/relationships/image" Target="../media/image59.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5.jpeg"/><Relationship Id="rId2" Type="http://schemas.openxmlformats.org/officeDocument/2006/relationships/image" Target="../media/image18.jpeg"/><Relationship Id="rId16" Type="http://schemas.openxmlformats.org/officeDocument/2006/relationships/image" Target="../media/image54.jpeg"/><Relationship Id="rId20"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3.jpeg"/><Relationship Id="rId10" Type="http://schemas.openxmlformats.org/officeDocument/2006/relationships/image" Target="../media/image49.jpeg"/><Relationship Id="rId19" Type="http://schemas.openxmlformats.org/officeDocument/2006/relationships/image" Target="../media/image57.pn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30.jpeg"/><Relationship Id="rId22" Type="http://schemas.openxmlformats.org/officeDocument/2006/relationships/image" Target="../media/image60.jpeg"/></Relationships>
</file>

<file path=ppt/slides/_rels/slide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0C062-6AB3-1996-0111-3395D1212D2E}"/>
            </a:ext>
          </a:extLst>
        </p:cNvPr>
        <p:cNvGrpSpPr/>
        <p:nvPr/>
      </p:nvGrpSpPr>
      <p:grpSpPr>
        <a:xfrm>
          <a:off x="0" y="0"/>
          <a:ext cx="0" cy="0"/>
          <a:chOff x="0" y="0"/>
          <a:chExt cx="0" cy="0"/>
        </a:xfrm>
      </p:grpSpPr>
      <p:pic>
        <p:nvPicPr>
          <p:cNvPr id="14" name="object 14">
            <a:extLst>
              <a:ext uri="{FF2B5EF4-FFF2-40B4-BE49-F238E27FC236}">
                <a16:creationId xmlns:a16="http://schemas.microsoft.com/office/drawing/2014/main" id="{C1A26F4B-7C6D-041E-2F32-6DE8B1955480}"/>
              </a:ext>
            </a:extLst>
          </p:cNvPr>
          <p:cNvPicPr/>
          <p:nvPr/>
        </p:nvPicPr>
        <p:blipFill>
          <a:blip r:embed="rId2" cstate="print"/>
          <a:stretch>
            <a:fillRect/>
          </a:stretch>
        </p:blipFill>
        <p:spPr>
          <a:xfrm>
            <a:off x="2775644" y="10850241"/>
            <a:ext cx="323056" cy="307818"/>
          </a:xfrm>
          <a:prstGeom prst="rect">
            <a:avLst/>
          </a:prstGeom>
        </p:spPr>
      </p:pic>
      <p:pic>
        <p:nvPicPr>
          <p:cNvPr id="15" name="Bildobjekt 14">
            <a:extLst>
              <a:ext uri="{FF2B5EF4-FFF2-40B4-BE49-F238E27FC236}">
                <a16:creationId xmlns:a16="http://schemas.microsoft.com/office/drawing/2014/main" id="{E7F4E4D4-C70F-4D49-C29C-B604F581D070}"/>
              </a:ext>
            </a:extLst>
          </p:cNvPr>
          <p:cNvPicPr>
            <a:picLocks noChangeAspect="1"/>
          </p:cNvPicPr>
          <p:nvPr/>
        </p:nvPicPr>
        <p:blipFill>
          <a:blip r:embed="rId3"/>
          <a:stretch>
            <a:fillRect/>
          </a:stretch>
        </p:blipFill>
        <p:spPr>
          <a:xfrm>
            <a:off x="11434" y="0"/>
            <a:ext cx="20104100" cy="11294367"/>
          </a:xfrm>
          <a:prstGeom prst="rect">
            <a:avLst/>
          </a:prstGeom>
        </p:spPr>
      </p:pic>
      <p:sp>
        <p:nvSpPr>
          <p:cNvPr id="18" name="object 6">
            <a:extLst>
              <a:ext uri="{FF2B5EF4-FFF2-40B4-BE49-F238E27FC236}">
                <a16:creationId xmlns:a16="http://schemas.microsoft.com/office/drawing/2014/main" id="{F1E6129F-274C-0E5F-8B87-B220E0A76252}"/>
              </a:ext>
            </a:extLst>
          </p:cNvPr>
          <p:cNvSpPr txBox="1">
            <a:spLocks/>
          </p:cNvSpPr>
          <p:nvPr/>
        </p:nvSpPr>
        <p:spPr>
          <a:xfrm>
            <a:off x="1339082" y="9991236"/>
            <a:ext cx="17497944" cy="72269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2064" rIns="0" bIns="0" rtlCol="0" anchor="ctr">
            <a:spAutoFit/>
          </a:bodyPr>
          <a:lstStyle>
            <a:lvl1pPr eaLnBrk="1" hangingPunct="1">
              <a:defRPr sz="6400" b="0" i="0">
                <a:solidFill>
                  <a:schemeClr val="tx1"/>
                </a:solidFill>
                <a:latin typeface="Times New Roman"/>
                <a:ea typeface="+mj-ea"/>
                <a:cs typeface="Times New Roman"/>
              </a:defRPr>
            </a:lvl1pPr>
          </a:lstStyle>
          <a:p>
            <a:pPr marL="12699" algn="ctr">
              <a:spcBef>
                <a:spcPts val="96"/>
              </a:spcBef>
            </a:pPr>
            <a:r>
              <a:rPr lang="en-US" sz="4617" dirty="0"/>
              <a:t>NEW FALL PRODUCTS 2025</a:t>
            </a:r>
          </a:p>
        </p:txBody>
      </p:sp>
    </p:spTree>
    <p:extLst>
      <p:ext uri="{BB962C8B-B14F-4D97-AF65-F5344CB8AC3E}">
        <p14:creationId xmlns:p14="http://schemas.microsoft.com/office/powerpoint/2010/main" val="378910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F22C-E288-5720-2905-5BF0268180DE}"/>
            </a:ext>
          </a:extLst>
        </p:cNvPr>
        <p:cNvGrpSpPr/>
        <p:nvPr/>
      </p:nvGrpSpPr>
      <p:grpSpPr>
        <a:xfrm>
          <a:off x="0" y="0"/>
          <a:ext cx="0" cy="0"/>
          <a:chOff x="0" y="0"/>
          <a:chExt cx="0" cy="0"/>
        </a:xfrm>
      </p:grpSpPr>
      <p:sp>
        <p:nvSpPr>
          <p:cNvPr id="7" name="object 15">
            <a:extLst>
              <a:ext uri="{FF2B5EF4-FFF2-40B4-BE49-F238E27FC236}">
                <a16:creationId xmlns:a16="http://schemas.microsoft.com/office/drawing/2014/main" id="{A9E9CB26-DF26-4F1D-EC75-F28DB620DE4A}"/>
              </a:ext>
            </a:extLst>
          </p:cNvPr>
          <p:cNvSpPr txBox="1">
            <a:spLocks/>
          </p:cNvSpPr>
          <p:nvPr/>
        </p:nvSpPr>
        <p:spPr>
          <a:xfrm>
            <a:off x="1339695" y="1046487"/>
            <a:ext cx="9378457" cy="1001555"/>
          </a:xfrm>
          <a:prstGeom prst="rect">
            <a:avLst/>
          </a:prstGeom>
        </p:spPr>
        <p:txBody>
          <a:bodyPr vert="horz" wrap="square" lIns="0" tIns="16509" rIns="0" bIns="0" rtlCol="0">
            <a:spAutoFit/>
          </a:bodyPr>
          <a:lstStyle>
            <a:lvl1pPr eaLnBrk="1" hangingPunct="1">
              <a:defRPr sz="6400" b="0" i="0">
                <a:solidFill>
                  <a:schemeClr val="tx1"/>
                </a:solidFill>
                <a:latin typeface="Times New Roman"/>
                <a:ea typeface="+mj-ea"/>
                <a:cs typeface="Times New Roman"/>
              </a:defRPr>
            </a:lvl1pPr>
          </a:lstStyle>
          <a:p>
            <a:pPr marL="57148" defTabSz="914357">
              <a:spcBef>
                <a:spcPts val="130"/>
              </a:spcBef>
              <a:defRPr/>
            </a:pPr>
            <a:endParaRPr lang="sv-SE" spc="145" dirty="0">
              <a:solidFill>
                <a:prstClr val="black"/>
              </a:solidFill>
            </a:endParaRPr>
          </a:p>
        </p:txBody>
      </p:sp>
      <p:sp>
        <p:nvSpPr>
          <p:cNvPr id="13" name="object 32">
            <a:extLst>
              <a:ext uri="{FF2B5EF4-FFF2-40B4-BE49-F238E27FC236}">
                <a16:creationId xmlns:a16="http://schemas.microsoft.com/office/drawing/2014/main" id="{C912B559-E123-FEB0-F47F-BB9EAF24273B}"/>
              </a:ext>
            </a:extLst>
          </p:cNvPr>
          <p:cNvSpPr txBox="1">
            <a:spLocks noGrp="1"/>
          </p:cNvSpPr>
          <p:nvPr>
            <p:ph type="ftr" sz="quarter" idx="5"/>
          </p:nvPr>
        </p:nvSpPr>
        <p:spPr>
          <a:xfrm>
            <a:off x="1126641" y="17935922"/>
            <a:ext cx="3893075" cy="291747"/>
          </a:xfrm>
          <a:prstGeom prst="rect">
            <a:avLst/>
          </a:prstGeom>
        </p:spPr>
        <p:txBody>
          <a:bodyPr vert="horz" wrap="square" lIns="0" tIns="0" rIns="0" bIns="0" rtlCol="0">
            <a:spAutoFit/>
          </a:bodyPr>
          <a:lstStyle>
            <a:defPPr>
              <a:defRPr kern="0"/>
            </a:defPPr>
            <a:lvl1pPr>
              <a:defRPr sz="1896" b="0" i="0">
                <a:solidFill>
                  <a:schemeClr val="bg1"/>
                </a:solidFill>
                <a:latin typeface="Montserrat"/>
                <a:cs typeface="Montserrat"/>
              </a:defRPr>
            </a:lvl1pPr>
          </a:lstStyle>
          <a:p>
            <a:pPr marL="12699">
              <a:spcBef>
                <a:spcPts val="150"/>
              </a:spcBef>
            </a:pPr>
            <a:r>
              <a:rPr lang="sv-SE" dirty="0"/>
              <a:t>Copyright</a:t>
            </a:r>
            <a:r>
              <a:rPr lang="sv-SE" spc="-33" dirty="0"/>
              <a:t> </a:t>
            </a:r>
            <a:r>
              <a:rPr lang="sv-SE" dirty="0"/>
              <a:t>©</a:t>
            </a:r>
            <a:r>
              <a:rPr lang="sv-SE" spc="-25" dirty="0"/>
              <a:t> </a:t>
            </a:r>
            <a:r>
              <a:rPr lang="sv-SE" dirty="0"/>
              <a:t>2022</a:t>
            </a:r>
            <a:r>
              <a:rPr lang="sv-SE" spc="-33" dirty="0"/>
              <a:t> </a:t>
            </a:r>
            <a:r>
              <a:rPr lang="sv-SE" dirty="0"/>
              <a:t>Smedbo</a:t>
            </a:r>
            <a:r>
              <a:rPr lang="sv-SE" spc="-25" dirty="0"/>
              <a:t> </a:t>
            </a:r>
            <a:r>
              <a:rPr lang="sv-SE" spc="-41" dirty="0"/>
              <a:t>AB™</a:t>
            </a:r>
            <a:endParaRPr spc="-25" dirty="0"/>
          </a:p>
        </p:txBody>
      </p:sp>
      <p:sp>
        <p:nvSpPr>
          <p:cNvPr id="3" name="textruta 2">
            <a:extLst>
              <a:ext uri="{FF2B5EF4-FFF2-40B4-BE49-F238E27FC236}">
                <a16:creationId xmlns:a16="http://schemas.microsoft.com/office/drawing/2014/main" id="{65D557F8-836E-368E-EA3E-5F6C34F18A12}"/>
              </a:ext>
            </a:extLst>
          </p:cNvPr>
          <p:cNvSpPr txBox="1"/>
          <p:nvPr/>
        </p:nvSpPr>
        <p:spPr>
          <a:xfrm>
            <a:off x="1139567" y="630988"/>
            <a:ext cx="12554653" cy="830997"/>
          </a:xfrm>
          <a:prstGeom prst="rect">
            <a:avLst/>
          </a:prstGeom>
          <a:noFill/>
        </p:spPr>
        <p:txBody>
          <a:bodyPr wrap="square">
            <a:spAutoFit/>
          </a:bodyPr>
          <a:lstStyle/>
          <a:p>
            <a:r>
              <a:rPr lang="sv-SE" sz="4800" dirty="0">
                <a:solidFill>
                  <a:schemeClr val="tx1"/>
                </a:solidFill>
              </a:rPr>
              <a:t>SMEDBO LAUNCHING Q4 2025</a:t>
            </a:r>
          </a:p>
        </p:txBody>
      </p:sp>
      <p:sp>
        <p:nvSpPr>
          <p:cNvPr id="8" name="Rektangel 7">
            <a:extLst>
              <a:ext uri="{FF2B5EF4-FFF2-40B4-BE49-F238E27FC236}">
                <a16:creationId xmlns:a16="http://schemas.microsoft.com/office/drawing/2014/main" id="{F37BBB7F-5227-2BF8-CBE0-389E1461FDA9}"/>
              </a:ext>
            </a:extLst>
          </p:cNvPr>
          <p:cNvSpPr/>
          <p:nvPr/>
        </p:nvSpPr>
        <p:spPr>
          <a:xfrm>
            <a:off x="3850409" y="2679511"/>
            <a:ext cx="3618190"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FREESTANDING</a:t>
            </a:r>
          </a:p>
        </p:txBody>
      </p:sp>
      <p:sp>
        <p:nvSpPr>
          <p:cNvPr id="12" name="Rektangel 11">
            <a:extLst>
              <a:ext uri="{FF2B5EF4-FFF2-40B4-BE49-F238E27FC236}">
                <a16:creationId xmlns:a16="http://schemas.microsoft.com/office/drawing/2014/main" id="{6E1FA9E2-EC2B-9C32-53DA-A4F11272DA70}"/>
              </a:ext>
            </a:extLst>
          </p:cNvPr>
          <p:cNvSpPr/>
          <p:nvPr/>
        </p:nvSpPr>
        <p:spPr>
          <a:xfrm>
            <a:off x="9379505" y="2627958"/>
            <a:ext cx="3523906"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MAKE UP MIRRORS</a:t>
            </a:r>
          </a:p>
        </p:txBody>
      </p:sp>
      <p:sp>
        <p:nvSpPr>
          <p:cNvPr id="10" name="Hjärta 9">
            <a:extLst>
              <a:ext uri="{FF2B5EF4-FFF2-40B4-BE49-F238E27FC236}">
                <a16:creationId xmlns:a16="http://schemas.microsoft.com/office/drawing/2014/main" id="{F8BB0E19-51B5-0988-DFCE-42F7F8DA2C94}"/>
              </a:ext>
            </a:extLst>
          </p:cNvPr>
          <p:cNvSpPr/>
          <p:nvPr/>
        </p:nvSpPr>
        <p:spPr>
          <a:xfrm>
            <a:off x="15566212" y="417707"/>
            <a:ext cx="3054789" cy="2212632"/>
          </a:xfrm>
          <a:prstGeom prst="hear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5EFC3395-B9D3-E246-612D-35DEB5413988}"/>
              </a:ext>
            </a:extLst>
          </p:cNvPr>
          <p:cNvSpPr txBox="1"/>
          <p:nvPr/>
        </p:nvSpPr>
        <p:spPr>
          <a:xfrm>
            <a:off x="16230228" y="1108042"/>
            <a:ext cx="1726755" cy="707886"/>
          </a:xfrm>
          <a:prstGeom prst="rect">
            <a:avLst/>
          </a:prstGeom>
          <a:noFill/>
        </p:spPr>
        <p:txBody>
          <a:bodyPr wrap="none" rtlCol="0">
            <a:spAutoFit/>
          </a:bodyPr>
          <a:lstStyle/>
          <a:p>
            <a:pPr algn="ctr"/>
            <a:r>
              <a:rPr lang="sv-SE" sz="2000" dirty="0">
                <a:solidFill>
                  <a:schemeClr val="bg1"/>
                </a:solidFill>
                <a:latin typeface="Arial" panose="020B0604020202020204" pitchFamily="34" charset="0"/>
                <a:cs typeface="Arial" panose="020B0604020202020204" pitchFamily="34" charset="0"/>
              </a:rPr>
              <a:t>10 YEARS </a:t>
            </a:r>
          </a:p>
          <a:p>
            <a:pPr algn="ctr"/>
            <a:r>
              <a:rPr lang="sv-SE" sz="2000" dirty="0">
                <a:solidFill>
                  <a:schemeClr val="bg1"/>
                </a:solidFill>
                <a:latin typeface="Arial" panose="020B0604020202020204" pitchFamily="34" charset="0"/>
                <a:cs typeface="Arial" panose="020B0604020202020204" pitchFamily="34" charset="0"/>
              </a:rPr>
              <a:t>WARRANTY </a:t>
            </a:r>
          </a:p>
        </p:txBody>
      </p:sp>
      <p:sp>
        <p:nvSpPr>
          <p:cNvPr id="4" name="textruta 3">
            <a:extLst>
              <a:ext uri="{FF2B5EF4-FFF2-40B4-BE49-F238E27FC236}">
                <a16:creationId xmlns:a16="http://schemas.microsoft.com/office/drawing/2014/main" id="{1D8FF03E-007A-6056-67E6-5B8B1FEBBB62}"/>
              </a:ext>
            </a:extLst>
          </p:cNvPr>
          <p:cNvSpPr txBox="1"/>
          <p:nvPr/>
        </p:nvSpPr>
        <p:spPr>
          <a:xfrm>
            <a:off x="4065350" y="9818048"/>
            <a:ext cx="10050650" cy="584775"/>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a:spAutoFit/>
          </a:bodyPr>
          <a:lstStyle/>
          <a:p>
            <a:r>
              <a:rPr lang="en-US" sz="3200" dirty="0">
                <a:solidFill>
                  <a:schemeClr val="tx1"/>
                </a:solidFill>
                <a:latin typeface="Arial" panose="020B0604020202020204" pitchFamily="34" charset="0"/>
                <a:cs typeface="Arial" panose="020B0604020202020204" pitchFamily="34" charset="0"/>
              </a:rPr>
              <a:t>We are designers. Visionaries. Masters of details</a:t>
            </a:r>
            <a:r>
              <a:rPr lang="en-US" sz="1800" dirty="0">
                <a:solidFill>
                  <a:schemeClr val="tx1"/>
                </a:solidFill>
                <a:latin typeface="Arial" panose="020B0604020202020204" pitchFamily="34" charset="0"/>
                <a:cs typeface="Arial" panose="020B0604020202020204" pitchFamily="34" charset="0"/>
              </a:rPr>
              <a:t>.</a:t>
            </a:r>
          </a:p>
        </p:txBody>
      </p:sp>
      <p:pic>
        <p:nvPicPr>
          <p:cNvPr id="14" name="Bildobjekt 13">
            <a:extLst>
              <a:ext uri="{FF2B5EF4-FFF2-40B4-BE49-F238E27FC236}">
                <a16:creationId xmlns:a16="http://schemas.microsoft.com/office/drawing/2014/main" id="{1A513F6D-AC4E-7EF8-34F8-76B6B20564E6}"/>
              </a:ext>
            </a:extLst>
          </p:cNvPr>
          <p:cNvPicPr>
            <a:picLocks noChangeAspect="1"/>
          </p:cNvPicPr>
          <p:nvPr/>
        </p:nvPicPr>
        <p:blipFill>
          <a:blip r:embed="rId2"/>
          <a:stretch>
            <a:fillRect/>
          </a:stretch>
        </p:blipFill>
        <p:spPr>
          <a:xfrm>
            <a:off x="3858109" y="4869554"/>
            <a:ext cx="3560609" cy="2354825"/>
          </a:xfrm>
          <a:prstGeom prst="rect">
            <a:avLst/>
          </a:prstGeom>
        </p:spPr>
      </p:pic>
      <p:pic>
        <p:nvPicPr>
          <p:cNvPr id="18" name="Bildobjekt 17">
            <a:extLst>
              <a:ext uri="{FF2B5EF4-FFF2-40B4-BE49-F238E27FC236}">
                <a16:creationId xmlns:a16="http://schemas.microsoft.com/office/drawing/2014/main" id="{49BEB41E-B43F-EEB7-D0F6-28B676A6BEED}"/>
              </a:ext>
            </a:extLst>
          </p:cNvPr>
          <p:cNvPicPr>
            <a:picLocks noChangeAspect="1"/>
          </p:cNvPicPr>
          <p:nvPr/>
        </p:nvPicPr>
        <p:blipFill>
          <a:blip r:embed="rId3"/>
          <a:stretch>
            <a:fillRect/>
          </a:stretch>
        </p:blipFill>
        <p:spPr>
          <a:xfrm>
            <a:off x="9398277" y="4932194"/>
            <a:ext cx="3309831" cy="2428062"/>
          </a:xfrm>
          <a:prstGeom prst="rect">
            <a:avLst/>
          </a:prstGeom>
        </p:spPr>
      </p:pic>
    </p:spTree>
    <p:extLst>
      <p:ext uri="{BB962C8B-B14F-4D97-AF65-F5344CB8AC3E}">
        <p14:creationId xmlns:p14="http://schemas.microsoft.com/office/powerpoint/2010/main" val="246885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AADE-1751-F5DE-D3CA-36B4E8673C3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15A5CF78-E3FE-12D9-12E5-9CE554E78403}"/>
              </a:ext>
            </a:extLst>
          </p:cNvPr>
          <p:cNvSpPr/>
          <p:nvPr/>
        </p:nvSpPr>
        <p:spPr>
          <a:xfrm>
            <a:off x="12399244" y="-10003"/>
            <a:ext cx="7704856"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ruta 3">
            <a:extLst>
              <a:ext uri="{FF2B5EF4-FFF2-40B4-BE49-F238E27FC236}">
                <a16:creationId xmlns:a16="http://schemas.microsoft.com/office/drawing/2014/main" id="{0E67E1AB-D75D-7316-0268-228E32A8B6FC}"/>
              </a:ext>
            </a:extLst>
          </p:cNvPr>
          <p:cNvSpPr txBox="1"/>
          <p:nvPr/>
        </p:nvSpPr>
        <p:spPr>
          <a:xfrm>
            <a:off x="1171832" y="352962"/>
            <a:ext cx="12554653" cy="830997"/>
          </a:xfrm>
          <a:prstGeom prst="rect">
            <a:avLst/>
          </a:prstGeom>
          <a:noFill/>
        </p:spPr>
        <p:txBody>
          <a:bodyPr wrap="square">
            <a:spAutoFit/>
          </a:bodyPr>
          <a:lstStyle/>
          <a:p>
            <a:r>
              <a:rPr lang="en-GB" sz="4800" noProof="0" dirty="0">
                <a:solidFill>
                  <a:schemeClr val="tx1"/>
                </a:solidFill>
                <a:latin typeface="Arial" panose="020B0604020202020204" pitchFamily="34" charset="0"/>
                <a:cs typeface="Arial" panose="020B0604020202020204" pitchFamily="34" charset="0"/>
              </a:rPr>
              <a:t>LAUNCHING SMEDBO Q4</a:t>
            </a:r>
          </a:p>
        </p:txBody>
      </p:sp>
      <p:pic>
        <p:nvPicPr>
          <p:cNvPr id="5" name="Bildobjekt 4" descr="En bild som visar Hushållsmedel, cylinder, hushållspapper, handduk&#10;&#10;AI-genererat innehåll kan vara felaktigt.">
            <a:extLst>
              <a:ext uri="{FF2B5EF4-FFF2-40B4-BE49-F238E27FC236}">
                <a16:creationId xmlns:a16="http://schemas.microsoft.com/office/drawing/2014/main" id="{B8390683-C9A2-536D-B6F7-E1F053F9B7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3207775" y="1518848"/>
            <a:ext cx="1052700" cy="2537464"/>
          </a:xfrm>
          <a:prstGeom prst="rect">
            <a:avLst/>
          </a:prstGeom>
          <a:noFill/>
          <a:ln>
            <a:noFill/>
          </a:ln>
        </p:spPr>
      </p:pic>
      <p:pic>
        <p:nvPicPr>
          <p:cNvPr id="6" name="Bildobjekt 5" descr="En bild som visar design, pol, svart och vit&#10;&#10;AI-genererat innehåll kan vara felaktigt.">
            <a:extLst>
              <a:ext uri="{FF2B5EF4-FFF2-40B4-BE49-F238E27FC236}">
                <a16:creationId xmlns:a16="http://schemas.microsoft.com/office/drawing/2014/main" id="{C8985BD0-6DDB-9476-8D80-320C23551A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11026" y="1530693"/>
            <a:ext cx="1039821" cy="2506685"/>
          </a:xfrm>
          <a:prstGeom prst="rect">
            <a:avLst/>
          </a:prstGeom>
          <a:noFill/>
          <a:ln>
            <a:noFill/>
          </a:ln>
        </p:spPr>
      </p:pic>
      <p:sp>
        <p:nvSpPr>
          <p:cNvPr id="7" name="textruta 6">
            <a:extLst>
              <a:ext uri="{FF2B5EF4-FFF2-40B4-BE49-F238E27FC236}">
                <a16:creationId xmlns:a16="http://schemas.microsoft.com/office/drawing/2014/main" id="{41CA0568-8C1C-E627-9DB6-B70975842779}"/>
              </a:ext>
            </a:extLst>
          </p:cNvPr>
          <p:cNvSpPr txBox="1"/>
          <p:nvPr/>
        </p:nvSpPr>
        <p:spPr>
          <a:xfrm>
            <a:off x="13220402" y="279325"/>
            <a:ext cx="6731330" cy="461665"/>
          </a:xfrm>
          <a:prstGeom prst="rect">
            <a:avLst/>
          </a:prstGeom>
          <a:noFill/>
        </p:spPr>
        <p:txBody>
          <a:bodyPr wrap="none" rtlCol="0">
            <a:spAutoFit/>
          </a:bodyPr>
          <a:lstStyle/>
          <a:p>
            <a:r>
              <a:rPr lang="en-GB" sz="2400" noProof="0" dirty="0">
                <a:latin typeface="Arial" panose="020B0604020202020204" pitchFamily="34" charset="0"/>
                <a:cs typeface="Arial" panose="020B0604020202020204" pitchFamily="34" charset="0"/>
              </a:rPr>
              <a:t>FREESTANDING BATHROOM ASSESSORIES</a:t>
            </a:r>
          </a:p>
        </p:txBody>
      </p:sp>
      <p:sp>
        <p:nvSpPr>
          <p:cNvPr id="8" name="textruta 7">
            <a:extLst>
              <a:ext uri="{FF2B5EF4-FFF2-40B4-BE49-F238E27FC236}">
                <a16:creationId xmlns:a16="http://schemas.microsoft.com/office/drawing/2014/main" id="{16D04B3D-BB30-96F9-9E0C-2D4CF57B657F}"/>
              </a:ext>
            </a:extLst>
          </p:cNvPr>
          <p:cNvSpPr txBox="1"/>
          <p:nvPr/>
        </p:nvSpPr>
        <p:spPr>
          <a:xfrm>
            <a:off x="1112772" y="3281146"/>
            <a:ext cx="11117763" cy="5447645"/>
          </a:xfrm>
          <a:prstGeom prst="rect">
            <a:avLst/>
          </a:prstGeom>
          <a:noFill/>
        </p:spPr>
        <p:txBody>
          <a:bodyPr wrap="square" rtlCol="0">
            <a:spAutoFit/>
          </a:bodyPr>
          <a:lstStyle/>
          <a:p>
            <a:endParaRPr lang="en-GB" noProof="0" dirty="0"/>
          </a:p>
          <a:p>
            <a:r>
              <a:rPr lang="en-GB" sz="2400" b="1" noProof="0" dirty="0">
                <a:latin typeface="Arial" panose="020B0604020202020204" pitchFamily="34" charset="0"/>
                <a:cs typeface="Arial" panose="020B0604020202020204" pitchFamily="34" charset="0"/>
              </a:rPr>
              <a:t>Ola Giertz, our Head of Design</a:t>
            </a:r>
            <a:r>
              <a:rPr lang="en-GB" sz="2400" noProof="0" dirty="0">
                <a:latin typeface="Arial" panose="020B0604020202020204" pitchFamily="34" charset="0"/>
                <a:cs typeface="Arial" panose="020B0604020202020204" pitchFamily="34" charset="0"/>
              </a:rPr>
              <a:t>, shares the thoughts behind the new range:</a:t>
            </a:r>
          </a:p>
          <a:p>
            <a:endParaRPr lang="en-GB" sz="2400" noProof="0" dirty="0">
              <a:latin typeface="Arial" panose="020B0604020202020204" pitchFamily="34" charset="0"/>
              <a:cs typeface="Arial" panose="020B0604020202020204" pitchFamily="34" charset="0"/>
            </a:endParaRPr>
          </a:p>
          <a:p>
            <a:r>
              <a:rPr lang="en-GB" sz="2400" b="1" noProof="0" dirty="0">
                <a:latin typeface="Arial" panose="020B0604020202020204" pitchFamily="34" charset="0"/>
                <a:cs typeface="Arial" panose="020B0604020202020204" pitchFamily="34" charset="0"/>
              </a:rPr>
              <a:t>After years of development, we’re proud to present our new freestanding bathroom range at Smedbo.</a:t>
            </a:r>
          </a:p>
          <a:p>
            <a:endParaRPr lang="en-GB" sz="2400" noProof="0" dirty="0">
              <a:latin typeface="Arial" panose="020B0604020202020204" pitchFamily="34" charset="0"/>
              <a:cs typeface="Arial" panose="020B0604020202020204" pitchFamily="34" charset="0"/>
            </a:endParaRPr>
          </a:p>
          <a:p>
            <a:r>
              <a:rPr lang="en-GB" sz="2400" noProof="0" dirty="0">
                <a:latin typeface="Arial" panose="020B0604020202020204" pitchFamily="34" charset="0"/>
                <a:cs typeface="Arial" panose="020B0604020202020204" pitchFamily="34" charset="0"/>
              </a:rPr>
              <a:t>From the first sketches, it’s been an exciting journey to create a concept that shows how timeless, graphic design can transform your bathroom into a spacious and inviting space.</a:t>
            </a:r>
          </a:p>
          <a:p>
            <a:endParaRPr lang="en-GB" sz="2400" noProof="0" dirty="0">
              <a:latin typeface="Arial" panose="020B0604020202020204" pitchFamily="34" charset="0"/>
              <a:cs typeface="Arial" panose="020B0604020202020204" pitchFamily="34" charset="0"/>
            </a:endParaRPr>
          </a:p>
          <a:p>
            <a:r>
              <a:rPr lang="en-GB" sz="2400" noProof="0" dirty="0">
                <a:latin typeface="Arial" panose="020B0604020202020204" pitchFamily="34" charset="0"/>
                <a:cs typeface="Arial" panose="020B0604020202020204" pitchFamily="34" charset="0"/>
              </a:rPr>
              <a:t>As the bathroom has evolved into a place for wellness and relaxation, our team focused on blending aesthetics with smart functionality. The result is a clean, minimal design – free from unnecessary details – that reflects our Scandinavian heritage and design DNA.</a:t>
            </a:r>
          </a:p>
          <a:p>
            <a:endParaRPr lang="en-GB" noProof="0" dirty="0"/>
          </a:p>
        </p:txBody>
      </p:sp>
      <p:pic>
        <p:nvPicPr>
          <p:cNvPr id="2" name="Bildobjekt 1" descr="En bild som visar cylinder, inomhus&#10;&#10;AI-genererat innehåll kan vara felaktigt.">
            <a:extLst>
              <a:ext uri="{FF2B5EF4-FFF2-40B4-BE49-F238E27FC236}">
                <a16:creationId xmlns:a16="http://schemas.microsoft.com/office/drawing/2014/main" id="{FDFC1B85-83AA-7800-760C-8F2929B463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417187" y="1500466"/>
            <a:ext cx="1052700" cy="2625862"/>
          </a:xfrm>
          <a:prstGeom prst="rect">
            <a:avLst/>
          </a:prstGeom>
          <a:noFill/>
          <a:ln>
            <a:noFill/>
          </a:ln>
        </p:spPr>
      </p:pic>
      <p:pic>
        <p:nvPicPr>
          <p:cNvPr id="9" name="Bildobjekt 8" descr="En bild som visar cylinder, inomhus&#10;&#10;AI-genererat innehåll kan vara felaktigt.">
            <a:extLst>
              <a:ext uri="{FF2B5EF4-FFF2-40B4-BE49-F238E27FC236}">
                <a16:creationId xmlns:a16="http://schemas.microsoft.com/office/drawing/2014/main" id="{276C50F7-DE4A-6CF8-BB39-85DCBDAB1E0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28316" y="1490409"/>
            <a:ext cx="1052700" cy="2627070"/>
          </a:xfrm>
          <a:prstGeom prst="rect">
            <a:avLst/>
          </a:prstGeom>
          <a:noFill/>
          <a:ln>
            <a:noFill/>
          </a:ln>
        </p:spPr>
      </p:pic>
      <p:pic>
        <p:nvPicPr>
          <p:cNvPr id="10" name="Bildobjekt 9" descr="En bild som visar lampa, cylinder, pol, svart och vit&#10;&#10;AI-genererat innehåll kan vara felaktigt.">
            <a:extLst>
              <a:ext uri="{FF2B5EF4-FFF2-40B4-BE49-F238E27FC236}">
                <a16:creationId xmlns:a16="http://schemas.microsoft.com/office/drawing/2014/main" id="{4EE42E5D-4F18-D09A-02C3-F1000216903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0835" y="5140365"/>
            <a:ext cx="1143238" cy="2530538"/>
          </a:xfrm>
          <a:prstGeom prst="rect">
            <a:avLst/>
          </a:prstGeom>
          <a:noFill/>
          <a:ln>
            <a:noFill/>
          </a:ln>
        </p:spPr>
      </p:pic>
      <p:pic>
        <p:nvPicPr>
          <p:cNvPr id="12" name="Bildobjekt 11" descr="En bild som visar lampa, design&#10;&#10;AI-genererat innehåll kan vara felaktigt.">
            <a:extLst>
              <a:ext uri="{FF2B5EF4-FFF2-40B4-BE49-F238E27FC236}">
                <a16:creationId xmlns:a16="http://schemas.microsoft.com/office/drawing/2014/main" id="{8A1C98E2-0DC9-2FE7-51E5-0115EB9B42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4811026" y="5117094"/>
            <a:ext cx="1153382" cy="2553810"/>
          </a:xfrm>
          <a:prstGeom prst="rect">
            <a:avLst/>
          </a:prstGeom>
          <a:noFill/>
          <a:ln>
            <a:noFill/>
          </a:ln>
        </p:spPr>
      </p:pic>
      <p:pic>
        <p:nvPicPr>
          <p:cNvPr id="13" name="Bildobjekt 12" descr="En bild som visar Rektangel, skiss, design, spegel&#10;&#10;AI-genererat innehåll kan vara felaktigt.">
            <a:extLst>
              <a:ext uri="{FF2B5EF4-FFF2-40B4-BE49-F238E27FC236}">
                <a16:creationId xmlns:a16="http://schemas.microsoft.com/office/drawing/2014/main" id="{0AB4C978-7CB0-9AC5-5B94-08D2DBD11F3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31478" y="8155503"/>
            <a:ext cx="1962096" cy="2553810"/>
          </a:xfrm>
          <a:prstGeom prst="rect">
            <a:avLst/>
          </a:prstGeom>
          <a:noFill/>
          <a:ln>
            <a:noFill/>
          </a:ln>
        </p:spPr>
      </p:pic>
      <p:pic>
        <p:nvPicPr>
          <p:cNvPr id="16" name="Bildobjekt 15" descr="En bild som visar skiss, Rektangel, design, ram&#10;&#10;AI-genererat innehåll kan vara felaktigt.">
            <a:extLst>
              <a:ext uri="{FF2B5EF4-FFF2-40B4-BE49-F238E27FC236}">
                <a16:creationId xmlns:a16="http://schemas.microsoft.com/office/drawing/2014/main" id="{ACDDDED2-BC49-0F8F-FFB0-D0AB6C361CB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60397" y="8104196"/>
            <a:ext cx="1898294" cy="2471617"/>
          </a:xfrm>
          <a:prstGeom prst="rect">
            <a:avLst/>
          </a:prstGeom>
          <a:noFill/>
          <a:ln>
            <a:noFill/>
          </a:ln>
        </p:spPr>
      </p:pic>
      <p:pic>
        <p:nvPicPr>
          <p:cNvPr id="17" name="Bildobjekt 16" descr="En bild som visar design&#10;&#10;AI-genererat innehåll kan vara felaktigt.">
            <a:extLst>
              <a:ext uri="{FF2B5EF4-FFF2-40B4-BE49-F238E27FC236}">
                <a16:creationId xmlns:a16="http://schemas.microsoft.com/office/drawing/2014/main" id="{0EC09099-8165-6B50-B91D-ED3EDB67CAF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60397" y="5199286"/>
            <a:ext cx="1512460" cy="2471617"/>
          </a:xfrm>
          <a:prstGeom prst="rect">
            <a:avLst/>
          </a:prstGeom>
          <a:noFill/>
          <a:ln>
            <a:noFill/>
          </a:ln>
        </p:spPr>
      </p:pic>
      <p:pic>
        <p:nvPicPr>
          <p:cNvPr id="18" name="Bildobjekt 17" descr="En bild som visar vittnesbås&#10;&#10;AI-genererat innehåll kan vara felaktigt.">
            <a:extLst>
              <a:ext uri="{FF2B5EF4-FFF2-40B4-BE49-F238E27FC236}">
                <a16:creationId xmlns:a16="http://schemas.microsoft.com/office/drawing/2014/main" id="{12CB8384-14D2-488D-CE91-B705E1C2DFE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68846" y="5155333"/>
            <a:ext cx="1607767" cy="2627070"/>
          </a:xfrm>
          <a:prstGeom prst="rect">
            <a:avLst/>
          </a:prstGeom>
          <a:noFill/>
          <a:ln>
            <a:noFill/>
          </a:ln>
        </p:spPr>
      </p:pic>
      <p:sp>
        <p:nvSpPr>
          <p:cNvPr id="20" name="textruta 19">
            <a:extLst>
              <a:ext uri="{FF2B5EF4-FFF2-40B4-BE49-F238E27FC236}">
                <a16:creationId xmlns:a16="http://schemas.microsoft.com/office/drawing/2014/main" id="{5834D843-B50E-DFEA-AF63-16C7A5DE9538}"/>
              </a:ext>
            </a:extLst>
          </p:cNvPr>
          <p:cNvSpPr txBox="1"/>
          <p:nvPr/>
        </p:nvSpPr>
        <p:spPr>
          <a:xfrm>
            <a:off x="1112772" y="9091391"/>
            <a:ext cx="9432390" cy="584775"/>
          </a:xfrm>
          <a:prstGeom prst="rect">
            <a:avLst/>
          </a:prstGeom>
          <a:solidFill>
            <a:schemeClr val="bg2">
              <a:lumMod val="90000"/>
            </a:schemeClr>
          </a:solidFill>
          <a:effectLst>
            <a:outerShdw blurRad="50800" dist="38100" dir="2700000" algn="tl" rotWithShape="0">
              <a:prstClr val="black">
                <a:alpha val="40000"/>
              </a:prstClr>
            </a:outerShdw>
          </a:effectLst>
        </p:spPr>
        <p:txBody>
          <a:bodyPr wrap="none" rtlCol="0">
            <a:spAutoFit/>
          </a:bodyPr>
          <a:lstStyle/>
          <a:p>
            <a:r>
              <a:rPr lang="en-GB" sz="3200" noProof="0" dirty="0">
                <a:latin typeface="Arial" panose="020B0604020202020204" pitchFamily="34" charset="0"/>
                <a:cs typeface="Arial" panose="020B0604020202020204" pitchFamily="34" charset="0"/>
              </a:rPr>
              <a:t>A clean minimalistic design and smart functionality.</a:t>
            </a:r>
          </a:p>
        </p:txBody>
      </p:sp>
      <p:pic>
        <p:nvPicPr>
          <p:cNvPr id="21" name="Bildobjekt 20">
            <a:extLst>
              <a:ext uri="{FF2B5EF4-FFF2-40B4-BE49-F238E27FC236}">
                <a16:creationId xmlns:a16="http://schemas.microsoft.com/office/drawing/2014/main" id="{E5204A8D-83DA-8B9A-5320-AAC10B85CC7A}"/>
              </a:ext>
            </a:extLst>
          </p:cNvPr>
          <p:cNvPicPr>
            <a:picLocks noChangeAspect="1"/>
          </p:cNvPicPr>
          <p:nvPr/>
        </p:nvPicPr>
        <p:blipFill>
          <a:blip r:embed="rId12"/>
          <a:stretch>
            <a:fillRect/>
          </a:stretch>
        </p:blipFill>
        <p:spPr>
          <a:xfrm>
            <a:off x="10383576" y="1407872"/>
            <a:ext cx="1465117" cy="1691974"/>
          </a:xfrm>
          <a:prstGeom prst="rect">
            <a:avLst/>
          </a:prstGeom>
        </p:spPr>
      </p:pic>
    </p:spTree>
    <p:extLst>
      <p:ext uri="{BB962C8B-B14F-4D97-AF65-F5344CB8AC3E}">
        <p14:creationId xmlns:p14="http://schemas.microsoft.com/office/powerpoint/2010/main" val="26485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85A42-46D9-39BE-F0F1-8B71C32E928D}"/>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197CD5E6-701D-7CCB-807C-231659FEBF6F}"/>
              </a:ext>
            </a:extLst>
          </p:cNvPr>
          <p:cNvSpPr/>
          <p:nvPr/>
        </p:nvSpPr>
        <p:spPr>
          <a:xfrm>
            <a:off x="12399244" y="-10003"/>
            <a:ext cx="7704856"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0E7A609D-1BA3-97C0-B9EA-02CA0472E3A2}"/>
              </a:ext>
            </a:extLst>
          </p:cNvPr>
          <p:cNvSpPr txBox="1"/>
          <p:nvPr/>
        </p:nvSpPr>
        <p:spPr>
          <a:xfrm>
            <a:off x="1171832" y="352962"/>
            <a:ext cx="12554653" cy="830997"/>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LAUNCHING SMEDBO</a:t>
            </a:r>
          </a:p>
        </p:txBody>
      </p:sp>
      <p:sp>
        <p:nvSpPr>
          <p:cNvPr id="7" name="textruta 6">
            <a:extLst>
              <a:ext uri="{FF2B5EF4-FFF2-40B4-BE49-F238E27FC236}">
                <a16:creationId xmlns:a16="http://schemas.microsoft.com/office/drawing/2014/main" id="{C87862CB-A68E-6563-A049-AD61BE852C2D}"/>
              </a:ext>
            </a:extLst>
          </p:cNvPr>
          <p:cNvSpPr txBox="1"/>
          <p:nvPr/>
        </p:nvSpPr>
        <p:spPr>
          <a:xfrm>
            <a:off x="13220402" y="279325"/>
            <a:ext cx="2236510" cy="461665"/>
          </a:xfrm>
          <a:prstGeom prst="rect">
            <a:avLst/>
          </a:prstGeom>
          <a:noFill/>
        </p:spPr>
        <p:txBody>
          <a:bodyPr wrap="none" rtlCol="0">
            <a:spAutoFit/>
          </a:bodyPr>
          <a:lstStyle/>
          <a:p>
            <a:r>
              <a:rPr lang="sv-SE" sz="2400" dirty="0">
                <a:latin typeface="Arial" panose="020B0604020202020204" pitchFamily="34" charset="0"/>
                <a:cs typeface="Arial" panose="020B0604020202020204" pitchFamily="34" charset="0"/>
              </a:rPr>
              <a:t>NEW MIRROR</a:t>
            </a:r>
          </a:p>
        </p:txBody>
      </p:sp>
      <p:pic>
        <p:nvPicPr>
          <p:cNvPr id="10" name="Bildobjekt 9" descr="En bild som visar spegel">
            <a:extLst>
              <a:ext uri="{FF2B5EF4-FFF2-40B4-BE49-F238E27FC236}">
                <a16:creationId xmlns:a16="http://schemas.microsoft.com/office/drawing/2014/main" id="{CCF411D8-27C5-B79C-CCE2-5A93CBDA82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3792" y="1600390"/>
            <a:ext cx="3012649" cy="6020337"/>
          </a:xfrm>
          <a:prstGeom prst="rect">
            <a:avLst/>
          </a:prstGeom>
          <a:noFill/>
          <a:ln>
            <a:noFill/>
          </a:ln>
        </p:spPr>
      </p:pic>
      <p:pic>
        <p:nvPicPr>
          <p:cNvPr id="11" name="Bildobjekt 10" descr="En bild som visar spegel&#10;&#10;AI-genererat innehåll kan vara felaktigt.">
            <a:extLst>
              <a:ext uri="{FF2B5EF4-FFF2-40B4-BE49-F238E27FC236}">
                <a16:creationId xmlns:a16="http://schemas.microsoft.com/office/drawing/2014/main" id="{1006DAA0-F786-2836-CFFE-F8646411E1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2370" y="1694235"/>
            <a:ext cx="2918984" cy="5832648"/>
          </a:xfrm>
          <a:prstGeom prst="rect">
            <a:avLst/>
          </a:prstGeom>
          <a:noFill/>
          <a:ln>
            <a:noFill/>
          </a:ln>
        </p:spPr>
      </p:pic>
      <p:sp>
        <p:nvSpPr>
          <p:cNvPr id="9" name="Hjärta 8">
            <a:extLst>
              <a:ext uri="{FF2B5EF4-FFF2-40B4-BE49-F238E27FC236}">
                <a16:creationId xmlns:a16="http://schemas.microsoft.com/office/drawing/2014/main" id="{CEC36D1A-19DC-4FB7-53B1-09ADDD237B5E}"/>
              </a:ext>
            </a:extLst>
          </p:cNvPr>
          <p:cNvSpPr/>
          <p:nvPr/>
        </p:nvSpPr>
        <p:spPr>
          <a:xfrm>
            <a:off x="9082818" y="1568941"/>
            <a:ext cx="1084003" cy="762098"/>
          </a:xfrm>
          <a:prstGeom prst="hear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ruta 12">
            <a:extLst>
              <a:ext uri="{FF2B5EF4-FFF2-40B4-BE49-F238E27FC236}">
                <a16:creationId xmlns:a16="http://schemas.microsoft.com/office/drawing/2014/main" id="{C51915D9-37D3-6E6D-6446-FDB4F3A26D80}"/>
              </a:ext>
            </a:extLst>
          </p:cNvPr>
          <p:cNvSpPr txBox="1"/>
          <p:nvPr/>
        </p:nvSpPr>
        <p:spPr>
          <a:xfrm>
            <a:off x="660320" y="9404403"/>
            <a:ext cx="14055451" cy="584775"/>
          </a:xfrm>
          <a:prstGeom prst="rect">
            <a:avLst/>
          </a:prstGeom>
          <a:solidFill>
            <a:schemeClr val="bg2">
              <a:lumMod val="90000"/>
            </a:schemeClr>
          </a:solidFill>
          <a:effectLst>
            <a:outerShdw blurRad="50800" dist="38100" dir="2700000" algn="tl" rotWithShape="0">
              <a:prstClr val="black">
                <a:alpha val="40000"/>
              </a:prstClr>
            </a:outerShdw>
          </a:effectLst>
        </p:spPr>
        <p:txBody>
          <a:bodyPr wrap="none" rtlCol="0">
            <a:spAutoFit/>
          </a:bodyPr>
          <a:lstStyle/>
          <a:p>
            <a:r>
              <a:rPr lang="en-US" sz="3200" dirty="0"/>
              <a:t>Timeless elegance, where Scandinavian simplicity meets smart innovation.</a:t>
            </a:r>
            <a:endParaRPr lang="en-GB" sz="3200" noProof="0" dirty="0">
              <a:latin typeface="Arial" panose="020B0604020202020204" pitchFamily="34" charset="0"/>
              <a:cs typeface="Arial" panose="020B0604020202020204" pitchFamily="34" charset="0"/>
            </a:endParaRPr>
          </a:p>
        </p:txBody>
      </p:sp>
      <p:sp>
        <p:nvSpPr>
          <p:cNvPr id="16" name="textruta 15">
            <a:extLst>
              <a:ext uri="{FF2B5EF4-FFF2-40B4-BE49-F238E27FC236}">
                <a16:creationId xmlns:a16="http://schemas.microsoft.com/office/drawing/2014/main" id="{835E0D0A-EF2E-744B-1B23-A7893E1BBBC2}"/>
              </a:ext>
            </a:extLst>
          </p:cNvPr>
          <p:cNvSpPr txBox="1"/>
          <p:nvPr/>
        </p:nvSpPr>
        <p:spPr>
          <a:xfrm>
            <a:off x="1230349" y="3056431"/>
            <a:ext cx="10052684" cy="5470408"/>
          </a:xfrm>
          <a:prstGeom prst="rect">
            <a:avLst/>
          </a:prstGeom>
          <a:noFill/>
        </p:spPr>
        <p:txBody>
          <a:bodyPr wrap="square">
            <a:spAutoFit/>
          </a:bodyPr>
          <a:lstStyle/>
          <a:p>
            <a:pPr>
              <a:lnSpc>
                <a:spcPct val="115000"/>
              </a:lnSpc>
              <a:spcAft>
                <a:spcPts val="800"/>
              </a:spcAft>
              <a:buNone/>
            </a:pPr>
            <a:r>
              <a:rPr lang="en-GB" sz="1800" b="1" kern="0" dirty="0">
                <a:effectLst/>
                <a:latin typeface="Aptos" panose="020B0004020202020204" pitchFamily="34" charset="0"/>
                <a:ea typeface="Times New Roman" panose="02020603050405020304" pitchFamily="18" charset="0"/>
                <a:cs typeface="Arial" panose="020B0604020202020204" pitchFamily="34" charset="0"/>
              </a:rPr>
              <a:t>Ola Giertz, our Head of Design</a:t>
            </a:r>
            <a:r>
              <a:rPr lang="en-GB" sz="1800" kern="0" dirty="0">
                <a:effectLst/>
                <a:latin typeface="Aptos" panose="020B0004020202020204" pitchFamily="34" charset="0"/>
                <a:ea typeface="Times New Roman" panose="02020603050405020304" pitchFamily="18" charset="0"/>
                <a:cs typeface="Arial" panose="020B0604020202020204" pitchFamily="34" charset="0"/>
              </a:rPr>
              <a:t>, shares the thoughts behind the new mirror: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kern="0" dirty="0">
                <a:effectLst/>
                <a:latin typeface="Aptos" panose="020B0004020202020204" pitchFamily="34" charset="0"/>
                <a:ea typeface="Times New Roman" panose="02020603050405020304" pitchFamily="18" charset="0"/>
                <a:cs typeface="Times New Roman" panose="02020603050405020304" pitchFamily="18"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0" dirty="0">
                <a:effectLst/>
                <a:latin typeface="Aptos" panose="020B0004020202020204" pitchFamily="34" charset="0"/>
                <a:ea typeface="Times New Roman" panose="02020603050405020304" pitchFamily="18" charset="0"/>
                <a:cs typeface="Arial" panose="020B0604020202020204" pitchFamily="34" charset="0"/>
              </a:rPr>
              <a:t>” At Smedbo we have many years of expertise in the world of wall mounted and freestanding mirrors. Our collection includes a wide range with different models suitable for different environments such as bathroom, hallway or dressing rooms.  We are now proud to expand this category with a new fresh model with our functional and minimalist approach.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0" dirty="0">
                <a:effectLst/>
                <a:latin typeface="Aptos" panose="020B0004020202020204" pitchFamily="34" charset="0"/>
                <a:ea typeface="Times New Roman" panose="02020603050405020304" pitchFamily="18" charset="0"/>
                <a:cs typeface="Arial" panose="020B0604020202020204" pitchFamily="34"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0" dirty="0">
                <a:effectLst/>
                <a:latin typeface="Aptos" panose="020B0004020202020204" pitchFamily="34" charset="0"/>
                <a:ea typeface="Times New Roman" panose="02020603050405020304" pitchFamily="18" charset="0"/>
                <a:cs typeface="Arial" panose="020B0604020202020204" pitchFamily="34" charset="0"/>
              </a:rPr>
              <a:t>Our design team have paid much attention to the details and tried to merge that with our Nordic aesthetics. Early in the design process we focused on how we can combine the technology and integrated functionality with the simplicity, since the timeless elegance is important for our brand. When created the first sketches, we used our knowledge and toolkit to focus on the people’s needs, in this way we were can develop these innovative and aesthetical mirrors for every home.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0" dirty="0">
                <a:effectLst/>
                <a:latin typeface="Aptos" panose="020B0004020202020204" pitchFamily="34" charset="0"/>
                <a:ea typeface="Times New Roman" panose="02020603050405020304" pitchFamily="18" charset="0"/>
                <a:cs typeface="Arial" panose="020B0604020202020204" pitchFamily="34" charset="0"/>
              </a:rPr>
              <a:t>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1800" i="1" kern="0" dirty="0">
                <a:effectLst/>
                <a:latin typeface="Aptos" panose="020B0004020202020204" pitchFamily="34" charset="0"/>
                <a:ea typeface="Times New Roman" panose="02020603050405020304" pitchFamily="18" charset="0"/>
                <a:cs typeface="Arial" panose="020B0604020202020204" pitchFamily="34" charset="0"/>
              </a:rPr>
              <a:t>Our Scandinavian mirror collection is sprung from our passion for design, and we proudly present our newest model 493 for the world”</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72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80670-68C4-3FA6-1002-0CA4989ECA58}"/>
            </a:ext>
          </a:extLst>
        </p:cNvPr>
        <p:cNvGrpSpPr/>
        <p:nvPr/>
      </p:nvGrpSpPr>
      <p:grpSpPr>
        <a:xfrm>
          <a:off x="0" y="0"/>
          <a:ext cx="0" cy="0"/>
          <a:chOff x="0" y="0"/>
          <a:chExt cx="0" cy="0"/>
        </a:xfrm>
      </p:grpSpPr>
      <p:sp>
        <p:nvSpPr>
          <p:cNvPr id="7" name="object 15">
            <a:extLst>
              <a:ext uri="{FF2B5EF4-FFF2-40B4-BE49-F238E27FC236}">
                <a16:creationId xmlns:a16="http://schemas.microsoft.com/office/drawing/2014/main" id="{660C3655-B889-371F-9202-F44FD4E9C5D2}"/>
              </a:ext>
            </a:extLst>
          </p:cNvPr>
          <p:cNvSpPr txBox="1">
            <a:spLocks/>
          </p:cNvSpPr>
          <p:nvPr/>
        </p:nvSpPr>
        <p:spPr>
          <a:xfrm>
            <a:off x="1339695" y="1046487"/>
            <a:ext cx="9378457" cy="1001555"/>
          </a:xfrm>
          <a:prstGeom prst="rect">
            <a:avLst/>
          </a:prstGeom>
        </p:spPr>
        <p:txBody>
          <a:bodyPr vert="horz" wrap="square" lIns="0" tIns="16509" rIns="0" bIns="0" rtlCol="0">
            <a:spAutoFit/>
          </a:bodyPr>
          <a:lstStyle>
            <a:lvl1pPr eaLnBrk="1" hangingPunct="1">
              <a:defRPr sz="6400" b="0" i="0">
                <a:solidFill>
                  <a:schemeClr val="tx1"/>
                </a:solidFill>
                <a:latin typeface="Times New Roman"/>
                <a:ea typeface="+mj-ea"/>
                <a:cs typeface="Times New Roman"/>
              </a:defRPr>
            </a:lvl1pPr>
          </a:lstStyle>
          <a:p>
            <a:pPr marL="57148" defTabSz="914357">
              <a:spcBef>
                <a:spcPts val="130"/>
              </a:spcBef>
              <a:defRPr/>
            </a:pPr>
            <a:endParaRPr lang="sv-SE" spc="145" dirty="0">
              <a:solidFill>
                <a:prstClr val="black"/>
              </a:solidFill>
            </a:endParaRPr>
          </a:p>
        </p:txBody>
      </p:sp>
      <p:sp>
        <p:nvSpPr>
          <p:cNvPr id="13" name="object 32">
            <a:extLst>
              <a:ext uri="{FF2B5EF4-FFF2-40B4-BE49-F238E27FC236}">
                <a16:creationId xmlns:a16="http://schemas.microsoft.com/office/drawing/2014/main" id="{C96B66EC-9213-6053-E51A-5C3A0C879847}"/>
              </a:ext>
            </a:extLst>
          </p:cNvPr>
          <p:cNvSpPr txBox="1">
            <a:spLocks noGrp="1"/>
          </p:cNvSpPr>
          <p:nvPr>
            <p:ph type="ftr" sz="quarter" idx="5"/>
          </p:nvPr>
        </p:nvSpPr>
        <p:spPr>
          <a:xfrm>
            <a:off x="1126641" y="17935922"/>
            <a:ext cx="3893075" cy="291747"/>
          </a:xfrm>
          <a:prstGeom prst="rect">
            <a:avLst/>
          </a:prstGeom>
        </p:spPr>
        <p:txBody>
          <a:bodyPr vert="horz" wrap="square" lIns="0" tIns="0" rIns="0" bIns="0" rtlCol="0">
            <a:spAutoFit/>
          </a:bodyPr>
          <a:lstStyle>
            <a:defPPr>
              <a:defRPr kern="0"/>
            </a:defPPr>
            <a:lvl1pPr>
              <a:defRPr sz="1896" b="0" i="0">
                <a:solidFill>
                  <a:schemeClr val="bg1"/>
                </a:solidFill>
                <a:latin typeface="Montserrat"/>
                <a:cs typeface="Montserrat"/>
              </a:defRPr>
            </a:lvl1pPr>
          </a:lstStyle>
          <a:p>
            <a:pPr marL="12699">
              <a:spcBef>
                <a:spcPts val="150"/>
              </a:spcBef>
            </a:pPr>
            <a:r>
              <a:rPr lang="sv-SE" dirty="0"/>
              <a:t>Copyright</a:t>
            </a:r>
            <a:r>
              <a:rPr lang="sv-SE" spc="-33" dirty="0"/>
              <a:t> </a:t>
            </a:r>
            <a:r>
              <a:rPr lang="sv-SE" dirty="0"/>
              <a:t>©</a:t>
            </a:r>
            <a:r>
              <a:rPr lang="sv-SE" spc="-25" dirty="0"/>
              <a:t> </a:t>
            </a:r>
            <a:r>
              <a:rPr lang="sv-SE" dirty="0"/>
              <a:t>2022</a:t>
            </a:r>
            <a:r>
              <a:rPr lang="sv-SE" spc="-33" dirty="0"/>
              <a:t> </a:t>
            </a:r>
            <a:r>
              <a:rPr lang="sv-SE" dirty="0"/>
              <a:t>Smedbo</a:t>
            </a:r>
            <a:r>
              <a:rPr lang="sv-SE" spc="-25" dirty="0"/>
              <a:t> </a:t>
            </a:r>
            <a:r>
              <a:rPr lang="sv-SE" spc="-41" dirty="0"/>
              <a:t>AB™</a:t>
            </a:r>
            <a:endParaRPr spc="-25" dirty="0"/>
          </a:p>
        </p:txBody>
      </p:sp>
      <p:sp>
        <p:nvSpPr>
          <p:cNvPr id="3" name="textruta 2">
            <a:extLst>
              <a:ext uri="{FF2B5EF4-FFF2-40B4-BE49-F238E27FC236}">
                <a16:creationId xmlns:a16="http://schemas.microsoft.com/office/drawing/2014/main" id="{B1100443-C3E1-E792-E5EA-BACFEEBB27CD}"/>
              </a:ext>
            </a:extLst>
          </p:cNvPr>
          <p:cNvSpPr txBox="1"/>
          <p:nvPr/>
        </p:nvSpPr>
        <p:spPr>
          <a:xfrm>
            <a:off x="1139567" y="630988"/>
            <a:ext cx="8336419" cy="830997"/>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BB BATH LAUNCHING Q4</a:t>
            </a:r>
          </a:p>
        </p:txBody>
      </p:sp>
      <p:sp>
        <p:nvSpPr>
          <p:cNvPr id="8" name="Rektangel 7">
            <a:extLst>
              <a:ext uri="{FF2B5EF4-FFF2-40B4-BE49-F238E27FC236}">
                <a16:creationId xmlns:a16="http://schemas.microsoft.com/office/drawing/2014/main" id="{ECF56D88-0343-F1CD-161C-8ADCBDFB1A35}"/>
              </a:ext>
            </a:extLst>
          </p:cNvPr>
          <p:cNvSpPr/>
          <p:nvPr/>
        </p:nvSpPr>
        <p:spPr>
          <a:xfrm>
            <a:off x="9977120" y="1838251"/>
            <a:ext cx="3618190"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FREESTANDING BATH SATIN SQUARE &amp; WAVE</a:t>
            </a:r>
          </a:p>
        </p:txBody>
      </p:sp>
      <p:sp>
        <p:nvSpPr>
          <p:cNvPr id="12" name="Rektangel 11">
            <a:extLst>
              <a:ext uri="{FF2B5EF4-FFF2-40B4-BE49-F238E27FC236}">
                <a16:creationId xmlns:a16="http://schemas.microsoft.com/office/drawing/2014/main" id="{EBE97BEE-FDE9-5899-5906-1F6FDD2FFD6F}"/>
              </a:ext>
            </a:extLst>
          </p:cNvPr>
          <p:cNvSpPr/>
          <p:nvPr/>
        </p:nvSpPr>
        <p:spPr>
          <a:xfrm>
            <a:off x="1199552" y="1988177"/>
            <a:ext cx="3523906"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MAKE UP MIRRORS</a:t>
            </a:r>
          </a:p>
        </p:txBody>
      </p:sp>
      <p:sp>
        <p:nvSpPr>
          <p:cNvPr id="22" name="Rektangel 21">
            <a:extLst>
              <a:ext uri="{FF2B5EF4-FFF2-40B4-BE49-F238E27FC236}">
                <a16:creationId xmlns:a16="http://schemas.microsoft.com/office/drawing/2014/main" id="{57A3B113-A240-81E7-7226-80A2188C4CC7}"/>
              </a:ext>
            </a:extLst>
          </p:cNvPr>
          <p:cNvSpPr/>
          <p:nvPr/>
        </p:nvSpPr>
        <p:spPr>
          <a:xfrm>
            <a:off x="14454247" y="1916169"/>
            <a:ext cx="3523906"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DRAWERS,KNOBS, HOOKS, HOOKRAILS</a:t>
            </a:r>
          </a:p>
        </p:txBody>
      </p:sp>
      <p:sp>
        <p:nvSpPr>
          <p:cNvPr id="26" name="Rektangel 25">
            <a:extLst>
              <a:ext uri="{FF2B5EF4-FFF2-40B4-BE49-F238E27FC236}">
                <a16:creationId xmlns:a16="http://schemas.microsoft.com/office/drawing/2014/main" id="{5FE8820C-A720-E257-7896-496DD5B75269}"/>
              </a:ext>
            </a:extLst>
          </p:cNvPr>
          <p:cNvSpPr/>
          <p:nvPr/>
        </p:nvSpPr>
        <p:spPr>
          <a:xfrm>
            <a:off x="5555569" y="1910259"/>
            <a:ext cx="3618190" cy="201031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Arial" panose="020B0604020202020204" pitchFamily="34" charset="0"/>
                <a:cs typeface="Arial" panose="020B0604020202020204" pitchFamily="34" charset="0"/>
              </a:rPr>
              <a:t>SHOWER BASKETS</a:t>
            </a:r>
          </a:p>
        </p:txBody>
      </p:sp>
      <p:pic>
        <p:nvPicPr>
          <p:cNvPr id="20" name="Bildobjekt 19" descr="En bild som visar Teckensnitt, text, logotyp, symbol&#10;&#10;AI-genererat innehåll kan vara felaktigt.">
            <a:extLst>
              <a:ext uri="{FF2B5EF4-FFF2-40B4-BE49-F238E27FC236}">
                <a16:creationId xmlns:a16="http://schemas.microsoft.com/office/drawing/2014/main" id="{2BF60038-5413-EC36-1387-E8FF3423F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6866" y="9740070"/>
            <a:ext cx="2371344" cy="1173480"/>
          </a:xfrm>
          <a:prstGeom prst="rect">
            <a:avLst/>
          </a:prstGeom>
        </p:spPr>
      </p:pic>
      <p:pic>
        <p:nvPicPr>
          <p:cNvPr id="5" name="Bildobjekt 4">
            <a:extLst>
              <a:ext uri="{FF2B5EF4-FFF2-40B4-BE49-F238E27FC236}">
                <a16:creationId xmlns:a16="http://schemas.microsoft.com/office/drawing/2014/main" id="{467225AE-B156-AE7D-ACE7-D47555AB6BBF}"/>
              </a:ext>
            </a:extLst>
          </p:cNvPr>
          <p:cNvPicPr>
            <a:picLocks noChangeAspect="1"/>
          </p:cNvPicPr>
          <p:nvPr/>
        </p:nvPicPr>
        <p:blipFill>
          <a:blip r:embed="rId3"/>
          <a:stretch>
            <a:fillRect/>
          </a:stretch>
        </p:blipFill>
        <p:spPr>
          <a:xfrm>
            <a:off x="1122683" y="4324019"/>
            <a:ext cx="3523907" cy="2293598"/>
          </a:xfrm>
          <a:prstGeom prst="rect">
            <a:avLst/>
          </a:prstGeom>
        </p:spPr>
      </p:pic>
      <p:sp>
        <p:nvSpPr>
          <p:cNvPr id="9" name="textruta 8">
            <a:extLst>
              <a:ext uri="{FF2B5EF4-FFF2-40B4-BE49-F238E27FC236}">
                <a16:creationId xmlns:a16="http://schemas.microsoft.com/office/drawing/2014/main" id="{AE283690-3299-A946-E0FF-B9E05D1DFA07}"/>
              </a:ext>
            </a:extLst>
          </p:cNvPr>
          <p:cNvSpPr txBox="1"/>
          <p:nvPr/>
        </p:nvSpPr>
        <p:spPr>
          <a:xfrm>
            <a:off x="1097858" y="8237033"/>
            <a:ext cx="15074872" cy="1631216"/>
          </a:xfrm>
          <a:prstGeom prst="rect">
            <a:avLst/>
          </a:prstGeom>
          <a:solidFill>
            <a:schemeClr val="bg2">
              <a:lumMod val="90000"/>
            </a:schemeClr>
          </a:solidFill>
        </p:spPr>
        <p:txBody>
          <a:bodyPr wrap="square">
            <a:spAutoFit/>
          </a:bodyPr>
          <a:lstStyle/>
          <a:p>
            <a:r>
              <a:rPr lang="en-US" sz="2800" b="1" dirty="0">
                <a:latin typeface="Arial" panose="020B0604020202020204" pitchFamily="34" charset="0"/>
                <a:cs typeface="Arial" panose="020B0604020202020204" pitchFamily="34" charset="0"/>
              </a:rPr>
              <a:t>UNIQUE USP FOR BB – STAINLESS STEEL</a:t>
            </a:r>
          </a:p>
          <a:p>
            <a:r>
              <a:rPr lang="en-US" sz="2400" dirty="0">
                <a:latin typeface="Arial" panose="020B0604020202020204" pitchFamily="34" charset="0"/>
                <a:cs typeface="Arial" panose="020B0604020202020204" pitchFamily="34" charset="0"/>
              </a:rPr>
              <a:t>At </a:t>
            </a:r>
            <a:r>
              <a:rPr lang="en-US" sz="2400" dirty="0" err="1">
                <a:latin typeface="Arial" panose="020B0604020202020204" pitchFamily="34" charset="0"/>
                <a:cs typeface="Arial" panose="020B0604020202020204" pitchFamily="34" charset="0"/>
              </a:rPr>
              <a:t>Beslagsboden</a:t>
            </a:r>
            <a:r>
              <a:rPr lang="en-US" sz="2400" dirty="0">
                <a:latin typeface="Arial" panose="020B0604020202020204" pitchFamily="34" charset="0"/>
                <a:cs typeface="Arial" panose="020B0604020202020204" pitchFamily="34" charset="0"/>
              </a:rPr>
              <a:t>, we choose stainless steel for many of our products –</a:t>
            </a:r>
            <a:r>
              <a:rPr lang="en-US" sz="2400" b="1" dirty="0">
                <a:latin typeface="Arial" panose="020B0604020202020204" pitchFamily="34" charset="0"/>
                <a:cs typeface="Arial" panose="020B0604020202020204" pitchFamily="34" charset="0"/>
              </a:rPr>
              <a:t>ESSENCIAL FOR THE SHOWER!</a:t>
            </a:r>
          </a:p>
          <a:p>
            <a:r>
              <a:rPr lang="en-US" sz="2400" dirty="0">
                <a:latin typeface="Arial" panose="020B0604020202020204" pitchFamily="34" charset="0"/>
                <a:cs typeface="Arial" panose="020B0604020202020204" pitchFamily="34" charset="0"/>
              </a:rPr>
              <a:t>Stainless steel - a material known for its strength, durability, and refined look. </a:t>
            </a:r>
          </a:p>
          <a:p>
            <a:r>
              <a:rPr lang="en-US" sz="2400" dirty="0"/>
              <a:t>Resistant to scratches, impacts, and daily use –</a:t>
            </a:r>
            <a:r>
              <a:rPr lang="en-US" sz="2400" dirty="0">
                <a:latin typeface="Arial" panose="020B0604020202020204" pitchFamily="34" charset="0"/>
                <a:cs typeface="Arial" panose="020B0604020202020204" pitchFamily="34" charset="0"/>
              </a:rPr>
              <a:t>while ensuring your products stay beautiful over time.</a:t>
            </a:r>
          </a:p>
        </p:txBody>
      </p:sp>
      <p:sp>
        <p:nvSpPr>
          <p:cNvPr id="10" name="Hjärta 9">
            <a:extLst>
              <a:ext uri="{FF2B5EF4-FFF2-40B4-BE49-F238E27FC236}">
                <a16:creationId xmlns:a16="http://schemas.microsoft.com/office/drawing/2014/main" id="{E4037792-C115-80F9-9B6D-9682DECE1C25}"/>
              </a:ext>
            </a:extLst>
          </p:cNvPr>
          <p:cNvSpPr/>
          <p:nvPr/>
        </p:nvSpPr>
        <p:spPr>
          <a:xfrm>
            <a:off x="16877242" y="241822"/>
            <a:ext cx="2371345" cy="1549223"/>
          </a:xfrm>
          <a:prstGeom prst="heart">
            <a:avLst/>
          </a:prstGeom>
          <a:solidFill>
            <a:srgbClr val="8EB1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CC10606B-325D-0AE2-B05A-F8F8ED43927A}"/>
              </a:ext>
            </a:extLst>
          </p:cNvPr>
          <p:cNvSpPr txBox="1"/>
          <p:nvPr/>
        </p:nvSpPr>
        <p:spPr>
          <a:xfrm>
            <a:off x="17396866" y="693267"/>
            <a:ext cx="1569660" cy="646331"/>
          </a:xfrm>
          <a:prstGeom prst="rect">
            <a:avLst/>
          </a:prstGeom>
          <a:noFill/>
        </p:spPr>
        <p:txBody>
          <a:bodyPr wrap="none" rtlCol="0">
            <a:spAutoFit/>
          </a:bodyPr>
          <a:lstStyle/>
          <a:p>
            <a:pPr algn="ctr"/>
            <a:r>
              <a:rPr lang="sv-SE" dirty="0">
                <a:solidFill>
                  <a:schemeClr val="tx1"/>
                </a:solidFill>
              </a:rPr>
              <a:t>5 YEARS </a:t>
            </a:r>
          </a:p>
          <a:p>
            <a:pPr algn="ctr"/>
            <a:r>
              <a:rPr lang="sv-SE" dirty="0">
                <a:solidFill>
                  <a:schemeClr val="tx1"/>
                </a:solidFill>
              </a:rPr>
              <a:t>WARRANTY </a:t>
            </a:r>
          </a:p>
        </p:txBody>
      </p:sp>
      <p:pic>
        <p:nvPicPr>
          <p:cNvPr id="17" name="Bildobjekt 16">
            <a:extLst>
              <a:ext uri="{FF2B5EF4-FFF2-40B4-BE49-F238E27FC236}">
                <a16:creationId xmlns:a16="http://schemas.microsoft.com/office/drawing/2014/main" id="{926254AF-4B74-F6B6-71F6-CFA11E0FDF2D}"/>
              </a:ext>
            </a:extLst>
          </p:cNvPr>
          <p:cNvPicPr>
            <a:picLocks noChangeAspect="1"/>
          </p:cNvPicPr>
          <p:nvPr/>
        </p:nvPicPr>
        <p:blipFill>
          <a:blip r:embed="rId4"/>
          <a:stretch>
            <a:fillRect/>
          </a:stretch>
        </p:blipFill>
        <p:spPr>
          <a:xfrm>
            <a:off x="5656154" y="4227195"/>
            <a:ext cx="3603808" cy="2403102"/>
          </a:xfrm>
          <a:prstGeom prst="rect">
            <a:avLst/>
          </a:prstGeom>
        </p:spPr>
      </p:pic>
      <p:pic>
        <p:nvPicPr>
          <p:cNvPr id="25" name="Bildobjekt 24">
            <a:extLst>
              <a:ext uri="{FF2B5EF4-FFF2-40B4-BE49-F238E27FC236}">
                <a16:creationId xmlns:a16="http://schemas.microsoft.com/office/drawing/2014/main" id="{B763BE02-13C8-2714-87D2-0364AD780C23}"/>
              </a:ext>
            </a:extLst>
          </p:cNvPr>
          <p:cNvPicPr>
            <a:picLocks noChangeAspect="1"/>
          </p:cNvPicPr>
          <p:nvPr/>
        </p:nvPicPr>
        <p:blipFill>
          <a:blip r:embed="rId5"/>
          <a:stretch>
            <a:fillRect/>
          </a:stretch>
        </p:blipFill>
        <p:spPr>
          <a:xfrm>
            <a:off x="10052050" y="4214515"/>
            <a:ext cx="3543260" cy="2403102"/>
          </a:xfrm>
          <a:prstGeom prst="rect">
            <a:avLst/>
          </a:prstGeom>
        </p:spPr>
      </p:pic>
      <p:pic>
        <p:nvPicPr>
          <p:cNvPr id="28" name="Bildobjekt 27">
            <a:extLst>
              <a:ext uri="{FF2B5EF4-FFF2-40B4-BE49-F238E27FC236}">
                <a16:creationId xmlns:a16="http://schemas.microsoft.com/office/drawing/2014/main" id="{A6E5C551-8857-61AA-F923-220F4BE54E1C}"/>
              </a:ext>
            </a:extLst>
          </p:cNvPr>
          <p:cNvPicPr>
            <a:picLocks noChangeAspect="1"/>
          </p:cNvPicPr>
          <p:nvPr/>
        </p:nvPicPr>
        <p:blipFill>
          <a:blip r:embed="rId6"/>
          <a:stretch>
            <a:fillRect/>
          </a:stretch>
        </p:blipFill>
        <p:spPr>
          <a:xfrm>
            <a:off x="14454247" y="4214515"/>
            <a:ext cx="3608668" cy="2445434"/>
          </a:xfrm>
          <a:prstGeom prst="rect">
            <a:avLst/>
          </a:prstGeom>
        </p:spPr>
      </p:pic>
    </p:spTree>
    <p:extLst>
      <p:ext uri="{BB962C8B-B14F-4D97-AF65-F5344CB8AC3E}">
        <p14:creationId xmlns:p14="http://schemas.microsoft.com/office/powerpoint/2010/main" val="154480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4B21A-0068-ECE8-3A6E-551C69521186}"/>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E3B1F3E3-D8AB-569A-E7A4-0E8E88D2C5EF}"/>
              </a:ext>
            </a:extLst>
          </p:cNvPr>
          <p:cNvSpPr/>
          <p:nvPr/>
        </p:nvSpPr>
        <p:spPr>
          <a:xfrm>
            <a:off x="12399244" y="-10003"/>
            <a:ext cx="7704856"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F057FCE3-2E0A-5A55-4282-7D2762BE45ED}"/>
              </a:ext>
            </a:extLst>
          </p:cNvPr>
          <p:cNvSpPr txBox="1"/>
          <p:nvPr/>
        </p:nvSpPr>
        <p:spPr>
          <a:xfrm>
            <a:off x="1171832" y="352962"/>
            <a:ext cx="12554653" cy="830997"/>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LAUNCHING BB BATH</a:t>
            </a:r>
          </a:p>
        </p:txBody>
      </p:sp>
      <p:sp>
        <p:nvSpPr>
          <p:cNvPr id="7" name="textruta 6">
            <a:extLst>
              <a:ext uri="{FF2B5EF4-FFF2-40B4-BE49-F238E27FC236}">
                <a16:creationId xmlns:a16="http://schemas.microsoft.com/office/drawing/2014/main" id="{192D48DE-613A-7179-9182-0821456E8C5B}"/>
              </a:ext>
            </a:extLst>
          </p:cNvPr>
          <p:cNvSpPr txBox="1"/>
          <p:nvPr/>
        </p:nvSpPr>
        <p:spPr>
          <a:xfrm>
            <a:off x="12756558" y="474043"/>
            <a:ext cx="2799164" cy="461665"/>
          </a:xfrm>
          <a:prstGeom prst="rect">
            <a:avLst/>
          </a:prstGeom>
          <a:noFill/>
        </p:spPr>
        <p:txBody>
          <a:bodyPr wrap="none" rtlCol="0">
            <a:spAutoFit/>
          </a:bodyPr>
          <a:lstStyle/>
          <a:p>
            <a:r>
              <a:rPr lang="sv-SE" sz="2400" dirty="0">
                <a:latin typeface="Arial" panose="020B0604020202020204" pitchFamily="34" charset="0"/>
                <a:cs typeface="Arial" panose="020B0604020202020204" pitchFamily="34" charset="0"/>
              </a:rPr>
              <a:t>BB BATH  </a:t>
            </a:r>
            <a:r>
              <a:rPr lang="sv-SE" sz="2400" dirty="0" err="1">
                <a:latin typeface="Arial" panose="020B0604020202020204" pitchFamily="34" charset="0"/>
                <a:cs typeface="Arial" panose="020B0604020202020204" pitchFamily="34" charset="0"/>
              </a:rPr>
              <a:t>Mirrors</a:t>
            </a:r>
            <a:r>
              <a:rPr lang="sv-SE" sz="2400" dirty="0">
                <a:latin typeface="Arial" panose="020B0604020202020204" pitchFamily="34" charset="0"/>
                <a:cs typeface="Arial" panose="020B0604020202020204" pitchFamily="34" charset="0"/>
              </a:rPr>
              <a:t> :</a:t>
            </a:r>
          </a:p>
        </p:txBody>
      </p:sp>
      <p:sp>
        <p:nvSpPr>
          <p:cNvPr id="12" name="textruta 11">
            <a:extLst>
              <a:ext uri="{FF2B5EF4-FFF2-40B4-BE49-F238E27FC236}">
                <a16:creationId xmlns:a16="http://schemas.microsoft.com/office/drawing/2014/main" id="{940ABEFC-362D-EAB4-D1E4-F9E62777D484}"/>
              </a:ext>
            </a:extLst>
          </p:cNvPr>
          <p:cNvSpPr txBox="1"/>
          <p:nvPr/>
        </p:nvSpPr>
        <p:spPr>
          <a:xfrm>
            <a:off x="933274" y="6662787"/>
            <a:ext cx="10283846" cy="830997"/>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rtlCol="0">
            <a:spAutoFit/>
          </a:bodyPr>
          <a:lstStyle/>
          <a:p>
            <a:r>
              <a:rPr lang="en-US" sz="2400" dirty="0"/>
              <a:t>Smart, stylish, and accessible – mirrors that bring personality and function to any room.</a:t>
            </a:r>
            <a:endParaRPr lang="sv-SE" sz="2000" dirty="0">
              <a:latin typeface="Arial" panose="020B0604020202020204" pitchFamily="34" charset="0"/>
              <a:cs typeface="Arial" panose="020B0604020202020204" pitchFamily="34" charset="0"/>
            </a:endParaRPr>
          </a:p>
        </p:txBody>
      </p:sp>
      <p:pic>
        <p:nvPicPr>
          <p:cNvPr id="16" name="Bildobjekt 15" descr="En bild som visar spegel, cirkel, oval&#10;&#10;AI-genererat innehåll kan vara felaktigt.">
            <a:extLst>
              <a:ext uri="{FF2B5EF4-FFF2-40B4-BE49-F238E27FC236}">
                <a16:creationId xmlns:a16="http://schemas.microsoft.com/office/drawing/2014/main" id="{ADFBE34A-0483-6497-4DF7-E58B14660B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1299" y="1618185"/>
            <a:ext cx="1485932" cy="1570199"/>
          </a:xfrm>
          <a:prstGeom prst="rect">
            <a:avLst/>
          </a:prstGeom>
          <a:noFill/>
          <a:ln>
            <a:noFill/>
          </a:ln>
        </p:spPr>
      </p:pic>
      <p:pic>
        <p:nvPicPr>
          <p:cNvPr id="17" name="Bildobjekt 16" descr="En bild som visar spegel, cirkel, bilspegel&#10;&#10;AI-genererat innehåll kan vara felaktigt.">
            <a:extLst>
              <a:ext uri="{FF2B5EF4-FFF2-40B4-BE49-F238E27FC236}">
                <a16:creationId xmlns:a16="http://schemas.microsoft.com/office/drawing/2014/main" id="{EC6BD19E-6901-F1BA-78F0-A9DA6E2EC9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34138" y="1603510"/>
            <a:ext cx="1484837" cy="1570200"/>
          </a:xfrm>
          <a:prstGeom prst="rect">
            <a:avLst/>
          </a:prstGeom>
          <a:noFill/>
          <a:ln>
            <a:noFill/>
          </a:ln>
        </p:spPr>
      </p:pic>
      <p:pic>
        <p:nvPicPr>
          <p:cNvPr id="18" name="Bildobjekt 17" descr="En bild som visar cirkel, spegel&#10;&#10;AI-genererat innehåll kan vara felaktigt.">
            <a:extLst>
              <a:ext uri="{FF2B5EF4-FFF2-40B4-BE49-F238E27FC236}">
                <a16:creationId xmlns:a16="http://schemas.microsoft.com/office/drawing/2014/main" id="{3278D408-B2D4-CADB-6CDB-202EE874F50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2905" y="1608362"/>
            <a:ext cx="1592265" cy="1511719"/>
          </a:xfrm>
          <a:prstGeom prst="rect">
            <a:avLst/>
          </a:prstGeom>
          <a:noFill/>
          <a:ln>
            <a:noFill/>
          </a:ln>
        </p:spPr>
      </p:pic>
      <p:pic>
        <p:nvPicPr>
          <p:cNvPr id="19" name="Bildobjekt 18" descr="En bild som visar handspegel, spegel&#10;&#10;AI-genererat innehåll kan vara felaktigt.">
            <a:extLst>
              <a:ext uri="{FF2B5EF4-FFF2-40B4-BE49-F238E27FC236}">
                <a16:creationId xmlns:a16="http://schemas.microsoft.com/office/drawing/2014/main" id="{EAF8DA65-A7DE-8E44-9ADD-86800E8DECF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45082" y="3913483"/>
            <a:ext cx="1691874" cy="1960153"/>
          </a:xfrm>
          <a:prstGeom prst="rect">
            <a:avLst/>
          </a:prstGeom>
          <a:noFill/>
          <a:ln>
            <a:noFill/>
          </a:ln>
        </p:spPr>
      </p:pic>
      <p:pic>
        <p:nvPicPr>
          <p:cNvPr id="20" name="Bildobjekt 19" descr="En bild som visar spegel&#10;&#10;AI-genererat innehåll kan vara felaktigt.">
            <a:extLst>
              <a:ext uri="{FF2B5EF4-FFF2-40B4-BE49-F238E27FC236}">
                <a16:creationId xmlns:a16="http://schemas.microsoft.com/office/drawing/2014/main" id="{82218DC7-B416-0F1E-8F28-3B4B8DFC90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29604" y="3905340"/>
            <a:ext cx="1691874" cy="1960557"/>
          </a:xfrm>
          <a:prstGeom prst="rect">
            <a:avLst/>
          </a:prstGeom>
          <a:noFill/>
          <a:ln>
            <a:noFill/>
          </a:ln>
        </p:spPr>
      </p:pic>
      <p:pic>
        <p:nvPicPr>
          <p:cNvPr id="21" name="Bildobjekt 20" descr="En bild som visar inomhus&#10;&#10;AI-genererat innehåll kan vara felaktigt.">
            <a:extLst>
              <a:ext uri="{FF2B5EF4-FFF2-40B4-BE49-F238E27FC236}">
                <a16:creationId xmlns:a16="http://schemas.microsoft.com/office/drawing/2014/main" id="{B0EA423B-E26C-4BDB-03B2-CE826A5E8A6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71593" y="7238851"/>
            <a:ext cx="1462545" cy="2257505"/>
          </a:xfrm>
          <a:prstGeom prst="rect">
            <a:avLst/>
          </a:prstGeom>
          <a:noFill/>
          <a:ln>
            <a:noFill/>
          </a:ln>
        </p:spPr>
      </p:pic>
      <p:pic>
        <p:nvPicPr>
          <p:cNvPr id="22" name="Bildobjekt 21" descr="En bild som visar möbler, stol, inomhus&#10;&#10;AI-genererat innehåll kan vara felaktigt.">
            <a:extLst>
              <a:ext uri="{FF2B5EF4-FFF2-40B4-BE49-F238E27FC236}">
                <a16:creationId xmlns:a16="http://schemas.microsoft.com/office/drawing/2014/main" id="{47B3E8C4-1118-39EC-E079-9A28E424DC9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2561" y="7238851"/>
            <a:ext cx="1432980" cy="2213583"/>
          </a:xfrm>
          <a:prstGeom prst="rect">
            <a:avLst/>
          </a:prstGeom>
          <a:noFill/>
          <a:ln>
            <a:noFill/>
          </a:ln>
        </p:spPr>
      </p:pic>
      <p:pic>
        <p:nvPicPr>
          <p:cNvPr id="23" name="Bildobjekt 22" descr="En bild som visar inomhus&#10;&#10;AI-genererat innehåll kan vara felaktigt.">
            <a:extLst>
              <a:ext uri="{FF2B5EF4-FFF2-40B4-BE49-F238E27FC236}">
                <a16:creationId xmlns:a16="http://schemas.microsoft.com/office/drawing/2014/main" id="{2591E2AE-E2F0-A49F-20AF-79081A0F9B4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83964" y="7249830"/>
            <a:ext cx="1448412" cy="2235545"/>
          </a:xfrm>
          <a:prstGeom prst="rect">
            <a:avLst/>
          </a:prstGeom>
          <a:noFill/>
          <a:ln>
            <a:noFill/>
          </a:ln>
        </p:spPr>
      </p:pic>
      <p:pic>
        <p:nvPicPr>
          <p:cNvPr id="24" name="Bildobjekt 23" descr="En bild som visar Teckensnitt, text, logotyp, symbol&#10;&#10;AI-genererat innehåll kan vara felaktigt.">
            <a:extLst>
              <a:ext uri="{FF2B5EF4-FFF2-40B4-BE49-F238E27FC236}">
                <a16:creationId xmlns:a16="http://schemas.microsoft.com/office/drawing/2014/main" id="{DE5A8C29-062D-7960-B05D-CB7A10D776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79485" y="9815129"/>
            <a:ext cx="2371344" cy="1173480"/>
          </a:xfrm>
          <a:prstGeom prst="rect">
            <a:avLst/>
          </a:prstGeom>
        </p:spPr>
      </p:pic>
      <p:sp>
        <p:nvSpPr>
          <p:cNvPr id="6" name="textruta 5">
            <a:extLst>
              <a:ext uri="{FF2B5EF4-FFF2-40B4-BE49-F238E27FC236}">
                <a16:creationId xmlns:a16="http://schemas.microsoft.com/office/drawing/2014/main" id="{CCD19F45-FD49-3B15-FE4F-198A6BC4DB9E}"/>
              </a:ext>
            </a:extLst>
          </p:cNvPr>
          <p:cNvSpPr txBox="1"/>
          <p:nvPr/>
        </p:nvSpPr>
        <p:spPr>
          <a:xfrm>
            <a:off x="13078058" y="6300123"/>
            <a:ext cx="5902984"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Perfect</a:t>
            </a:r>
            <a:r>
              <a:rPr kumimoji="0" lang="sv-SE"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match to the Satin Range.</a:t>
            </a:r>
          </a:p>
        </p:txBody>
      </p:sp>
      <p:sp>
        <p:nvSpPr>
          <p:cNvPr id="8" name="textruta 7">
            <a:extLst>
              <a:ext uri="{FF2B5EF4-FFF2-40B4-BE49-F238E27FC236}">
                <a16:creationId xmlns:a16="http://schemas.microsoft.com/office/drawing/2014/main" id="{BDE6C39F-64A7-224A-4FED-2462EF39FB99}"/>
              </a:ext>
            </a:extLst>
          </p:cNvPr>
          <p:cNvSpPr txBox="1"/>
          <p:nvPr/>
        </p:nvSpPr>
        <p:spPr>
          <a:xfrm>
            <a:off x="1171832" y="2005534"/>
            <a:ext cx="10608410" cy="3639138"/>
          </a:xfrm>
          <a:prstGeom prst="rect">
            <a:avLst/>
          </a:prstGeom>
          <a:noFill/>
        </p:spPr>
        <p:txBody>
          <a:bodyPr wrap="square">
            <a:spAutoFit/>
          </a:bodyPr>
          <a:lstStyle/>
          <a:p>
            <a:pPr>
              <a:lnSpc>
                <a:spcPct val="115000"/>
              </a:lnSpc>
              <a:spcAft>
                <a:spcPts val="800"/>
              </a:spcAft>
              <a:buNone/>
            </a:pPr>
            <a:r>
              <a:rPr lang="en-GB" sz="2800" b="1" i="1" kern="100" dirty="0">
                <a:effectLst/>
                <a:latin typeface="Aptos" panose="020B0004020202020204" pitchFamily="34" charset="0"/>
                <a:ea typeface="Aptos" panose="020B0004020202020204" pitchFamily="34" charset="0"/>
                <a:cs typeface="Calibri" panose="020F0502020204030204" pitchFamily="34" charset="0"/>
              </a:rPr>
              <a:t>New mirrors from </a:t>
            </a:r>
            <a:r>
              <a:rPr lang="en-GB" sz="2800" b="1" i="1" kern="100" dirty="0" err="1">
                <a:effectLst/>
                <a:latin typeface="Aptos" panose="020B0004020202020204" pitchFamily="34" charset="0"/>
                <a:ea typeface="Aptos" panose="020B0004020202020204" pitchFamily="34" charset="0"/>
                <a:cs typeface="Calibri" panose="020F0502020204030204" pitchFamily="34" charset="0"/>
              </a:rPr>
              <a:t>Beslagsboden</a:t>
            </a:r>
            <a:r>
              <a:rPr lang="en-GB" sz="2800" b="1" i="1" kern="100" dirty="0">
                <a:effectLst/>
                <a:latin typeface="Aptos" panose="020B0004020202020204" pitchFamily="34" charset="0"/>
                <a:ea typeface="Aptos" panose="020B0004020202020204" pitchFamily="34" charset="0"/>
                <a:cs typeface="Calibri" panose="020F0502020204030204" pitchFamily="34" charset="0"/>
              </a:rPr>
              <a:t> – stylish looks for every home.</a:t>
            </a:r>
            <a:endParaRPr lang="en-GB" sz="2800" b="1"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GB" sz="2800" i="1" kern="100" dirty="0">
                <a:effectLst/>
                <a:latin typeface="Aptos" panose="020B0004020202020204" pitchFamily="34" charset="0"/>
                <a:ea typeface="Aptos" panose="020B0004020202020204" pitchFamily="34" charset="0"/>
                <a:cs typeface="Calibri" panose="020F0502020204030204" pitchFamily="34" charset="0"/>
              </a:rPr>
              <a:t>At </a:t>
            </a:r>
            <a:r>
              <a:rPr lang="en-GB" sz="2800" i="1" kern="100" dirty="0" err="1">
                <a:effectLst/>
                <a:latin typeface="Aptos" panose="020B0004020202020204" pitchFamily="34" charset="0"/>
                <a:ea typeface="Aptos" panose="020B0004020202020204" pitchFamily="34" charset="0"/>
                <a:cs typeface="Calibri" panose="020F0502020204030204" pitchFamily="34" charset="0"/>
              </a:rPr>
              <a:t>Beslagsboden</a:t>
            </a:r>
            <a:r>
              <a:rPr lang="en-GB" sz="2800" i="1" kern="100" dirty="0">
                <a:effectLst/>
                <a:latin typeface="Aptos" panose="020B0004020202020204" pitchFamily="34" charset="0"/>
                <a:ea typeface="Aptos" panose="020B0004020202020204" pitchFamily="34" charset="0"/>
                <a:cs typeface="Calibri" panose="020F0502020204030204" pitchFamily="34" charset="0"/>
              </a:rPr>
              <a:t>, we create affordable mirrors designed for every home. Our new collection includes both wall-mounted and freestanding models in a variety of shapes, </a:t>
            </a:r>
            <a:r>
              <a:rPr lang="en-GB" sz="2800" i="1" kern="100" dirty="0" err="1">
                <a:effectLst/>
                <a:latin typeface="Aptos" panose="020B0004020202020204" pitchFamily="34" charset="0"/>
                <a:ea typeface="Aptos" panose="020B0004020202020204" pitchFamily="34" charset="0"/>
                <a:cs typeface="Calibri" panose="020F0502020204030204" pitchFamily="34" charset="0"/>
              </a:rPr>
              <a:t>colors</a:t>
            </a:r>
            <a:r>
              <a:rPr lang="en-GB" sz="2800" i="1" kern="100" dirty="0">
                <a:effectLst/>
                <a:latin typeface="Aptos" panose="020B0004020202020204" pitchFamily="34" charset="0"/>
                <a:ea typeface="Aptos" panose="020B0004020202020204" pitchFamily="34" charset="0"/>
                <a:cs typeface="Calibri" panose="020F0502020204030204" pitchFamily="34" charset="0"/>
              </a:rPr>
              <a:t>, and functions. From modern LED mirrors to timeless classics with a vintage touch – you can find the perfect piece to complement and elevate your interior.</a:t>
            </a:r>
            <a:endParaRPr lang="en-GB" sz="2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669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2A3A4-A75D-C1D1-5AB7-E4D340F3BD6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B8FADEF7-2F3E-6238-EC53-A80646842274}"/>
              </a:ext>
            </a:extLst>
          </p:cNvPr>
          <p:cNvSpPr/>
          <p:nvPr/>
        </p:nvSpPr>
        <p:spPr>
          <a:xfrm>
            <a:off x="12399244" y="-32941"/>
            <a:ext cx="7704856"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C02C69FF-24EF-9310-F026-C121A91927EF}"/>
              </a:ext>
            </a:extLst>
          </p:cNvPr>
          <p:cNvSpPr txBox="1"/>
          <p:nvPr/>
        </p:nvSpPr>
        <p:spPr>
          <a:xfrm>
            <a:off x="1171832" y="352962"/>
            <a:ext cx="12554653" cy="830997"/>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LAUNCHING BB BATH</a:t>
            </a:r>
          </a:p>
        </p:txBody>
      </p:sp>
      <p:sp>
        <p:nvSpPr>
          <p:cNvPr id="7" name="textruta 6">
            <a:extLst>
              <a:ext uri="{FF2B5EF4-FFF2-40B4-BE49-F238E27FC236}">
                <a16:creationId xmlns:a16="http://schemas.microsoft.com/office/drawing/2014/main" id="{7253125E-68AA-AA62-2E87-32E867843812}"/>
              </a:ext>
            </a:extLst>
          </p:cNvPr>
          <p:cNvSpPr txBox="1"/>
          <p:nvPr/>
        </p:nvSpPr>
        <p:spPr>
          <a:xfrm>
            <a:off x="13220402" y="279325"/>
            <a:ext cx="4644220" cy="461665"/>
          </a:xfrm>
          <a:prstGeom prst="rect">
            <a:avLst/>
          </a:prstGeom>
          <a:noFill/>
        </p:spPr>
        <p:txBody>
          <a:bodyPr wrap="none" rtlCol="0">
            <a:spAutoFit/>
          </a:bodyPr>
          <a:lstStyle/>
          <a:p>
            <a:r>
              <a:rPr lang="sv-SE" sz="2400" dirty="0">
                <a:latin typeface="Arial" panose="020B0604020202020204" pitchFamily="34" charset="0"/>
                <a:cs typeface="Arial" panose="020B0604020202020204" pitchFamily="34" charset="0"/>
              </a:rPr>
              <a:t>BB BATH  SHOWER BASKETS:</a:t>
            </a:r>
          </a:p>
        </p:txBody>
      </p:sp>
      <p:sp>
        <p:nvSpPr>
          <p:cNvPr id="8" name="textruta 7">
            <a:extLst>
              <a:ext uri="{FF2B5EF4-FFF2-40B4-BE49-F238E27FC236}">
                <a16:creationId xmlns:a16="http://schemas.microsoft.com/office/drawing/2014/main" id="{5DC14526-D4AE-D4C7-C639-B23DC82D687D}"/>
              </a:ext>
            </a:extLst>
          </p:cNvPr>
          <p:cNvSpPr txBox="1"/>
          <p:nvPr/>
        </p:nvSpPr>
        <p:spPr>
          <a:xfrm>
            <a:off x="1402470" y="3474847"/>
            <a:ext cx="10729192" cy="1015663"/>
          </a:xfrm>
          <a:prstGeom prst="rect">
            <a:avLst/>
          </a:prstGeom>
          <a:noFill/>
        </p:spPr>
        <p:txBody>
          <a:bodyPr wrap="square" rtlCol="0">
            <a:spAutoFit/>
          </a:bodyPr>
          <a:lstStyle/>
          <a:p>
            <a:endParaRPr lang="sv-SE" dirty="0"/>
          </a:p>
          <a:p>
            <a:endParaRPr lang="sv-SE" sz="2400" dirty="0">
              <a:latin typeface="Arial" panose="020B0604020202020204" pitchFamily="34" charset="0"/>
              <a:cs typeface="Arial" panose="020B0604020202020204" pitchFamily="34" charset="0"/>
            </a:endParaRPr>
          </a:p>
          <a:p>
            <a:endParaRPr lang="sv-SE" dirty="0"/>
          </a:p>
        </p:txBody>
      </p:sp>
      <p:sp>
        <p:nvSpPr>
          <p:cNvPr id="15" name="textruta 14">
            <a:extLst>
              <a:ext uri="{FF2B5EF4-FFF2-40B4-BE49-F238E27FC236}">
                <a16:creationId xmlns:a16="http://schemas.microsoft.com/office/drawing/2014/main" id="{BF288A69-6C86-AD0C-6E9B-353E169F8302}"/>
              </a:ext>
            </a:extLst>
          </p:cNvPr>
          <p:cNvSpPr txBox="1"/>
          <p:nvPr/>
        </p:nvSpPr>
        <p:spPr>
          <a:xfrm>
            <a:off x="1436922" y="1331398"/>
            <a:ext cx="7895048" cy="584775"/>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We</a:t>
            </a:r>
            <a:r>
              <a:rPr kumimoji="0" lang="sv-SE"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are designers – </a:t>
            </a:r>
            <a:r>
              <a:rPr kumimoji="0" lang="en-GB"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let</a:t>
            </a:r>
            <a:r>
              <a:rPr kumimoji="0" lang="sv-SE"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GB"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everybody</a:t>
            </a:r>
            <a:r>
              <a:rPr kumimoji="0" lang="sv-SE"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r>
              <a:rPr kumimoji="0" lang="en-US"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know</a:t>
            </a:r>
            <a:r>
              <a:rPr kumimoji="0" lang="sv-SE"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p:txBody>
      </p:sp>
      <p:pic>
        <p:nvPicPr>
          <p:cNvPr id="2" name="Bildobjekt 1" descr="En bild som visar Teckensnitt, text, logotyp, symbol&#10;&#10;AI-genererat innehåll kan vara felaktigt.">
            <a:extLst>
              <a:ext uri="{FF2B5EF4-FFF2-40B4-BE49-F238E27FC236}">
                <a16:creationId xmlns:a16="http://schemas.microsoft.com/office/drawing/2014/main" id="{CC3F0C1E-6782-9E09-8F20-6C4235CA1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4818" y="9687123"/>
            <a:ext cx="2371344" cy="1173480"/>
          </a:xfrm>
          <a:prstGeom prst="rect">
            <a:avLst/>
          </a:prstGeom>
        </p:spPr>
      </p:pic>
      <p:pic>
        <p:nvPicPr>
          <p:cNvPr id="5" name="Bildobjekt 4" descr="En bild som visar möbler, design, diskställning&#10;&#10;AI-genererat innehåll kan vara felaktigt.">
            <a:extLst>
              <a:ext uri="{FF2B5EF4-FFF2-40B4-BE49-F238E27FC236}">
                <a16:creationId xmlns:a16="http://schemas.microsoft.com/office/drawing/2014/main" id="{77BF52CE-746A-FBEB-1F2B-788F0EB815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9275" y="1289227"/>
            <a:ext cx="2109124" cy="1253116"/>
          </a:xfrm>
          <a:prstGeom prst="rect">
            <a:avLst/>
          </a:prstGeom>
          <a:noFill/>
          <a:ln>
            <a:noFill/>
          </a:ln>
        </p:spPr>
      </p:pic>
      <p:pic>
        <p:nvPicPr>
          <p:cNvPr id="6" name="Bildobjekt 5" descr="En bild som visar skiss, design, möbler&#10;&#10;AI-genererat innehåll kan vara felaktigt.">
            <a:extLst>
              <a:ext uri="{FF2B5EF4-FFF2-40B4-BE49-F238E27FC236}">
                <a16:creationId xmlns:a16="http://schemas.microsoft.com/office/drawing/2014/main" id="{F4FED8C6-D6BE-9CC5-25A1-408C83827A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3541" y="4313788"/>
            <a:ext cx="1682965" cy="2230670"/>
          </a:xfrm>
          <a:prstGeom prst="rect">
            <a:avLst/>
          </a:prstGeom>
          <a:noFill/>
          <a:ln>
            <a:noFill/>
          </a:ln>
        </p:spPr>
      </p:pic>
      <p:pic>
        <p:nvPicPr>
          <p:cNvPr id="9" name="Bildobjekt 8" descr="En bild som visar diskställning, köksredskap, design, möbler&#10;&#10;AI-genererat innehåll kan vara felaktigt.">
            <a:extLst>
              <a:ext uri="{FF2B5EF4-FFF2-40B4-BE49-F238E27FC236}">
                <a16:creationId xmlns:a16="http://schemas.microsoft.com/office/drawing/2014/main" id="{9FE22EDF-41AA-EF41-0253-41C3FF49269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38131" y="1200515"/>
            <a:ext cx="2183664" cy="1297680"/>
          </a:xfrm>
          <a:prstGeom prst="rect">
            <a:avLst/>
          </a:prstGeom>
          <a:noFill/>
          <a:ln>
            <a:noFill/>
          </a:ln>
        </p:spPr>
      </p:pic>
      <p:pic>
        <p:nvPicPr>
          <p:cNvPr id="10" name="Bildobjekt 9" descr="En bild som visar diskställning, köksredskap, design, möbler&#10;&#10;AI-genererat innehåll kan vara felaktigt.">
            <a:extLst>
              <a:ext uri="{FF2B5EF4-FFF2-40B4-BE49-F238E27FC236}">
                <a16:creationId xmlns:a16="http://schemas.microsoft.com/office/drawing/2014/main" id="{341BB146-87F2-1056-A868-13151B64A8F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91455" y="2856421"/>
            <a:ext cx="2086944" cy="1097005"/>
          </a:xfrm>
          <a:prstGeom prst="rect">
            <a:avLst/>
          </a:prstGeom>
          <a:noFill/>
          <a:ln>
            <a:noFill/>
          </a:ln>
        </p:spPr>
      </p:pic>
      <p:pic>
        <p:nvPicPr>
          <p:cNvPr id="11" name="Bildobjekt 10" descr="En bild som visar diskställning, köksredskap&#10;&#10;AI-genererat innehåll kan vara felaktigt.">
            <a:extLst>
              <a:ext uri="{FF2B5EF4-FFF2-40B4-BE49-F238E27FC236}">
                <a16:creationId xmlns:a16="http://schemas.microsoft.com/office/drawing/2014/main" id="{FB3650B7-B6FE-F857-E986-10A31EFA14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27738" y="2874990"/>
            <a:ext cx="2232366" cy="1173480"/>
          </a:xfrm>
          <a:prstGeom prst="rect">
            <a:avLst/>
          </a:prstGeom>
          <a:noFill/>
          <a:ln>
            <a:noFill/>
          </a:ln>
        </p:spPr>
      </p:pic>
      <p:pic>
        <p:nvPicPr>
          <p:cNvPr id="13" name="Bildobjekt 12" descr="En bild som visar möbler, design, metall&#10;&#10;AI-genererat innehåll kan vara felaktigt.">
            <a:extLst>
              <a:ext uri="{FF2B5EF4-FFF2-40B4-BE49-F238E27FC236}">
                <a16:creationId xmlns:a16="http://schemas.microsoft.com/office/drawing/2014/main" id="{46109858-84AD-1043-1A57-BF1B30919FE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72530" y="4311487"/>
            <a:ext cx="1682787" cy="2230671"/>
          </a:xfrm>
          <a:prstGeom prst="rect">
            <a:avLst/>
          </a:prstGeom>
          <a:noFill/>
          <a:ln>
            <a:noFill/>
          </a:ln>
        </p:spPr>
      </p:pic>
      <p:pic>
        <p:nvPicPr>
          <p:cNvPr id="14" name="Bildobjekt 13" descr="En bild som visar skiss, rita, design, svart och vit&#10;&#10;AI-genererat innehåll kan vara felaktigt.">
            <a:extLst>
              <a:ext uri="{FF2B5EF4-FFF2-40B4-BE49-F238E27FC236}">
                <a16:creationId xmlns:a16="http://schemas.microsoft.com/office/drawing/2014/main" id="{D6FBCBDD-655B-575F-FC9B-6F1220576CF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72730" y="4321815"/>
            <a:ext cx="1834214" cy="2230670"/>
          </a:xfrm>
          <a:prstGeom prst="rect">
            <a:avLst/>
          </a:prstGeom>
          <a:noFill/>
          <a:ln>
            <a:noFill/>
          </a:ln>
        </p:spPr>
      </p:pic>
      <p:pic>
        <p:nvPicPr>
          <p:cNvPr id="16" name="Bildobjekt 15" descr="En bild som visar skiss, design, klädhängare&#10;&#10;AI-genererat innehåll kan vara felaktigt.">
            <a:extLst>
              <a:ext uri="{FF2B5EF4-FFF2-40B4-BE49-F238E27FC236}">
                <a16:creationId xmlns:a16="http://schemas.microsoft.com/office/drawing/2014/main" id="{75AFC4D8-21C4-C9E0-0695-DD20F5CA2FA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65734" y="4311487"/>
            <a:ext cx="1740701" cy="2230671"/>
          </a:xfrm>
          <a:prstGeom prst="rect">
            <a:avLst/>
          </a:prstGeom>
          <a:noFill/>
          <a:ln>
            <a:noFill/>
          </a:ln>
        </p:spPr>
      </p:pic>
      <p:pic>
        <p:nvPicPr>
          <p:cNvPr id="17" name="Bildobjekt 16" descr="En bild som visar kärra&#10;&#10;AI-genererat innehåll kan vara felaktigt.">
            <a:extLst>
              <a:ext uri="{FF2B5EF4-FFF2-40B4-BE49-F238E27FC236}">
                <a16:creationId xmlns:a16="http://schemas.microsoft.com/office/drawing/2014/main" id="{5213E8FC-7EE9-102C-D371-E03DC1827BE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708223" y="7089178"/>
            <a:ext cx="1581588" cy="2846677"/>
          </a:xfrm>
          <a:prstGeom prst="rect">
            <a:avLst/>
          </a:prstGeom>
          <a:noFill/>
          <a:ln>
            <a:noFill/>
          </a:ln>
        </p:spPr>
      </p:pic>
      <p:pic>
        <p:nvPicPr>
          <p:cNvPr id="18" name="Bildobjekt 17" descr="En bild som visar skiss, kärra, design&#10;&#10;AI-genererat innehåll kan vara felaktigt.">
            <a:extLst>
              <a:ext uri="{FF2B5EF4-FFF2-40B4-BE49-F238E27FC236}">
                <a16:creationId xmlns:a16="http://schemas.microsoft.com/office/drawing/2014/main" id="{16853801-5033-A142-F702-54F68C6C7BA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91142" y="7089178"/>
            <a:ext cx="1581588" cy="2847241"/>
          </a:xfrm>
          <a:prstGeom prst="rect">
            <a:avLst/>
          </a:prstGeom>
          <a:noFill/>
          <a:ln>
            <a:noFill/>
          </a:ln>
        </p:spPr>
      </p:pic>
      <p:sp>
        <p:nvSpPr>
          <p:cNvPr id="20" name="textruta 19">
            <a:extLst>
              <a:ext uri="{FF2B5EF4-FFF2-40B4-BE49-F238E27FC236}">
                <a16:creationId xmlns:a16="http://schemas.microsoft.com/office/drawing/2014/main" id="{C6C9328F-8479-3902-CB88-4DC98E9A83CD}"/>
              </a:ext>
            </a:extLst>
          </p:cNvPr>
          <p:cNvSpPr txBox="1"/>
          <p:nvPr/>
        </p:nvSpPr>
        <p:spPr>
          <a:xfrm>
            <a:off x="739837" y="2220606"/>
            <a:ext cx="11391825" cy="6370975"/>
          </a:xfrm>
          <a:prstGeom prst="rect">
            <a:avLst/>
          </a:prstGeom>
          <a:noFill/>
        </p:spPr>
        <p:txBody>
          <a:bodyPr wrap="square">
            <a:spAutoFit/>
          </a:bodyPr>
          <a:lstStyle/>
          <a:p>
            <a:pPr>
              <a:buNone/>
            </a:pPr>
            <a:r>
              <a:rPr lang="en-GB" sz="2400" b="1" kern="100" dirty="0">
                <a:effectLst/>
                <a:latin typeface="Arial" panose="020B0604020202020204" pitchFamily="34" charset="0"/>
                <a:ea typeface="Aptos" panose="020B0004020202020204" pitchFamily="34" charset="0"/>
                <a:cs typeface="Arial" panose="020B0604020202020204" pitchFamily="34" charset="0"/>
              </a:rPr>
              <a:t>Ola Giertz, our Head of Design</a:t>
            </a:r>
            <a:r>
              <a:rPr lang="en-GB" sz="2400" kern="100" dirty="0">
                <a:effectLst/>
                <a:latin typeface="Arial" panose="020B0604020202020204" pitchFamily="34" charset="0"/>
                <a:ea typeface="Aptos" panose="020B0004020202020204" pitchFamily="34" charset="0"/>
                <a:cs typeface="Arial" panose="020B0604020202020204" pitchFamily="34" charset="0"/>
              </a:rPr>
              <a:t>, shares the thoughts behind the new basket range:</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b="1" kern="100" dirty="0">
                <a:effectLst/>
                <a:latin typeface="Arial" panose="020B0604020202020204" pitchFamily="34" charset="0"/>
                <a:ea typeface="Aptos" panose="020B0004020202020204" pitchFamily="34" charset="0"/>
                <a:cs typeface="Arial" panose="020B0604020202020204" pitchFamily="34" charset="0"/>
              </a:rPr>
              <a:t> </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 In a time when many wire thread baskets look similar, we are proud of now updating our successful assortment of wire baskets to be even more practical with a more luxurious look that stands out.</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 </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We have added 10 new baskets in our range, with solid bottom plates that keeps the shower products organized in a more practical way. The plate in stainless steel creates efficient storage and this new selection of baskets can fit into any bathroom style. </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 </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In these baskets we have reduced the amount of horizontal wire thread, which create an airier and more transparent look. The clean and graphic expression is important for this new family of baskets, in our try to be the leading Scandinavian supplier of high-end baskets.”</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a:p>
            <a:pPr>
              <a:buNone/>
            </a:pPr>
            <a:r>
              <a:rPr lang="en-GB" sz="2400" i="1" kern="100" dirty="0">
                <a:effectLst/>
                <a:latin typeface="Arial" panose="020B0604020202020204" pitchFamily="34" charset="0"/>
                <a:ea typeface="Aptos" panose="020B0004020202020204" pitchFamily="34" charset="0"/>
                <a:cs typeface="Arial" panose="020B0604020202020204" pitchFamily="34" charset="0"/>
              </a:rPr>
              <a:t> </a:t>
            </a:r>
            <a:endParaRPr lang="sv-SE" sz="24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1" name="textruta 20">
            <a:extLst>
              <a:ext uri="{FF2B5EF4-FFF2-40B4-BE49-F238E27FC236}">
                <a16:creationId xmlns:a16="http://schemas.microsoft.com/office/drawing/2014/main" id="{D8235C6C-B539-2610-A65B-F6CD45C733BD}"/>
              </a:ext>
            </a:extLst>
          </p:cNvPr>
          <p:cNvSpPr txBox="1"/>
          <p:nvPr/>
        </p:nvSpPr>
        <p:spPr>
          <a:xfrm>
            <a:off x="834076" y="8504843"/>
            <a:ext cx="10797230" cy="1138773"/>
          </a:xfrm>
          <a:prstGeom prst="rect">
            <a:avLst/>
          </a:prstGeom>
          <a:solidFill>
            <a:schemeClr val="bg2">
              <a:lumMod val="90000"/>
            </a:schemeClr>
          </a:solidFill>
          <a:effectLst>
            <a:outerShdw blurRad="50800" dist="38100" dir="2700000" algn="tl" rotWithShape="0">
              <a:prstClr val="black">
                <a:alpha val="40000"/>
              </a:prstClr>
            </a:outerShdw>
          </a:effectLst>
        </p:spPr>
        <p:txBody>
          <a:bodyPr wrap="square" rtlCol="0">
            <a:spAutoFit/>
          </a:bodyPr>
          <a:lstStyle/>
          <a:p>
            <a:r>
              <a:rPr lang="en-US" sz="2400" dirty="0"/>
              <a:t> Designed to complement the modern home </a:t>
            </a:r>
            <a:r>
              <a:rPr lang="en-US" sz="2400" b="1" dirty="0"/>
              <a:t>– crafted in stainless steel </a:t>
            </a:r>
            <a:r>
              <a:rPr lang="en-US" sz="2400" dirty="0"/>
              <a:t>for long-lasting quality with a playful and functional edge.</a:t>
            </a:r>
            <a:endParaRPr lang="sv-SE" sz="24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pic>
        <p:nvPicPr>
          <p:cNvPr id="24" name="Bildobjekt 23">
            <a:extLst>
              <a:ext uri="{FF2B5EF4-FFF2-40B4-BE49-F238E27FC236}">
                <a16:creationId xmlns:a16="http://schemas.microsoft.com/office/drawing/2014/main" id="{2CBDDA9B-CD3D-2AB3-7B14-08C35A0CE949}"/>
              </a:ext>
            </a:extLst>
          </p:cNvPr>
          <p:cNvPicPr>
            <a:picLocks noChangeAspect="1"/>
          </p:cNvPicPr>
          <p:nvPr/>
        </p:nvPicPr>
        <p:blipFill>
          <a:blip r:embed="rId13"/>
          <a:stretch>
            <a:fillRect/>
          </a:stretch>
        </p:blipFill>
        <p:spPr>
          <a:xfrm>
            <a:off x="17143921" y="7063376"/>
            <a:ext cx="2609850" cy="2266950"/>
          </a:xfrm>
          <a:prstGeom prst="rect">
            <a:avLst/>
          </a:prstGeom>
          <a:ln w="3175">
            <a:solidFill>
              <a:schemeClr val="tx1"/>
            </a:solidFill>
          </a:ln>
        </p:spPr>
      </p:pic>
    </p:spTree>
    <p:extLst>
      <p:ext uri="{BB962C8B-B14F-4D97-AF65-F5344CB8AC3E}">
        <p14:creationId xmlns:p14="http://schemas.microsoft.com/office/powerpoint/2010/main" val="1644929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B2E98-00CA-5B95-C1E1-993FC05F9BB5}"/>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D919B9E-C8B5-5057-91C5-136F69BBE7FC}"/>
              </a:ext>
            </a:extLst>
          </p:cNvPr>
          <p:cNvSpPr/>
          <p:nvPr/>
        </p:nvSpPr>
        <p:spPr>
          <a:xfrm>
            <a:off x="12399244" y="-10003"/>
            <a:ext cx="7704856"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6854C288-C77E-A533-7DC0-E4E29CA90AE7}"/>
              </a:ext>
            </a:extLst>
          </p:cNvPr>
          <p:cNvSpPr txBox="1"/>
          <p:nvPr/>
        </p:nvSpPr>
        <p:spPr>
          <a:xfrm>
            <a:off x="1171832" y="352962"/>
            <a:ext cx="12554653" cy="830997"/>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LAUNCHING BB BATH</a:t>
            </a:r>
          </a:p>
        </p:txBody>
      </p:sp>
      <p:sp>
        <p:nvSpPr>
          <p:cNvPr id="7" name="textruta 6">
            <a:extLst>
              <a:ext uri="{FF2B5EF4-FFF2-40B4-BE49-F238E27FC236}">
                <a16:creationId xmlns:a16="http://schemas.microsoft.com/office/drawing/2014/main" id="{2A7DC9ED-F87B-ECA3-C47A-1839B1271F33}"/>
              </a:ext>
            </a:extLst>
          </p:cNvPr>
          <p:cNvSpPr txBox="1"/>
          <p:nvPr/>
        </p:nvSpPr>
        <p:spPr>
          <a:xfrm>
            <a:off x="13220402" y="279325"/>
            <a:ext cx="3961341" cy="461665"/>
          </a:xfrm>
          <a:prstGeom prst="rect">
            <a:avLst/>
          </a:prstGeom>
          <a:noFill/>
        </p:spPr>
        <p:txBody>
          <a:bodyPr wrap="none" rtlCol="0">
            <a:spAutoFit/>
          </a:bodyPr>
          <a:lstStyle/>
          <a:p>
            <a:r>
              <a:rPr lang="sv-SE" sz="2400" dirty="0">
                <a:latin typeface="Arial" panose="020B0604020202020204" pitchFamily="34" charset="0"/>
                <a:cs typeface="Arial" panose="020B0604020202020204" pitchFamily="34" charset="0"/>
              </a:rPr>
              <a:t>BB BATH  SATIN SQUARE</a:t>
            </a:r>
          </a:p>
        </p:txBody>
      </p:sp>
      <p:sp>
        <p:nvSpPr>
          <p:cNvPr id="8" name="textruta 7">
            <a:extLst>
              <a:ext uri="{FF2B5EF4-FFF2-40B4-BE49-F238E27FC236}">
                <a16:creationId xmlns:a16="http://schemas.microsoft.com/office/drawing/2014/main" id="{85165DA8-F972-214C-1E93-6C22AA564EDF}"/>
              </a:ext>
            </a:extLst>
          </p:cNvPr>
          <p:cNvSpPr txBox="1"/>
          <p:nvPr/>
        </p:nvSpPr>
        <p:spPr>
          <a:xfrm>
            <a:off x="1402470" y="3474847"/>
            <a:ext cx="10729192" cy="1015663"/>
          </a:xfrm>
          <a:prstGeom prst="rect">
            <a:avLst/>
          </a:prstGeom>
          <a:noFill/>
        </p:spPr>
        <p:txBody>
          <a:bodyPr wrap="square" rtlCol="0">
            <a:spAutoFit/>
          </a:bodyPr>
          <a:lstStyle/>
          <a:p>
            <a:endParaRPr lang="sv-SE" dirty="0"/>
          </a:p>
          <a:p>
            <a:endParaRPr lang="sv-SE" sz="2400" dirty="0">
              <a:latin typeface="Arial" panose="020B0604020202020204" pitchFamily="34" charset="0"/>
              <a:cs typeface="Arial" panose="020B0604020202020204" pitchFamily="34" charset="0"/>
            </a:endParaRPr>
          </a:p>
          <a:p>
            <a:endParaRPr lang="sv-SE" dirty="0"/>
          </a:p>
        </p:txBody>
      </p:sp>
      <p:sp>
        <p:nvSpPr>
          <p:cNvPr id="15" name="textruta 14">
            <a:extLst>
              <a:ext uri="{FF2B5EF4-FFF2-40B4-BE49-F238E27FC236}">
                <a16:creationId xmlns:a16="http://schemas.microsoft.com/office/drawing/2014/main" id="{6E91C508-A3FA-0AC4-DAE7-87425DADD5DD}"/>
              </a:ext>
            </a:extLst>
          </p:cNvPr>
          <p:cNvSpPr txBox="1"/>
          <p:nvPr/>
        </p:nvSpPr>
        <p:spPr>
          <a:xfrm>
            <a:off x="1171832" y="1951353"/>
            <a:ext cx="10050378" cy="3046988"/>
          </a:xfrm>
          <a:prstGeom prst="rect">
            <a:avLst/>
          </a:prstGeom>
          <a:noFill/>
        </p:spPr>
        <p:txBody>
          <a:bodyPr wrap="square">
            <a:spAutoFit/>
          </a:bodyPr>
          <a:lstStyle/>
          <a:p>
            <a:pPr>
              <a:buNone/>
            </a:pPr>
            <a:r>
              <a:rPr lang="en-GB" sz="3200" i="1" kern="100" dirty="0">
                <a:effectLst/>
                <a:latin typeface="Aptos" panose="020B0004020202020204" pitchFamily="34" charset="0"/>
                <a:ea typeface="Aptos" panose="020B0004020202020204" pitchFamily="34" charset="0"/>
                <a:cs typeface="Calibri" panose="020F0502020204030204" pitchFamily="34" charset="0"/>
              </a:rPr>
              <a:t>Discover the latest addition to BB BATH – a freestanding collection in Satin Square that brings a modern, trendy look to the bathroom. With its sleek square design, it offers the perfect mix of style and function. Now available in black, white, and deep green.</a:t>
            </a:r>
            <a:endParaRPr lang="sv-SE"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sv-SE" sz="3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C98773F6-693B-65E5-25EC-254DE5AECE2D}"/>
              </a:ext>
            </a:extLst>
          </p:cNvPr>
          <p:cNvSpPr txBox="1"/>
          <p:nvPr/>
        </p:nvSpPr>
        <p:spPr>
          <a:xfrm>
            <a:off x="13231170" y="8534036"/>
            <a:ext cx="2576346" cy="461665"/>
          </a:xfrm>
          <a:prstGeom prst="rect">
            <a:avLst/>
          </a:prstGeom>
          <a:noFill/>
        </p:spPr>
        <p:txBody>
          <a:bodyPr wrap="none" rtlCol="0">
            <a:spAutoFit/>
          </a:bodyPr>
          <a:lstStyle/>
          <a:p>
            <a:r>
              <a:rPr lang="sv-SE" sz="2400" dirty="0">
                <a:latin typeface="Arial" panose="020B0604020202020204" pitchFamily="34" charset="0"/>
                <a:cs typeface="Arial" panose="020B0604020202020204" pitchFamily="34" charset="0"/>
              </a:rPr>
              <a:t>BB BATH  WAVE</a:t>
            </a:r>
          </a:p>
        </p:txBody>
      </p:sp>
      <p:pic>
        <p:nvPicPr>
          <p:cNvPr id="5" name="Bildobjekt 4" descr="En bild som visar Teckensnitt, text, logotyp, symbol&#10;&#10;AI-genererat innehåll kan vara felaktigt.">
            <a:extLst>
              <a:ext uri="{FF2B5EF4-FFF2-40B4-BE49-F238E27FC236}">
                <a16:creationId xmlns:a16="http://schemas.microsoft.com/office/drawing/2014/main" id="{1740ABDD-D4BE-896A-F64B-1E5806354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4818" y="9687123"/>
            <a:ext cx="2371344" cy="1173480"/>
          </a:xfrm>
          <a:prstGeom prst="rect">
            <a:avLst/>
          </a:prstGeom>
        </p:spPr>
      </p:pic>
      <p:pic>
        <p:nvPicPr>
          <p:cNvPr id="16" name="Bildobjekt 15" descr="En bild som visar cylinder&#10;&#10;AI-genererat innehåll kan vara felaktigt.">
            <a:extLst>
              <a:ext uri="{FF2B5EF4-FFF2-40B4-BE49-F238E27FC236}">
                <a16:creationId xmlns:a16="http://schemas.microsoft.com/office/drawing/2014/main" id="{8450347D-6B80-5329-5263-82B328FD0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2654" y="5380229"/>
            <a:ext cx="1664298" cy="1617725"/>
          </a:xfrm>
          <a:prstGeom prst="rect">
            <a:avLst/>
          </a:prstGeom>
        </p:spPr>
      </p:pic>
      <p:pic>
        <p:nvPicPr>
          <p:cNvPr id="17" name="Bildobjekt 16" descr="En bild som visar Hushållsmedel, cylinder, badrum, handduk&#10;&#10;AI-genererat innehåll kan vara felaktigt.">
            <a:extLst>
              <a:ext uri="{FF2B5EF4-FFF2-40B4-BE49-F238E27FC236}">
                <a16:creationId xmlns:a16="http://schemas.microsoft.com/office/drawing/2014/main" id="{6C7722BE-EAF4-2A8E-CCCA-54DC5DD7A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7643" y="3342657"/>
            <a:ext cx="1664299" cy="1617725"/>
          </a:xfrm>
          <a:prstGeom prst="rect">
            <a:avLst/>
          </a:prstGeom>
        </p:spPr>
      </p:pic>
      <p:pic>
        <p:nvPicPr>
          <p:cNvPr id="18" name="Bildobjekt 17" descr="En bild som visar cylinder&#10;&#10;AI-genererat innehåll kan vara felaktigt.">
            <a:extLst>
              <a:ext uri="{FF2B5EF4-FFF2-40B4-BE49-F238E27FC236}">
                <a16:creationId xmlns:a16="http://schemas.microsoft.com/office/drawing/2014/main" id="{7C391BEE-21F4-3D9D-8B42-696BB8E7DF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0474" y="1257596"/>
            <a:ext cx="1735189" cy="1686632"/>
          </a:xfrm>
          <a:prstGeom prst="rect">
            <a:avLst/>
          </a:prstGeom>
        </p:spPr>
      </p:pic>
      <p:pic>
        <p:nvPicPr>
          <p:cNvPr id="19" name="Bildobjekt 18">
            <a:extLst>
              <a:ext uri="{FF2B5EF4-FFF2-40B4-BE49-F238E27FC236}">
                <a16:creationId xmlns:a16="http://schemas.microsoft.com/office/drawing/2014/main" id="{4F4887CD-37BC-1A13-7727-3B94CBCA2F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80236" y="1016077"/>
            <a:ext cx="742408" cy="1744950"/>
          </a:xfrm>
          <a:prstGeom prst="rect">
            <a:avLst/>
          </a:prstGeom>
          <a:effectLst>
            <a:outerShdw blurRad="50800" dist="38100" dir="2700000" algn="tl" rotWithShape="0">
              <a:prstClr val="black">
                <a:alpha val="40000"/>
              </a:prstClr>
            </a:outerShdw>
          </a:effectLst>
        </p:spPr>
      </p:pic>
      <p:pic>
        <p:nvPicPr>
          <p:cNvPr id="20" name="Bildobjekt 19" descr="En bild som visar cylinder&#10;&#10;AI-genererat innehåll kan vara felaktigt.">
            <a:extLst>
              <a:ext uri="{FF2B5EF4-FFF2-40B4-BE49-F238E27FC236}">
                <a16:creationId xmlns:a16="http://schemas.microsoft.com/office/drawing/2014/main" id="{3025F2F8-336C-EB6F-0070-C5430CD57D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43710" y="1133287"/>
            <a:ext cx="1404147" cy="1636131"/>
          </a:xfrm>
          <a:prstGeom prst="rect">
            <a:avLst/>
          </a:prstGeom>
          <a:effectLst>
            <a:outerShdw blurRad="50800" dist="38100" dir="2700000" algn="tl" rotWithShape="0">
              <a:prstClr val="black">
                <a:alpha val="40000"/>
              </a:prstClr>
            </a:outerShdw>
          </a:effectLst>
        </p:spPr>
      </p:pic>
      <p:pic>
        <p:nvPicPr>
          <p:cNvPr id="21" name="Bildobjekt 20" descr="En bild som visar inomhus&#10;&#10;AI-genererat innehåll kan vara felaktigt.">
            <a:extLst>
              <a:ext uri="{FF2B5EF4-FFF2-40B4-BE49-F238E27FC236}">
                <a16:creationId xmlns:a16="http://schemas.microsoft.com/office/drawing/2014/main" id="{E7B5597F-B191-5A86-B9EB-5ACBA7DF07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37301" y="985875"/>
            <a:ext cx="1124753" cy="1736309"/>
          </a:xfrm>
          <a:prstGeom prst="rect">
            <a:avLst/>
          </a:prstGeom>
          <a:effectLst>
            <a:outerShdw blurRad="50800" dist="38100" dir="2700000" algn="tl" rotWithShape="0">
              <a:prstClr val="black">
                <a:alpha val="40000"/>
              </a:prstClr>
            </a:outerShdw>
          </a:effectLst>
        </p:spPr>
      </p:pic>
      <p:pic>
        <p:nvPicPr>
          <p:cNvPr id="22" name="Bildobjekt 21">
            <a:extLst>
              <a:ext uri="{FF2B5EF4-FFF2-40B4-BE49-F238E27FC236}">
                <a16:creationId xmlns:a16="http://schemas.microsoft.com/office/drawing/2014/main" id="{0A0DF6D2-35F7-C990-6B53-3B20BE3470A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677" y="5305425"/>
            <a:ext cx="751027" cy="1764600"/>
          </a:xfrm>
          <a:prstGeom prst="rect">
            <a:avLst/>
          </a:prstGeom>
          <a:noFill/>
          <a:ln>
            <a:noFill/>
          </a:ln>
        </p:spPr>
      </p:pic>
      <p:pic>
        <p:nvPicPr>
          <p:cNvPr id="23" name="Bildobjekt 22" descr="En bild som visar inomhus&#10;&#10;AI-genererat innehåll kan vara felaktigt.">
            <a:extLst>
              <a:ext uri="{FF2B5EF4-FFF2-40B4-BE49-F238E27FC236}">
                <a16:creationId xmlns:a16="http://schemas.microsoft.com/office/drawing/2014/main" id="{0A3428F2-405D-7826-9E90-7FF37A2F1D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827590" y="3132453"/>
            <a:ext cx="721567" cy="1694863"/>
          </a:xfrm>
          <a:prstGeom prst="rect">
            <a:avLst/>
          </a:prstGeom>
          <a:noFill/>
          <a:ln>
            <a:noFill/>
          </a:ln>
        </p:spPr>
      </p:pic>
      <p:pic>
        <p:nvPicPr>
          <p:cNvPr id="24" name="Bildobjekt 23" descr="En bild som visar ottoman&#10;&#10;AI-genererat innehåll kan vara felaktigt.">
            <a:extLst>
              <a:ext uri="{FF2B5EF4-FFF2-40B4-BE49-F238E27FC236}">
                <a16:creationId xmlns:a16="http://schemas.microsoft.com/office/drawing/2014/main" id="{C1EFAC1B-E4F3-F67D-4D40-2B652EDB521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95469" y="5308997"/>
            <a:ext cx="1262015" cy="1617724"/>
          </a:xfrm>
          <a:prstGeom prst="rect">
            <a:avLst/>
          </a:prstGeom>
          <a:noFill/>
          <a:ln>
            <a:noFill/>
          </a:ln>
        </p:spPr>
      </p:pic>
      <p:pic>
        <p:nvPicPr>
          <p:cNvPr id="25" name="Bildobjekt 24" descr="En bild som visar Hushållsapparat, design, hushållspapper&#10;&#10;AI-genererat innehåll kan vara felaktigt.">
            <a:extLst>
              <a:ext uri="{FF2B5EF4-FFF2-40B4-BE49-F238E27FC236}">
                <a16:creationId xmlns:a16="http://schemas.microsoft.com/office/drawing/2014/main" id="{E71BB033-84E2-5504-AAF4-C10B748B0E0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988921" y="3182541"/>
            <a:ext cx="1327086" cy="1701371"/>
          </a:xfrm>
          <a:prstGeom prst="rect">
            <a:avLst/>
          </a:prstGeom>
          <a:noFill/>
          <a:ln>
            <a:noFill/>
          </a:ln>
        </p:spPr>
      </p:pic>
      <p:pic>
        <p:nvPicPr>
          <p:cNvPr id="26" name="Bildobjekt 25" descr="En bild som visar möbler, stol, inomhus&#10;&#10;AI-genererat innehåll kan vara felaktigt.">
            <a:extLst>
              <a:ext uri="{FF2B5EF4-FFF2-40B4-BE49-F238E27FC236}">
                <a16:creationId xmlns:a16="http://schemas.microsoft.com/office/drawing/2014/main" id="{A6D7747B-DE83-D39C-C453-74A17ACD3FF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60740" y="2971574"/>
            <a:ext cx="1124216" cy="1736309"/>
          </a:xfrm>
          <a:prstGeom prst="rect">
            <a:avLst/>
          </a:prstGeom>
          <a:noFill/>
          <a:ln>
            <a:noFill/>
          </a:ln>
        </p:spPr>
      </p:pic>
      <p:pic>
        <p:nvPicPr>
          <p:cNvPr id="27" name="Bildobjekt 26" descr="En bild som visar inomhus&#10;&#10;AI-genererat innehåll kan vara felaktigt.">
            <a:extLst>
              <a:ext uri="{FF2B5EF4-FFF2-40B4-BE49-F238E27FC236}">
                <a16:creationId xmlns:a16="http://schemas.microsoft.com/office/drawing/2014/main" id="{35B10A28-18F3-FF73-C5C2-F5122E2EC97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214245" y="5210099"/>
            <a:ext cx="1121917" cy="1731617"/>
          </a:xfrm>
          <a:prstGeom prst="rect">
            <a:avLst/>
          </a:prstGeom>
          <a:noFill/>
          <a:ln>
            <a:noFill/>
          </a:ln>
        </p:spPr>
      </p:pic>
      <p:pic>
        <p:nvPicPr>
          <p:cNvPr id="28" name="Bildobjekt 27" descr="En bild som visar Optiskt instrument, cylinder, teleskop&#10;&#10;AI-genererat innehåll kan vara felaktigt.">
            <a:extLst>
              <a:ext uri="{FF2B5EF4-FFF2-40B4-BE49-F238E27FC236}">
                <a16:creationId xmlns:a16="http://schemas.microsoft.com/office/drawing/2014/main" id="{FDBAD1C6-B39F-6233-73EF-765E2F91C55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771080" y="9190605"/>
            <a:ext cx="1226820" cy="1225550"/>
          </a:xfrm>
          <a:prstGeom prst="rect">
            <a:avLst/>
          </a:prstGeom>
          <a:noFill/>
          <a:ln>
            <a:noFill/>
          </a:ln>
        </p:spPr>
      </p:pic>
      <p:pic>
        <p:nvPicPr>
          <p:cNvPr id="29" name="Bildobjekt 28" descr="En bild som visar cylinder, Hushållsmedel, bordsservis, flaska&#10;&#10;AI-genererat innehåll kan vara felaktigt.">
            <a:extLst>
              <a:ext uri="{FF2B5EF4-FFF2-40B4-BE49-F238E27FC236}">
                <a16:creationId xmlns:a16="http://schemas.microsoft.com/office/drawing/2014/main" id="{D7C6F2CB-EE8A-44F5-798B-9F7F3AB50BDF}"/>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047846" y="9410746"/>
            <a:ext cx="1263650" cy="1261745"/>
          </a:xfrm>
          <a:prstGeom prst="rect">
            <a:avLst/>
          </a:prstGeom>
          <a:noFill/>
          <a:ln>
            <a:noFill/>
          </a:ln>
        </p:spPr>
      </p:pic>
      <p:pic>
        <p:nvPicPr>
          <p:cNvPr id="30" name="Bildobjekt 29" descr="En bild som visar kam&#10;&#10;AI-genererat innehåll kan vara felaktigt.">
            <a:extLst>
              <a:ext uri="{FF2B5EF4-FFF2-40B4-BE49-F238E27FC236}">
                <a16:creationId xmlns:a16="http://schemas.microsoft.com/office/drawing/2014/main" id="{57320899-484E-E30E-14CF-708E455E293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106004" y="8596258"/>
            <a:ext cx="1162050" cy="514985"/>
          </a:xfrm>
          <a:prstGeom prst="rect">
            <a:avLst/>
          </a:prstGeom>
          <a:noFill/>
          <a:ln>
            <a:noFill/>
          </a:ln>
        </p:spPr>
      </p:pic>
      <p:pic>
        <p:nvPicPr>
          <p:cNvPr id="31" name="Bildobjekt 30" descr="En bild som visar kam&#10;&#10;AI-genererat innehåll kan vara felaktigt.">
            <a:extLst>
              <a:ext uri="{FF2B5EF4-FFF2-40B4-BE49-F238E27FC236}">
                <a16:creationId xmlns:a16="http://schemas.microsoft.com/office/drawing/2014/main" id="{0405C4EE-BFA4-49EB-BF28-C745D88EF26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51672" y="8534036"/>
            <a:ext cx="1231265" cy="546100"/>
          </a:xfrm>
          <a:prstGeom prst="rect">
            <a:avLst/>
          </a:prstGeom>
          <a:noFill/>
          <a:ln>
            <a:noFill/>
          </a:ln>
        </p:spPr>
      </p:pic>
      <p:pic>
        <p:nvPicPr>
          <p:cNvPr id="32" name="Bildobjekt 31">
            <a:extLst>
              <a:ext uri="{FF2B5EF4-FFF2-40B4-BE49-F238E27FC236}">
                <a16:creationId xmlns:a16="http://schemas.microsoft.com/office/drawing/2014/main" id="{A774DE40-B5B3-5167-2D5F-62FE985A2C16}"/>
              </a:ext>
            </a:extLst>
          </p:cNvPr>
          <p:cNvPicPr>
            <a:picLocks noChangeAspect="1"/>
          </p:cNvPicPr>
          <p:nvPr/>
        </p:nvPicPr>
        <p:blipFill>
          <a:blip r:embed="rId19"/>
          <a:stretch>
            <a:fillRect/>
          </a:stretch>
        </p:blipFill>
        <p:spPr>
          <a:xfrm>
            <a:off x="1484377" y="5150619"/>
            <a:ext cx="7425444" cy="4685657"/>
          </a:xfrm>
          <a:prstGeom prst="rect">
            <a:avLst/>
          </a:prstGeom>
        </p:spPr>
      </p:pic>
      <p:pic>
        <p:nvPicPr>
          <p:cNvPr id="33" name="Bildobjekt 32">
            <a:extLst>
              <a:ext uri="{FF2B5EF4-FFF2-40B4-BE49-F238E27FC236}">
                <a16:creationId xmlns:a16="http://schemas.microsoft.com/office/drawing/2014/main" id="{6E302E60-2393-1327-9355-9497E94A9190}"/>
              </a:ext>
            </a:extLst>
          </p:cNvPr>
          <p:cNvPicPr>
            <a:picLocks noChangeAspect="1"/>
          </p:cNvPicPr>
          <p:nvPr/>
        </p:nvPicPr>
        <p:blipFill>
          <a:blip r:embed="rId20"/>
          <a:stretch>
            <a:fillRect/>
          </a:stretch>
        </p:blipFill>
        <p:spPr>
          <a:xfrm>
            <a:off x="8988199" y="7521849"/>
            <a:ext cx="2909997" cy="2387408"/>
          </a:xfrm>
          <a:prstGeom prst="rect">
            <a:avLst/>
          </a:prstGeom>
        </p:spPr>
      </p:pic>
      <p:pic>
        <p:nvPicPr>
          <p:cNvPr id="9" name="Bildobjekt 8" descr="En bild som visar pensel, verktyg, växel&#10;&#10;AI-genererat innehåll kan vara felaktigt.">
            <a:extLst>
              <a:ext uri="{FF2B5EF4-FFF2-40B4-BE49-F238E27FC236}">
                <a16:creationId xmlns:a16="http://schemas.microsoft.com/office/drawing/2014/main" id="{722D6955-AA8A-BA13-567C-883809395A3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997900" y="7349409"/>
            <a:ext cx="640337" cy="750168"/>
          </a:xfrm>
          <a:prstGeom prst="rect">
            <a:avLst/>
          </a:prstGeom>
        </p:spPr>
      </p:pic>
      <p:pic>
        <p:nvPicPr>
          <p:cNvPr id="11" name="Bildobjekt 10" descr="En bild som visar verktyg, pensel&#10;&#10;AI-genererat innehåll kan vara felaktigt.">
            <a:extLst>
              <a:ext uri="{FF2B5EF4-FFF2-40B4-BE49-F238E27FC236}">
                <a16:creationId xmlns:a16="http://schemas.microsoft.com/office/drawing/2014/main" id="{E85B672C-F9DB-B3B9-51FA-562ED5443F90}"/>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576171" y="7225136"/>
            <a:ext cx="825500" cy="819150"/>
          </a:xfrm>
          <a:prstGeom prst="rect">
            <a:avLst/>
          </a:prstGeom>
          <a:noFill/>
          <a:ln>
            <a:noFill/>
          </a:ln>
        </p:spPr>
      </p:pic>
      <p:pic>
        <p:nvPicPr>
          <p:cNvPr id="12" name="Bildobjekt 11" descr="En bild som visar verktyg, pensel&#10;&#10;AI-genererat innehåll kan vara felaktigt.">
            <a:extLst>
              <a:ext uri="{FF2B5EF4-FFF2-40B4-BE49-F238E27FC236}">
                <a16:creationId xmlns:a16="http://schemas.microsoft.com/office/drawing/2014/main" id="{D9D69DBE-A735-4776-50B2-F83F0CD5C2BA}"/>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525770" y="7173552"/>
            <a:ext cx="825500" cy="819150"/>
          </a:xfrm>
          <a:prstGeom prst="rect">
            <a:avLst/>
          </a:prstGeom>
          <a:noFill/>
          <a:ln>
            <a:noFill/>
          </a:ln>
        </p:spPr>
      </p:pic>
    </p:spTree>
    <p:extLst>
      <p:ext uri="{BB962C8B-B14F-4D97-AF65-F5344CB8AC3E}">
        <p14:creationId xmlns:p14="http://schemas.microsoft.com/office/powerpoint/2010/main" val="10106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9C530-2B1B-F5DD-1C8C-2337043F2206}"/>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194FF8AC-14DB-BE83-C102-9F4D8219A358}"/>
              </a:ext>
            </a:extLst>
          </p:cNvPr>
          <p:cNvSpPr/>
          <p:nvPr/>
        </p:nvSpPr>
        <p:spPr>
          <a:xfrm>
            <a:off x="11492210" y="-10003"/>
            <a:ext cx="8611889" cy="1130935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descr="En bild som visar inomhus, vägg, Rörmokeritillbehör, diskho&#10;&#10;AI-genererat innehåll kan vara felaktigt.">
            <a:extLst>
              <a:ext uri="{FF2B5EF4-FFF2-40B4-BE49-F238E27FC236}">
                <a16:creationId xmlns:a16="http://schemas.microsoft.com/office/drawing/2014/main" id="{85F34D85-289B-D36E-5C54-810543377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146" y="278029"/>
            <a:ext cx="16531977" cy="11021318"/>
          </a:xfrm>
          <a:prstGeom prst="rect">
            <a:avLst/>
          </a:prstGeom>
        </p:spPr>
      </p:pic>
      <p:sp>
        <p:nvSpPr>
          <p:cNvPr id="6" name="textruta 5">
            <a:extLst>
              <a:ext uri="{FF2B5EF4-FFF2-40B4-BE49-F238E27FC236}">
                <a16:creationId xmlns:a16="http://schemas.microsoft.com/office/drawing/2014/main" id="{0A3B6957-73B0-A5CC-B7DF-C8C5E56311FC}"/>
              </a:ext>
            </a:extLst>
          </p:cNvPr>
          <p:cNvSpPr txBox="1"/>
          <p:nvPr/>
        </p:nvSpPr>
        <p:spPr>
          <a:xfrm>
            <a:off x="8827914" y="1190179"/>
            <a:ext cx="4536504" cy="864096"/>
          </a:xfrm>
          <a:prstGeom prst="rect">
            <a:avLst/>
          </a:prstGeom>
          <a:noFill/>
        </p:spPr>
        <p:txBody>
          <a:bodyPr wrap="square">
            <a:spAutoFit/>
          </a:bodyPr>
          <a:lstStyle/>
          <a:p>
            <a:r>
              <a:rPr lang="sv-SE" sz="4800" dirty="0">
                <a:solidFill>
                  <a:schemeClr val="tx1"/>
                </a:solidFill>
                <a:latin typeface="Arial" panose="020B0604020202020204" pitchFamily="34" charset="0"/>
                <a:cs typeface="Arial" panose="020B0604020202020204" pitchFamily="34" charset="0"/>
              </a:rPr>
              <a:t>THANK YOU</a:t>
            </a:r>
            <a:r>
              <a:rPr lang="sv-SE" sz="48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sv-SE"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0904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edbo PP-template" id="{AF100985-37FF-4868-B3CB-CFE0C4D7CBCD}" vid="{12521110-0D54-48A7-8976-7AC558D3E1F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3D55333F49349847285BE385132A4" ma:contentTypeVersion="16" ma:contentTypeDescription="Create a new document." ma:contentTypeScope="" ma:versionID="d9d15278e7ff855eacf4ed5d27add22f">
  <xsd:schema xmlns:xsd="http://www.w3.org/2001/XMLSchema" xmlns:xs="http://www.w3.org/2001/XMLSchema" xmlns:p="http://schemas.microsoft.com/office/2006/metadata/properties" xmlns:ns2="2822404e-4f0f-446e-b121-413d5d4728dd" xmlns:ns3="238d1057-7ee1-47c2-9dfc-2a91dc943b41" targetNamespace="http://schemas.microsoft.com/office/2006/metadata/properties" ma:root="true" ma:fieldsID="83c2619f7eb68108c71e64ce4afdabb1" ns2:_="" ns3:_="">
    <xsd:import namespace="2822404e-4f0f-446e-b121-413d5d4728dd"/>
    <xsd:import namespace="238d1057-7ee1-47c2-9dfc-2a91dc943b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2404e-4f0f-446e-b121-413d5d472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2001049-f3e7-4ce5-b569-02d057a5569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d1057-7ee1-47c2-9dfc-2a91dc943b4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2997473-706a-4dfa-b15c-5d6e1fa6c025}" ma:internalName="TaxCatchAll" ma:showField="CatchAllData" ma:web="238d1057-7ee1-47c2-9dfc-2a91dc943b4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822404e-4f0f-446e-b121-413d5d4728dd">
      <Terms xmlns="http://schemas.microsoft.com/office/infopath/2007/PartnerControls"/>
    </lcf76f155ced4ddcb4097134ff3c332f>
    <TaxCatchAll xmlns="238d1057-7ee1-47c2-9dfc-2a91dc943b41" xsi:nil="true"/>
    <_Flow_SignoffStatus xmlns="2822404e-4f0f-446e-b121-413d5d4728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C7450-74F6-4B80-8105-F5E1F4084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22404e-4f0f-446e-b121-413d5d4728dd"/>
    <ds:schemaRef ds:uri="238d1057-7ee1-47c2-9dfc-2a91dc943b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FF2768-BD27-49BD-8549-70D1E3A99747}">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238d1057-7ee1-47c2-9dfc-2a91dc943b41"/>
    <ds:schemaRef ds:uri="2822404e-4f0f-446e-b121-413d5d4728dd"/>
  </ds:schemaRefs>
</ds:datastoreItem>
</file>

<file path=customXml/itemProps3.xml><?xml version="1.0" encoding="utf-8"?>
<ds:datastoreItem xmlns:ds="http://schemas.openxmlformats.org/officeDocument/2006/customXml" ds:itemID="{258D2403-8DDC-4810-8C03-5CBCEDB5E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7133</TotalTime>
  <Words>808</Words>
  <Application>Microsoft Office PowerPoint</Application>
  <PresentationFormat>Custom</PresentationFormat>
  <Paragraphs>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HelveticaNeue-LightCond</vt:lpstr>
      <vt:lpstr>Montserrat</vt:lpstr>
      <vt:lpstr>Times New Roman</vt: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Cecilia Ask</dc:creator>
  <cp:lastModifiedBy>Gary Mousourakis</cp:lastModifiedBy>
  <cp:revision>34</cp:revision>
  <dcterms:created xsi:type="dcterms:W3CDTF">2022-09-01T10:11:16Z</dcterms:created>
  <dcterms:modified xsi:type="dcterms:W3CDTF">2025-08-29T14:29:42Z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InDesign 17.4 (Macintosh)</vt:lpwstr>
  </property>
  <property fmtid="{D5CDD505-2E9C-101B-9397-08002B2CF9AE}" pid="4" name="LastSaved">
    <vt:filetime>2022-09-01T00:00:00Z</vt:filetime>
  </property>
  <property fmtid="{D5CDD505-2E9C-101B-9397-08002B2CF9AE}" pid="5" name="Producer">
    <vt:lpwstr>Adobe PDF Library 16.0.7</vt:lpwstr>
  </property>
  <property fmtid="{D5CDD505-2E9C-101B-9397-08002B2CF9AE}" pid="6" name="MediaServiceImageTags">
    <vt:lpwstr/>
  </property>
  <property fmtid="{D5CDD505-2E9C-101B-9397-08002B2CF9AE}" pid="7" name="ContentTypeId">
    <vt:lpwstr>0x010100E673D55333F49349847285BE385132A4</vt:lpwstr>
  </property>
</Properties>
</file>