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5" r:id="rId2"/>
  </p:sldMasterIdLst>
  <p:notesMasterIdLst>
    <p:notesMasterId r:id="rId10"/>
  </p:notesMasterIdLst>
  <p:sldIdLst>
    <p:sldId id="1680" r:id="rId3"/>
    <p:sldId id="1681" r:id="rId4"/>
    <p:sldId id="1682" r:id="rId5"/>
    <p:sldId id="1683" r:id="rId6"/>
    <p:sldId id="1684" r:id="rId7"/>
    <p:sldId id="1685" r:id="rId8"/>
    <p:sldId id="1673" r:id="rId9"/>
  </p:sldIdLst>
  <p:sldSz cx="9144000" cy="5143500" type="screen16x9"/>
  <p:notesSz cx="6858000" cy="9144000"/>
  <p:embeddedFontLst>
    <p:embeddedFont>
      <p:font typeface="LG EI"/>
      <p:regular r:id="rId11"/>
      <p:bold r:id="rId12"/>
    </p:embeddedFont>
    <p:embeddedFont>
      <p:font typeface="LG Smart_H Regular" panose="020B0600000101010101" pitchFamily="34" charset="-127"/>
      <p:regular r:id="rId13"/>
    </p:embeddedFont>
    <p:embeddedFont>
      <p:font typeface="LG스마트체 Regular" panose="020B0600000101010101" pitchFamily="34" charset="-127"/>
      <p:regular r:id="rId14"/>
    </p:embeddedFont>
    <p:embeddedFont>
      <p:font typeface="LG스마트체2.0 Regular" panose="020B0600000101010101" pitchFamily="34" charset="-12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02">
          <p15:clr>
            <a:srgbClr val="9AA0A6"/>
          </p15:clr>
        </p15:guide>
        <p15:guide id="4" pos="2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95959"/>
    <a:srgbClr val="B09158"/>
    <a:srgbClr val="A50034"/>
    <a:srgbClr val="838383"/>
    <a:srgbClr val="FD312E"/>
    <a:srgbClr val="D9D9D9"/>
    <a:srgbClr val="F6F3EB"/>
    <a:srgbClr val="E6E6E6"/>
    <a:srgbClr val="B6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  <p:guide pos="5502"/>
        <p:guide pos="2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6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8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5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645919a93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645919a93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08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Agned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831199F-1E0E-1303-BD6D-BDC26C4B97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8453" y="60933"/>
            <a:ext cx="3735449" cy="4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09" tIns="47855" rIns="95709" bIns="47855" anchor="t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LG EI" panose="020B0500000101010101" pitchFamily="34" charset="-127"/>
                <a:ea typeface="LG EI" panose="020B0500000101010101" pitchFamily="34" charset="-127"/>
                <a:cs typeface="Google Sans"/>
              </a:rPr>
              <a:t>AGENDA</a:t>
            </a:r>
            <a:r>
              <a:rPr lang="en-US" altLang="ko-KR" sz="2400" dirty="0">
                <a:solidFill>
                  <a:schemeClr val="bg1"/>
                </a:solidFill>
                <a:latin typeface="LG스마트체2.0 Regular"/>
                <a:ea typeface="Google Sans"/>
                <a:cs typeface="Google Sans"/>
              </a:rPr>
              <a:t> </a:t>
            </a:r>
            <a:endParaRPr lang="ko-KR" altLang="en-US" sz="2400" dirty="0">
              <a:solidFill>
                <a:schemeClr val="bg1"/>
              </a:solidFill>
              <a:latin typeface="LG스마트체2.0 Regular"/>
              <a:cs typeface="Google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3AA3E1-EC28-FC6D-81A7-7CA7284606D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2105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2CE5B3-0C40-DCF2-1540-7F0D30A7A8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4331298"/>
              </p:ext>
            </p:extLst>
          </p:nvPr>
        </p:nvGraphicFramePr>
        <p:xfrm>
          <a:off x="700755" y="1352550"/>
          <a:ext cx="79646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514">
                  <a:extLst>
                    <a:ext uri="{9D8B030D-6E8A-4147-A177-3AD203B41FA5}">
                      <a16:colId xmlns:a16="http://schemas.microsoft.com/office/drawing/2014/main" val="2272491801"/>
                    </a:ext>
                  </a:extLst>
                </a:gridCol>
                <a:gridCol w="6469166">
                  <a:extLst>
                    <a:ext uri="{9D8B030D-6E8A-4147-A177-3AD203B41FA5}">
                      <a16:colId xmlns:a16="http://schemas.microsoft.com/office/drawing/2014/main" val="1306037057"/>
                    </a:ext>
                  </a:extLst>
                </a:gridCol>
              </a:tblGrid>
              <a:tr h="1541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</a:rPr>
                        <a:t>2:00–1:00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Lunch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7178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1:00 – 1:30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Welcome and Introductions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17464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2:00 – 3:00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PSP Partner Program – Moving beyond ELITE and Advantage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390529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3:00 – 3:15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LG Strategy Review, KPI, and Peak Season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380175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3:15 – 4:15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Break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861081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4:15 – 5:30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LG Systems; ASC Portal, Error Codes, GLMS, GSFS, Service Power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84091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5:30 – 6:00 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Open Communication</a:t>
                      </a:r>
                      <a:endParaRPr lang="en-US" b="0" dirty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054082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6:00 – 7:30 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Dinner</a:t>
                      </a:r>
                      <a:endParaRPr lang="en-US" b="0" dirty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0334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3D0310-B86D-D753-CD02-382220F6CBAD}"/>
              </a:ext>
            </a:extLst>
          </p:cNvPr>
          <p:cNvSpPr/>
          <p:nvPr userDrawn="1"/>
        </p:nvSpPr>
        <p:spPr>
          <a:xfrm>
            <a:off x="3640822" y="4538444"/>
            <a:ext cx="1988191" cy="605056"/>
          </a:xfrm>
          <a:prstGeom prst="rect">
            <a:avLst/>
          </a:prstGeom>
          <a:solidFill>
            <a:srgbClr val="F6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nt, graphics, black, typography&#10;&#10;Description automatically generated">
            <a:extLst>
              <a:ext uri="{FF2B5EF4-FFF2-40B4-BE49-F238E27FC236}">
                <a16:creationId xmlns:a16="http://schemas.microsoft.com/office/drawing/2014/main" id="{A00B9FE8-47A2-A816-50EE-3EA5A00D4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664" y="4371017"/>
            <a:ext cx="3020673" cy="6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1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E5F1A41-02E4-4FB5-89B1-84D76B39FC90}"/>
              </a:ext>
            </a:extLst>
          </p:cNvPr>
          <p:cNvSpPr/>
          <p:nvPr userDrawn="1"/>
        </p:nvSpPr>
        <p:spPr>
          <a:xfrm>
            <a:off x="278523" y="3732879"/>
            <a:ext cx="1123710" cy="99415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25633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8864" y="87474"/>
            <a:ext cx="3323077" cy="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75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</a:lstStyle>
          <a:p>
            <a:pPr lvl="0"/>
            <a:r>
              <a:rPr lang="en-US" altLang="ko-KR"/>
              <a:t>Chapter(LG</a:t>
            </a:r>
            <a:r>
              <a:rPr lang="ko-KR" altLang="en-US"/>
              <a:t>스마트체</a:t>
            </a:r>
            <a:r>
              <a:rPr lang="en-US" altLang="ko-KR"/>
              <a:t>Regular/Bold/17pt.)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8864" y="465535"/>
            <a:ext cx="8723077" cy="3237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  <a:lvl2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2pPr>
            <a:lvl3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3pPr>
            <a:lvl4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4pPr>
            <a:lvl5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5pPr>
          </a:lstStyle>
          <a:p>
            <a:pPr lvl="0"/>
            <a:r>
              <a:rPr lang="en-US" altLang="ko-KR"/>
              <a:t>Governing (LG</a:t>
            </a:r>
            <a:r>
              <a:rPr lang="ko-KR" altLang="en-US"/>
              <a:t>스마트체</a:t>
            </a:r>
            <a:r>
              <a:rPr lang="en-US" altLang="ko-KR"/>
              <a:t>Regular/Bold/16pt.)</a:t>
            </a:r>
            <a:endParaRPr lang="ko-KR" altLang="en-US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5236690" y="111494"/>
            <a:ext cx="3655928" cy="216563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  <a:lvl2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2pPr>
            <a:lvl3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3pPr>
            <a:lvl4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4pPr>
            <a:lvl5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5pPr>
          </a:lstStyle>
          <a:p>
            <a:pPr lvl="0"/>
            <a:r>
              <a:rPr lang="en-US" altLang="ko-KR"/>
              <a:t>Sub-Chapter(LG</a:t>
            </a:r>
            <a:r>
              <a:rPr lang="ko-KR" altLang="en-US"/>
              <a:t>스마트체</a:t>
            </a:r>
            <a:r>
              <a:rPr lang="en-US" altLang="ko-KR"/>
              <a:t>Regular/Bold/12pt.)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07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9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Agend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831199F-1E0E-1303-BD6D-BDC26C4B97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8453" y="60933"/>
            <a:ext cx="3735449" cy="4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09" tIns="47855" rIns="95709" bIns="47855" anchor="t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400" dirty="0">
                <a:latin typeface="LG EI" panose="020B0500000101010101" pitchFamily="34" charset="-127"/>
                <a:ea typeface="LG EI" panose="020B0500000101010101" pitchFamily="34" charset="-127"/>
                <a:cs typeface="Google Sans"/>
              </a:rPr>
              <a:t>AGENDA</a:t>
            </a:r>
            <a:r>
              <a:rPr lang="en-US" altLang="ko-KR" sz="2400" dirty="0">
                <a:solidFill>
                  <a:schemeClr val="bg1"/>
                </a:solidFill>
                <a:latin typeface="LG스마트체2.0 Regular"/>
                <a:ea typeface="Google Sans"/>
                <a:cs typeface="Google Sans"/>
              </a:rPr>
              <a:t> </a:t>
            </a:r>
            <a:endParaRPr lang="ko-KR" altLang="en-US" sz="2400" dirty="0">
              <a:solidFill>
                <a:schemeClr val="bg1"/>
              </a:solidFill>
              <a:latin typeface="LG스마트체2.0 Regular"/>
              <a:cs typeface="Google San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C3AA3E1-EC28-FC6D-81A7-7CA7284606D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52105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02CE5B3-0C40-DCF2-1540-7F0D30A7A82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4331298"/>
              </p:ext>
            </p:extLst>
          </p:nvPr>
        </p:nvGraphicFramePr>
        <p:xfrm>
          <a:off x="700755" y="1352550"/>
          <a:ext cx="79646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514">
                  <a:extLst>
                    <a:ext uri="{9D8B030D-6E8A-4147-A177-3AD203B41FA5}">
                      <a16:colId xmlns:a16="http://schemas.microsoft.com/office/drawing/2014/main" val="2272491801"/>
                    </a:ext>
                  </a:extLst>
                </a:gridCol>
                <a:gridCol w="6469166">
                  <a:extLst>
                    <a:ext uri="{9D8B030D-6E8A-4147-A177-3AD203B41FA5}">
                      <a16:colId xmlns:a16="http://schemas.microsoft.com/office/drawing/2014/main" val="1306037057"/>
                    </a:ext>
                  </a:extLst>
                </a:gridCol>
              </a:tblGrid>
              <a:tr h="1541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</a:rPr>
                        <a:t>2:00–1:00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Lunch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07178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1:00 – 1:30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Welcome and Introductions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17464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2:00 – 3:00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PSP Partner Program – Moving beyond ELITE and Advantage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390529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3:00 – 3:15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LG Strategy Review, KPI, and Peak Season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380175"/>
                  </a:ext>
                </a:extLst>
              </a:tr>
              <a:tr h="15412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3:15 – 4:15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Break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861081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4:15 – 5:30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LG Systems; ASC Portal, Error Codes, GLMS, GSFS, Service Power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84091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5:30 – 6:00 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Open Communication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054082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6:00 – 7:30 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LG EI" panose="020B0500000101010101" pitchFamily="34" charset="-127"/>
                          <a:ea typeface="LG EI" panose="020B0500000101010101" pitchFamily="34" charset="-127"/>
                          <a:cs typeface="Segoe UI"/>
                          <a:sym typeface="Wingdings" panose="05000000000000000000" pitchFamily="2" charset="2"/>
                        </a:rPr>
                        <a:t>Dinner</a:t>
                      </a:r>
                      <a:endParaRPr lang="en-US" b="0">
                        <a:solidFill>
                          <a:schemeClr val="tx1"/>
                        </a:solidFill>
                        <a:latin typeface="LG EI" panose="020B0500000101010101" pitchFamily="34" charset="-127"/>
                        <a:ea typeface="LG EI" panose="020B0500000101010101" pitchFamily="34" charset="-127"/>
                        <a:cs typeface="Segoe UI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03344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font, graphics, black, typography&#10;&#10;Description automatically generated">
            <a:extLst>
              <a:ext uri="{FF2B5EF4-FFF2-40B4-BE49-F238E27FC236}">
                <a16:creationId xmlns:a16="http://schemas.microsoft.com/office/drawing/2014/main" id="{A00B9FE8-47A2-A816-50EE-3EA5A00D4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664" y="4381215"/>
            <a:ext cx="3020673" cy="685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231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64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19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66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26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67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93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61394" y="721453"/>
            <a:ext cx="3850206" cy="384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721453"/>
            <a:ext cx="3858595" cy="3847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6;p6">
            <a:extLst>
              <a:ext uri="{FF2B5EF4-FFF2-40B4-BE49-F238E27FC236}">
                <a16:creationId xmlns:a16="http://schemas.microsoft.com/office/drawing/2014/main" id="{162D7C1C-6862-8F89-E822-18875D3A9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1394" y="51996"/>
            <a:ext cx="8229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70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146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865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>
  <p:cSld name="Title slide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370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389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E5F1A41-02E4-4FB5-89B1-84D76B39FC90}"/>
              </a:ext>
            </a:extLst>
          </p:cNvPr>
          <p:cNvSpPr/>
          <p:nvPr userDrawn="1"/>
        </p:nvSpPr>
        <p:spPr>
          <a:xfrm>
            <a:off x="278523" y="3732879"/>
            <a:ext cx="1123710" cy="99415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949477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98864" y="87474"/>
            <a:ext cx="3323077" cy="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75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</a:lstStyle>
          <a:p>
            <a:pPr lvl="0"/>
            <a:r>
              <a:rPr lang="en-US" altLang="ko-KR"/>
              <a:t>Chapter(LG</a:t>
            </a:r>
            <a:r>
              <a:rPr lang="ko-KR" altLang="en-US"/>
              <a:t>스마트체</a:t>
            </a:r>
            <a:r>
              <a:rPr lang="en-US" altLang="ko-KR"/>
              <a:t>Regular/Bold/17pt.)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8864" y="465535"/>
            <a:ext cx="8723077" cy="32372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  <a:lvl2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2pPr>
            <a:lvl3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3pPr>
            <a:lvl4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4pPr>
            <a:lvl5pPr>
              <a:defRPr sz="12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5pPr>
          </a:lstStyle>
          <a:p>
            <a:pPr lvl="0"/>
            <a:r>
              <a:rPr lang="en-US" altLang="ko-KR"/>
              <a:t>Governing (LG</a:t>
            </a:r>
            <a:r>
              <a:rPr lang="ko-KR" altLang="en-US"/>
              <a:t>스마트체</a:t>
            </a:r>
            <a:r>
              <a:rPr lang="en-US" altLang="ko-KR"/>
              <a:t>Regular/Bold/16pt.)</a:t>
            </a:r>
            <a:endParaRPr lang="ko-KR" altLang="en-US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5236690" y="111494"/>
            <a:ext cx="3655928" cy="216563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1pPr>
            <a:lvl2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2pPr>
            <a:lvl3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3pPr>
            <a:lvl4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4pPr>
            <a:lvl5pPr>
              <a:defRPr sz="900"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lvl5pPr>
          </a:lstStyle>
          <a:p>
            <a:pPr lvl="0"/>
            <a:r>
              <a:rPr lang="en-US" altLang="ko-KR"/>
              <a:t>Sub-Chapter(LG</a:t>
            </a:r>
            <a:r>
              <a:rPr lang="ko-KR" altLang="en-US"/>
              <a:t>스마트체</a:t>
            </a:r>
            <a:r>
              <a:rPr lang="en-US" altLang="ko-KR"/>
              <a:t>Regular/Bold/12pt.)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19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and tes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199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46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F3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75CC83-AAC2-1F1B-97A0-1A27AFAC86F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440843"/>
            <a:ext cx="91440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 descr="A picture containing font, graphics, black, typography&#10;&#10;Description automatically generated">
            <a:extLst>
              <a:ext uri="{FF2B5EF4-FFF2-40B4-BE49-F238E27FC236}">
                <a16:creationId xmlns:a16="http://schemas.microsoft.com/office/drawing/2014/main" id="{D40D5C06-03A9-7158-8A52-B44DEFCB71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47745" y="4710055"/>
            <a:ext cx="1365957" cy="310121"/>
          </a:xfrm>
          <a:prstGeom prst="rect">
            <a:avLst/>
          </a:prstGeom>
          <a:ln>
            <a:noFill/>
          </a:ln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5B0E971-3D84-BD7D-768D-12F45F4A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126517"/>
            <a:ext cx="8221212" cy="31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A8AF4C-300C-E4D2-5AF6-9CFEF0B4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783" y="689812"/>
            <a:ext cx="8221211" cy="394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80" r:id="rId3"/>
    <p:sldLayoutId id="214748368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LG EI" panose="020B0500000101010101" pitchFamily="34" charset="-127"/>
          <a:ea typeface="LG EI" panose="020B0500000101010101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LG EI" panose="020B0500000101010101" pitchFamily="34" charset="-127"/>
          <a:ea typeface="LG EI" panose="020B0500000101010101" pitchFamily="34" charset="-127"/>
          <a:cs typeface="Arial"/>
          <a:sym typeface="Arial"/>
        </a:defRPr>
      </a:lvl1pPr>
      <a:lvl2pPr marL="0" marR="0" lvl="1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0" marR="0" lvl="2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0" marR="0" lvl="3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3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271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LG EI" panose="020B0500000101010101" pitchFamily="34" charset="-127"/>
          <a:ea typeface="LG EI" panose="020B0500000101010101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LG EI" panose="020B0500000101010101" pitchFamily="34" charset="-127"/>
          <a:ea typeface="LG EI" panose="020B0500000101010101" pitchFamily="34" charset="-127"/>
          <a:cs typeface="Arial"/>
          <a:sym typeface="Arial"/>
        </a:defRPr>
      </a:lvl1pPr>
      <a:lvl2pPr marL="0" marR="0" lvl="1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0" marR="0" lvl="2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0" marR="0" lvl="3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0" marR="0" lvl="4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gecares.com/Deal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gecares.com/Dea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gdealersupport@lgecares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gecares.com/Deal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gdealersupport@lgecares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244D8D-2881-218C-475A-AF248FBF2380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B26F7-3541-7FD0-6E66-6951F895DC39}"/>
              </a:ext>
            </a:extLst>
          </p:cNvPr>
          <p:cNvSpPr txBox="1"/>
          <p:nvPr/>
        </p:nvSpPr>
        <p:spPr>
          <a:xfrm>
            <a:off x="132531" y="959998"/>
            <a:ext cx="5684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Be sure to follow the proper paths when reaching out to LG Service –</a:t>
            </a:r>
          </a:p>
        </p:txBody>
      </p:sp>
    </p:spTree>
    <p:extLst>
      <p:ext uri="{BB962C8B-B14F-4D97-AF65-F5344CB8AC3E}">
        <p14:creationId xmlns:p14="http://schemas.microsoft.com/office/powerpoint/2010/main" val="323846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3A725-7FDB-2046-1CA3-78555C8F9265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BD7B6-C730-E7F1-1865-79A83D87BA73}"/>
              </a:ext>
            </a:extLst>
          </p:cNvPr>
          <p:cNvSpPr txBox="1"/>
          <p:nvPr/>
        </p:nvSpPr>
        <p:spPr>
          <a:xfrm>
            <a:off x="132531" y="959998"/>
            <a:ext cx="56845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Be sure to follow the proper paths when reaching out to LG Service –</a:t>
            </a: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6914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43A725-7FDB-2046-1CA3-78555C8F9265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BD7B6-C730-E7F1-1865-79A83D87BA73}"/>
              </a:ext>
            </a:extLst>
          </p:cNvPr>
          <p:cNvSpPr txBox="1"/>
          <p:nvPr/>
        </p:nvSpPr>
        <p:spPr>
          <a:xfrm>
            <a:off x="132531" y="959998"/>
            <a:ext cx="56845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Be sure to follow the proper paths when reaching out to LG Service –</a:t>
            </a: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Why?</a:t>
            </a: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Timely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Full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Proper R&amp;R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Proper tracking &amp; proof</a:t>
            </a:r>
          </a:p>
        </p:txBody>
      </p:sp>
    </p:spTree>
    <p:extLst>
      <p:ext uri="{BB962C8B-B14F-4D97-AF65-F5344CB8AC3E}">
        <p14:creationId xmlns:p14="http://schemas.microsoft.com/office/powerpoint/2010/main" val="263755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244D8D-2881-218C-475A-AF248FBF2380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A5BE1-06C6-6723-BFA0-6C266EDECA76}"/>
              </a:ext>
            </a:extLst>
          </p:cNvPr>
          <p:cNvSpPr txBox="1"/>
          <p:nvPr/>
        </p:nvSpPr>
        <p:spPr>
          <a:xfrm>
            <a:off x="132531" y="459563"/>
            <a:ext cx="785343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#1 (Initial request)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“The Dealer Portal” </a:t>
            </a:r>
            <a:r>
              <a:rPr lang="en-US" sz="1800" u="sng" dirty="0">
                <a:solidFill>
                  <a:srgbClr val="000000"/>
                </a:solidFill>
                <a:effectLst/>
                <a:latin typeface="+mn-lt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https://lgecares.com/Dealer/</a:t>
            </a:r>
            <a:endParaRPr lang="en-US" sz="1800" u="sng" dirty="0">
              <a:solidFill>
                <a:srgbClr val="000000"/>
              </a:solidFill>
              <a:effectLst/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en-US" sz="1800" u="sng" dirty="0"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end user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the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broken/missing parts to be mailed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Allow 24 hours for a response. If no response, or if additional information is needed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Escalation</a:t>
            </a:r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783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244D8D-2881-218C-475A-AF248FBF2380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A5BE1-06C6-6723-BFA0-6C266EDECA76}"/>
              </a:ext>
            </a:extLst>
          </p:cNvPr>
          <p:cNvSpPr txBox="1"/>
          <p:nvPr/>
        </p:nvSpPr>
        <p:spPr>
          <a:xfrm>
            <a:off x="132531" y="459563"/>
            <a:ext cx="785343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#1 (Initial request)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“The Dealer Portal” </a:t>
            </a:r>
            <a:r>
              <a:rPr lang="en-US" sz="1800" u="sng" dirty="0">
                <a:solidFill>
                  <a:srgbClr val="000000"/>
                </a:solidFill>
                <a:effectLst/>
                <a:latin typeface="+mn-lt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https://lgecares.com/Dealer/</a:t>
            </a:r>
            <a:endParaRPr lang="en-US" sz="1800" u="sng" dirty="0">
              <a:solidFill>
                <a:srgbClr val="000000"/>
              </a:solidFill>
              <a:effectLst/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en-US" sz="1800" u="sng" dirty="0"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end user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the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broken/missing parts to be mailed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Allow 24 hours for a response. If no response, or if additional information is needed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Escalation</a:t>
            </a: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  <a:sym typeface="Wingdings" panose="05000000000000000000" pitchFamily="2" charset="2"/>
            </a:endParaRP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  <a:sym typeface="Wingdings" panose="05000000000000000000" pitchFamily="2" charset="2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#2 (Escalation)  Email </a:t>
            </a:r>
            <a:r>
              <a:rPr lang="en-US" sz="1800" dirty="0">
                <a:effectLst/>
                <a:latin typeface="Aptos" panose="020B0004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800" u="sng" dirty="0">
                <a:latin typeface="+mn-lt"/>
                <a:ea typeface="Malgun Gothic" panose="020B0503020000020004" pitchFamily="34" charset="-127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lgdealersupport@lgecares.com</a:t>
            </a:r>
            <a:endParaRPr lang="en-US" sz="1800" u="sng" dirty="0"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LG Smart_H Regular" panose="020B0600000101010101" pitchFamily="34" charset="-127"/>
                <a:ea typeface="LG Smart_H Regular" panose="020B0600000101010101" pitchFamily="34" charset="-127"/>
              </a:rPr>
              <a:t>Please include your previous ticket number when escalating</a:t>
            </a:r>
          </a:p>
        </p:txBody>
      </p:sp>
    </p:spTree>
    <p:extLst>
      <p:ext uri="{BB962C8B-B14F-4D97-AF65-F5344CB8AC3E}">
        <p14:creationId xmlns:p14="http://schemas.microsoft.com/office/powerpoint/2010/main" val="339258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8244D8D-2881-218C-475A-AF248FBF2380}"/>
              </a:ext>
            </a:extLst>
          </p:cNvPr>
          <p:cNvSpPr txBox="1"/>
          <p:nvPr/>
        </p:nvSpPr>
        <p:spPr>
          <a:xfrm>
            <a:off x="132531" y="59453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LG Service Communication – A How To in 60 Seconds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A5BE1-06C6-6723-BFA0-6C266EDECA76}"/>
              </a:ext>
            </a:extLst>
          </p:cNvPr>
          <p:cNvSpPr txBox="1"/>
          <p:nvPr/>
        </p:nvSpPr>
        <p:spPr>
          <a:xfrm>
            <a:off x="132531" y="459563"/>
            <a:ext cx="785343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#1 (Initial request)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“The Dealer Portal” </a:t>
            </a:r>
            <a:r>
              <a:rPr lang="en-US" sz="1800" u="sng" dirty="0">
                <a:solidFill>
                  <a:srgbClr val="000000"/>
                </a:solidFill>
                <a:effectLst/>
                <a:latin typeface="+mn-lt"/>
                <a:ea typeface="Malgun Gothic" panose="020B0503020000020004" pitchFamily="34" charset="-127"/>
                <a:cs typeface="Calibri" panose="020F0502020204030204" pitchFamily="34" charset="0"/>
                <a:hlinkClick r:id="rId3"/>
              </a:rPr>
              <a:t>https://lgecares.com/Dealer/</a:t>
            </a:r>
            <a:endParaRPr lang="en-US" sz="1800" u="sng" dirty="0">
              <a:solidFill>
                <a:srgbClr val="000000"/>
              </a:solidFill>
              <a:effectLst/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en-US" sz="1800" u="sng" dirty="0"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end user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repair at the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broken/missing parts to be mailed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Request for a 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Allow 24 hours for a response. If no response, or if additional information is needed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Escalation</a:t>
            </a: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  <a:sym typeface="Wingdings" panose="05000000000000000000" pitchFamily="2" charset="2"/>
            </a:endParaRP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  <a:sym typeface="Wingdings" panose="05000000000000000000" pitchFamily="2" charset="2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#2 (Escalation)  Email </a:t>
            </a:r>
            <a:r>
              <a:rPr lang="en-US" sz="1800" dirty="0">
                <a:effectLst/>
                <a:latin typeface="Aptos" panose="020B000402020202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en-US" sz="1800" u="sng" dirty="0">
                <a:latin typeface="+mn-lt"/>
                <a:ea typeface="Malgun Gothic" panose="020B0503020000020004" pitchFamily="34" charset="-127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lgdealersupport@lgecares.com</a:t>
            </a:r>
            <a:endParaRPr lang="en-US" sz="1800" u="sng" dirty="0">
              <a:latin typeface="+mn-lt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LG Smart_H Regular" panose="020B0600000101010101" pitchFamily="34" charset="-127"/>
                <a:ea typeface="LG Smart_H Regular" panose="020B0600000101010101" pitchFamily="34" charset="-127"/>
              </a:rPr>
              <a:t>Please include your previous ticket number when escalating</a:t>
            </a:r>
          </a:p>
          <a:p>
            <a:endParaRPr lang="en-US" dirty="0">
              <a:solidFill>
                <a:srgbClr val="FF0000"/>
              </a:solidFill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endParaRPr lang="en-US" dirty="0">
              <a:solidFill>
                <a:srgbClr val="FF0000"/>
              </a:solidFill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</a:rPr>
              <a:t>#3 (Escalation) </a:t>
            </a:r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 Strategic Account Manager</a:t>
            </a: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Kevin Sorrell</a:t>
            </a: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kevin.sorrell@lge.com</a:t>
            </a:r>
          </a:p>
          <a:p>
            <a:r>
              <a:rPr lang="en-US" dirty="0">
                <a:latin typeface="LG Smart_H Regular" panose="020B0600000101010101" pitchFamily="34" charset="-127"/>
                <a:ea typeface="LG Smart_H Regular" panose="020B0600000101010101" pitchFamily="34" charset="-127"/>
                <a:sym typeface="Wingdings" panose="05000000000000000000" pitchFamily="2" charset="2"/>
              </a:rPr>
              <a:t>859-509-0567</a:t>
            </a:r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  <a:p>
            <a:endParaRPr lang="en-US" dirty="0">
              <a:latin typeface="LG Smart_H Regular" panose="020B0600000101010101" pitchFamily="34" charset="-127"/>
              <a:ea typeface="LG Smart_H Regular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4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39000" b="-39000"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2;p22">
            <a:extLst>
              <a:ext uri="{FF2B5EF4-FFF2-40B4-BE49-F238E27FC236}">
                <a16:creationId xmlns:a16="http://schemas.microsoft.com/office/drawing/2014/main" id="{429B02F7-7FF8-F054-223B-DFD47E511B7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6823" y="156396"/>
            <a:ext cx="3708525" cy="37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603E1FB-6221-BDA7-71D0-9F072D8CC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122334"/>
            <a:ext cx="2743200" cy="6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5822"/>
      </p:ext>
    </p:extLst>
  </p:cSld>
  <p:clrMapOvr>
    <a:masterClrMapping/>
  </p:clrMapOvr>
</p:sld>
</file>

<file path=ppt/theme/theme1.xml><?xml version="1.0" encoding="utf-8"?>
<a:theme xmlns:a="http://schemas.openxmlformats.org/drawingml/2006/main" name="LG E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LG EI">
      <a:majorFont>
        <a:latin typeface="LG EI"/>
        <a:ea typeface=""/>
        <a:cs typeface=""/>
      </a:majorFont>
      <a:minorFont>
        <a:latin typeface="LG 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Cov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LG EI">
      <a:majorFont>
        <a:latin typeface="LG EI"/>
        <a:ea typeface=""/>
        <a:cs typeface=""/>
      </a:majorFont>
      <a:minorFont>
        <a:latin typeface="LG E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378</Words>
  <Application>Microsoft Office PowerPoint</Application>
  <PresentationFormat>On-screen Show (16:9)</PresentationFormat>
  <Paragraphs>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LG EI</vt:lpstr>
      <vt:lpstr>Aptos</vt:lpstr>
      <vt:lpstr>LG Smart_H Regular</vt:lpstr>
      <vt:lpstr>LG스마트체 Regular</vt:lpstr>
      <vt:lpstr>Arial</vt:lpstr>
      <vt:lpstr>LG스마트체2.0 Regular</vt:lpstr>
      <vt:lpstr>LG EI</vt:lpstr>
      <vt:lpstr>Blank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JeantteLee</dc:creator>
  <cp:lastModifiedBy>Kevin Sorrell/LGEAI Sales Support</cp:lastModifiedBy>
  <cp:revision>8</cp:revision>
  <dcterms:modified xsi:type="dcterms:W3CDTF">2025-01-21T16:38:18Z</dcterms:modified>
</cp:coreProperties>
</file>