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sldIdLst>
    <p:sldId id="256" r:id="rId5"/>
    <p:sldId id="312" r:id="rId6"/>
    <p:sldId id="305" r:id="rId7"/>
    <p:sldId id="311" r:id="rId8"/>
    <p:sldId id="313" r:id="rId9"/>
    <p:sldId id="310" r:id="rId10"/>
    <p:sldId id="293" r:id="rId11"/>
    <p:sldId id="303" r:id="rId12"/>
    <p:sldId id="295" r:id="rId13"/>
  </p:sldIdLst>
  <p:sldSz cx="13168313" cy="9875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8"/>
    <a:srgbClr val="001E54"/>
    <a:srgbClr val="7E1E00"/>
    <a:srgbClr val="CC3300"/>
    <a:srgbClr val="993300"/>
    <a:srgbClr val="AE7E37"/>
    <a:srgbClr val="002152"/>
    <a:srgbClr val="001C50"/>
    <a:srgbClr val="001D50"/>
    <a:srgbClr val="00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6564B-5627-4896-BE36-DAAF49E2EE5A}" v="3" dt="2025-02-12T19:46:44.848"/>
    <p1510:client id="{EFE3D643-C0B4-405D-A1AB-4051E0777CC6}" v="16" dt="2025-02-12T18:04:52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4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Parker" userId="5f8b0dd3-4adb-4229-8353-c54aa4f5ffa3" providerId="ADAL" clId="{A846564B-5627-4896-BE36-DAAF49E2EE5A}"/>
    <pc:docChg chg="custSel modSld">
      <pc:chgData name="Molly Parker" userId="5f8b0dd3-4adb-4229-8353-c54aa4f5ffa3" providerId="ADAL" clId="{A846564B-5627-4896-BE36-DAAF49E2EE5A}" dt="2025-02-12T19:46:44.849" v="2" actId="115"/>
      <pc:docMkLst>
        <pc:docMk/>
      </pc:docMkLst>
      <pc:sldChg chg="modSp mod">
        <pc:chgData name="Molly Parker" userId="5f8b0dd3-4adb-4229-8353-c54aa4f5ffa3" providerId="ADAL" clId="{A846564B-5627-4896-BE36-DAAF49E2EE5A}" dt="2025-02-12T19:46:44.849" v="2" actId="115"/>
        <pc:sldMkLst>
          <pc:docMk/>
          <pc:sldMk cId="1200225975" sldId="295"/>
        </pc:sldMkLst>
        <pc:spChg chg="mod">
          <ac:chgData name="Molly Parker" userId="5f8b0dd3-4adb-4229-8353-c54aa4f5ffa3" providerId="ADAL" clId="{A846564B-5627-4896-BE36-DAAF49E2EE5A}" dt="2025-02-12T19:46:44.849" v="2" actId="115"/>
          <ac:spMkLst>
            <pc:docMk/>
            <pc:sldMk cId="1200225975" sldId="295"/>
            <ac:spMk id="7" creationId="{891BA49B-CD5C-4E38-EC23-C90CE3AD834F}"/>
          </ac:spMkLst>
        </pc:spChg>
      </pc:sldChg>
      <pc:sldChg chg="modSp mod">
        <pc:chgData name="Molly Parker" userId="5f8b0dd3-4adb-4229-8353-c54aa4f5ffa3" providerId="ADAL" clId="{A846564B-5627-4896-BE36-DAAF49E2EE5A}" dt="2025-02-12T19:45:59.402" v="1" actId="3626"/>
        <pc:sldMkLst>
          <pc:docMk/>
          <pc:sldMk cId="3788278892" sldId="305"/>
        </pc:sldMkLst>
        <pc:spChg chg="mod">
          <ac:chgData name="Molly Parker" userId="5f8b0dd3-4adb-4229-8353-c54aa4f5ffa3" providerId="ADAL" clId="{A846564B-5627-4896-BE36-DAAF49E2EE5A}" dt="2025-02-12T19:45:59.402" v="1" actId="3626"/>
          <ac:spMkLst>
            <pc:docMk/>
            <pc:sldMk cId="3788278892" sldId="305"/>
            <ac:spMk id="7" creationId="{FD66D3D9-2402-D7AF-6770-BEDCD7D22CCE}"/>
          </ac:spMkLst>
        </pc:spChg>
      </pc:sldChg>
      <pc:sldChg chg="modSp mod">
        <pc:chgData name="Molly Parker" userId="5f8b0dd3-4adb-4229-8353-c54aa4f5ffa3" providerId="ADAL" clId="{A846564B-5627-4896-BE36-DAAF49E2EE5A}" dt="2025-02-12T19:45:41.986" v="0" actId="3626"/>
        <pc:sldMkLst>
          <pc:docMk/>
          <pc:sldMk cId="3919961375" sldId="312"/>
        </pc:sldMkLst>
        <pc:spChg chg="mod">
          <ac:chgData name="Molly Parker" userId="5f8b0dd3-4adb-4229-8353-c54aa4f5ffa3" providerId="ADAL" clId="{A846564B-5627-4896-BE36-DAAF49E2EE5A}" dt="2025-02-12T19:45:41.986" v="0" actId="3626"/>
          <ac:spMkLst>
            <pc:docMk/>
            <pc:sldMk cId="3919961375" sldId="312"/>
            <ac:spMk id="8" creationId="{2DFF0820-AFCD-8765-0782-BFEB3A44A39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3T19:19:11.6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15048 4522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3T19:19:11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14819 4389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86FC-DBCC-4C46-9FD7-88721961F698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E8D6-147A-4906-910A-632CB36B8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7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7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1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3023E-23B9-C8C5-B26C-EA19CDE2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D8924-2022-8802-C2E8-B21A110A6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6C556-7EAD-38EB-0133-2C6B54FE3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7F8D7-080F-96C6-7ED4-E941B900A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1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9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7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24" y="1616255"/>
            <a:ext cx="11193066" cy="3438255"/>
          </a:xfrm>
        </p:spPr>
        <p:txBody>
          <a:bodyPr anchor="b"/>
          <a:lstStyle>
            <a:lvl1pPr algn="ctr"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039" y="5187102"/>
            <a:ext cx="9876235" cy="2384374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68" indent="0" algn="ctr">
              <a:buNone/>
              <a:defRPr sz="2880"/>
            </a:lvl2pPr>
            <a:lvl3pPr marL="1316736" indent="0" algn="ctr">
              <a:buNone/>
              <a:defRPr sz="2592"/>
            </a:lvl3pPr>
            <a:lvl4pPr marL="1975104" indent="0" algn="ctr">
              <a:buNone/>
              <a:defRPr sz="2304"/>
            </a:lvl4pPr>
            <a:lvl5pPr marL="2633472" indent="0" algn="ctr">
              <a:buNone/>
              <a:defRPr sz="2304"/>
            </a:lvl5pPr>
            <a:lvl6pPr marL="3291840" indent="0" algn="ctr">
              <a:buNone/>
              <a:defRPr sz="2304"/>
            </a:lvl6pPr>
            <a:lvl7pPr marL="3950208" indent="0" algn="ctr">
              <a:buNone/>
              <a:defRPr sz="2304"/>
            </a:lvl7pPr>
            <a:lvl8pPr marL="4608576" indent="0" algn="ctr">
              <a:buNone/>
              <a:defRPr sz="2304"/>
            </a:lvl8pPr>
            <a:lvl9pPr marL="5266944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575" y="525797"/>
            <a:ext cx="2839417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5322" y="525797"/>
            <a:ext cx="8353649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1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9095-643A-E833-32E7-5AF971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4ABF-F378-45CE-9AF6-2040E5902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0DD73-6EE8-1287-EDC0-55034E93B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6426" y="1670135"/>
            <a:ext cx="10679813" cy="7822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80">
                <a:latin typeface="+mj-lt"/>
              </a:defRPr>
            </a:lvl1pPr>
          </a:lstStyle>
          <a:p>
            <a:pPr lvl="0"/>
            <a:r>
              <a:rPr lang="en-US"/>
              <a:t>Subtitle / Subtext</a:t>
            </a:r>
          </a:p>
        </p:txBody>
      </p:sp>
    </p:spTree>
    <p:extLst>
      <p:ext uri="{BB962C8B-B14F-4D97-AF65-F5344CB8AC3E}">
        <p14:creationId xmlns:p14="http://schemas.microsoft.com/office/powerpoint/2010/main" val="34489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64" y="2462104"/>
            <a:ext cx="11357670" cy="4108074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464" y="6609042"/>
            <a:ext cx="11357670" cy="2160339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/>
                </a:solidFill>
              </a:defRPr>
            </a:lvl1pPr>
            <a:lvl2pPr marL="65836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322" y="2628985"/>
            <a:ext cx="5596533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458" y="2628985"/>
            <a:ext cx="5596533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525799"/>
            <a:ext cx="11357670" cy="1908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38" y="2420953"/>
            <a:ext cx="5570813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038" y="3607424"/>
            <a:ext cx="5570813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459" y="2420953"/>
            <a:ext cx="5598248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459" y="3607424"/>
            <a:ext cx="5598248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5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5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658389"/>
            <a:ext cx="4247124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248" y="1421940"/>
            <a:ext cx="6666458" cy="7018246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37" y="2962752"/>
            <a:ext cx="4247124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658389"/>
            <a:ext cx="4247124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98248" y="1421940"/>
            <a:ext cx="6666458" cy="7018246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68" indent="0">
              <a:buNone/>
              <a:defRPr sz="4032"/>
            </a:lvl2pPr>
            <a:lvl3pPr marL="1316736" indent="0">
              <a:buNone/>
              <a:defRPr sz="3456"/>
            </a:lvl3pPr>
            <a:lvl4pPr marL="1975104" indent="0">
              <a:buNone/>
              <a:defRPr sz="2880"/>
            </a:lvl4pPr>
            <a:lvl5pPr marL="2633472" indent="0">
              <a:buNone/>
              <a:defRPr sz="2880"/>
            </a:lvl5pPr>
            <a:lvl6pPr marL="3291840" indent="0">
              <a:buNone/>
              <a:defRPr sz="2880"/>
            </a:lvl6pPr>
            <a:lvl7pPr marL="3950208" indent="0">
              <a:buNone/>
              <a:defRPr sz="2880"/>
            </a:lvl7pPr>
            <a:lvl8pPr marL="4608576" indent="0">
              <a:buNone/>
              <a:defRPr sz="2880"/>
            </a:lvl8pPr>
            <a:lvl9pPr marL="5266944" indent="0">
              <a:buNone/>
              <a:defRPr sz="28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37" y="2962752"/>
            <a:ext cx="4247124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322" y="525799"/>
            <a:ext cx="11357670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322" y="2628985"/>
            <a:ext cx="11357670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322" y="9153441"/>
            <a:ext cx="296287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3821-027B-42A1-917B-63A40BFA1C1D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2004" y="9153441"/>
            <a:ext cx="4444306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121" y="9153441"/>
            <a:ext cx="296287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3479-B42C-435D-ADAD-7FEBFCF1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bluestarcooking.com/cooking/ranges/?prod_range_series=platinum-induction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luestarcooking.com/inspiration/build-your-own/?backguard=0&amp;base_color=0&amp;burners=0&amp;byo_model=range&amp;doors=0&amp;knob_color=0&amp;matte_base=0&amp;matte_knob=0&amp;series=1&amp;size=0&amp;trim=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bis.a2zinc.net/kbis2025/Public/eventmap.aspx?shMode=E&amp;thumbnail=1&amp;ID=50797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hyperlink" Target="https://www.bluestarcooking.com/news/promoti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s://www.bluestarcooking.com/2025-color-of-the-year/" TargetMode="External"/><Relationship Id="rId10" Type="http://schemas.openxmlformats.org/officeDocument/2006/relationships/customXml" Target="../ink/ink1.xml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bluestarcooking.com/inspiration/seasonal-color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www.bluestarcooking.com/quick-ship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4A2C904-CEC8-2894-E73C-B540268969BF}"/>
              </a:ext>
            </a:extLst>
          </p:cNvPr>
          <p:cNvSpPr txBox="1"/>
          <p:nvPr/>
        </p:nvSpPr>
        <p:spPr>
          <a:xfrm>
            <a:off x="7839927" y="8264443"/>
            <a:ext cx="3692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solidFill>
                  <a:schemeClr val="bg1"/>
                </a:solidFill>
                <a:latin typeface="Trade Gothic Next Cond" panose="020B0506040303020004" pitchFamily="34" charset="0"/>
              </a:rPr>
              <a:t>Winter 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3B002-9153-2F91-3261-C7906682B3E4}"/>
              </a:ext>
            </a:extLst>
          </p:cNvPr>
          <p:cNvCxnSpPr>
            <a:cxnSpLocks/>
          </p:cNvCxnSpPr>
          <p:nvPr/>
        </p:nvCxnSpPr>
        <p:spPr>
          <a:xfrm>
            <a:off x="7528220" y="8019048"/>
            <a:ext cx="0" cy="1100050"/>
          </a:xfrm>
          <a:prstGeom prst="line">
            <a:avLst/>
          </a:prstGeom>
          <a:ln w="57150">
            <a:solidFill>
              <a:srgbClr val="AE7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A058D8-C2D1-67DA-997D-9D59AB58A359}"/>
              </a:ext>
            </a:extLst>
          </p:cNvPr>
          <p:cNvGrpSpPr>
            <a:grpSpLocks noChangeAspect="1"/>
          </p:cNvGrpSpPr>
          <p:nvPr/>
        </p:nvGrpSpPr>
        <p:grpSpPr>
          <a:xfrm>
            <a:off x="1452546" y="7970611"/>
            <a:ext cx="5763968" cy="1042453"/>
            <a:chOff x="1335964" y="143790"/>
            <a:chExt cx="2452924" cy="44362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0FC54CF-236E-3666-D961-3C9F972EDECE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F4E857-6C88-1593-F2B9-FE738A0575BF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D3CBAD-410E-E50E-B34C-589D1C072EB2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3A96777-1C54-B779-7206-0E4BB4BF6122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8A9ADA-9F6D-44D5-6F16-916EA7399F8E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12FB97-D413-7A50-9D4F-BAFD4FD5B613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6E52DD-D659-A744-9750-0EB785B6D44A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7537742-95FF-2012-E3D2-A69F937278D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33EEBE-28F4-4FDB-C5E7-727ADDCCDF3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BA62066-3A85-DA7C-5580-93768803EB8B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E75CD4-ECD5-D207-C651-F4351BAEE43A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CF191B-7B1D-2285-FF35-48275B8301D5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</p:grpSp>
      <p:pic>
        <p:nvPicPr>
          <p:cNvPr id="4" name="Picture 3" descr="A kitchen with white cabinets and black appliances&#10;&#10;Description automatically generated">
            <a:extLst>
              <a:ext uri="{FF2B5EF4-FFF2-40B4-BE49-F238E27FC236}">
                <a16:creationId xmlns:a16="http://schemas.microsoft.com/office/drawing/2014/main" id="{B8602DAF-5208-888D-035F-247AD2A04B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68313" cy="72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56DEFA-239F-ED40-5321-BC5301579B0D}"/>
              </a:ext>
            </a:extLst>
          </p:cNvPr>
          <p:cNvSpPr/>
          <p:nvPr/>
        </p:nvSpPr>
        <p:spPr>
          <a:xfrm>
            <a:off x="-6616" y="4192"/>
            <a:ext cx="13174927" cy="2276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329302" y="5080"/>
            <a:ext cx="12409061" cy="2298122"/>
          </a:xfrm>
          <a:prstGeom prst="rect">
            <a:avLst/>
          </a:prstGeom>
          <a:noFill/>
        </p:spPr>
        <p:txBody>
          <a:bodyPr wrap="square" lIns="50857" tIns="25428" rIns="50857" bIns="25428" rtlCol="0">
            <a:spAutoFit/>
          </a:bodyPr>
          <a:lstStyle/>
          <a:p>
            <a:r>
              <a:rPr lang="en-US" sz="5400" b="1" dirty="0">
                <a:solidFill>
                  <a:srgbClr val="001A48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NEW PRODUCT NEWS</a:t>
            </a:r>
          </a:p>
          <a:p>
            <a:r>
              <a:rPr lang="en-US" sz="4400" b="1" dirty="0">
                <a:solidFill>
                  <a:srgbClr val="001E54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BLUESTAR® 48” INDUCTION RANGE: Now Shipping!</a:t>
            </a:r>
          </a:p>
          <a:p>
            <a:endParaRPr lang="en-US" sz="4800" b="1" dirty="0">
              <a:solidFill>
                <a:srgbClr val="001A48"/>
              </a:solidFill>
              <a:latin typeface="Trade Gothic Next Cond" panose="020B0506040303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230388"/>
            <a:ext cx="13168313" cy="674341"/>
          </a:xfrm>
          <a:prstGeom prst="rect">
            <a:avLst/>
          </a:prstGeom>
          <a:solidFill>
            <a:srgbClr val="001C5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958A9F-412D-74EB-F931-C178A6EA43BA}"/>
              </a:ext>
            </a:extLst>
          </p:cNvPr>
          <p:cNvSpPr txBox="1"/>
          <p:nvPr/>
        </p:nvSpPr>
        <p:spPr>
          <a:xfrm>
            <a:off x="304716" y="1499798"/>
            <a:ext cx="91770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1A48"/>
                </a:solidFill>
                <a:latin typeface="Trade Gothic Next Cond" panose="020B0506040303020004" pitchFamily="34" charset="0"/>
              </a:rPr>
              <a:t>Bringing PRO to Induction </a:t>
            </a:r>
          </a:p>
          <a:p>
            <a:endParaRPr lang="en-US" sz="24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497137-6321-29D5-8143-FD37C15CB8D8}"/>
              </a:ext>
            </a:extLst>
          </p:cNvPr>
          <p:cNvSpPr txBox="1">
            <a:spLocks/>
          </p:cNvSpPr>
          <p:nvPr/>
        </p:nvSpPr>
        <p:spPr>
          <a:xfrm>
            <a:off x="304716" y="2416151"/>
            <a:ext cx="7406744" cy="68137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67970">
              <a:spcAft>
                <a:spcPts val="200"/>
              </a:spcAft>
            </a:pPr>
            <a:r>
              <a:rPr lang="en-US" sz="3200" b="1" dirty="0">
                <a:solidFill>
                  <a:srgbClr val="001D50"/>
                </a:solidFill>
                <a:latin typeface="Trade Gothic Next Cond"/>
              </a:rPr>
              <a:t>Power and precision</a:t>
            </a:r>
          </a:p>
          <a:p>
            <a:pPr marL="267970" indent="-267970">
              <a:spcAft>
                <a:spcPts val="0"/>
              </a:spcAft>
              <a:buClr>
                <a:srgbClr val="4472C4"/>
              </a:buClr>
            </a:pPr>
            <a:r>
              <a:rPr lang="en-US" sz="2400" dirty="0">
                <a:solidFill>
                  <a:schemeClr val="tx1"/>
                </a:solidFill>
                <a:latin typeface="Trade Gothic Next Cond"/>
                <a:cs typeface="Arial"/>
              </a:rPr>
              <a:t>Largest cooking surface, including two center 11" zones</a:t>
            </a:r>
          </a:p>
          <a:p>
            <a:pPr marL="267970" indent="-267970">
              <a:spcAft>
                <a:spcPts val="0"/>
              </a:spcAft>
              <a:buClr>
                <a:srgbClr val="4472C4"/>
              </a:buClr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The most powerful zone on the market with a searing 7,400 Watts</a:t>
            </a:r>
          </a:p>
          <a:p>
            <a:pPr marL="267970" indent="-267970">
              <a:spcAft>
                <a:spcPts val="0"/>
              </a:spcAft>
              <a:buClr>
                <a:srgbClr val="4472C4"/>
              </a:buClr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Versatile cooking surface features six oversized individual cooking zones and two bridge functions</a:t>
            </a:r>
          </a:p>
          <a:p>
            <a:pPr marL="267970" indent="-267970">
              <a:spcAft>
                <a:spcPts val="0"/>
              </a:spcAft>
              <a:buClr>
                <a:srgbClr val="4472C4"/>
              </a:buClr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Instant response and precise control on each cooking zone with nine levels of heat, plus simmer and keep warm options</a:t>
            </a:r>
          </a:p>
          <a:p>
            <a:pPr marL="267970" indent="-267970">
              <a:spcAft>
                <a:spcPts val="0"/>
              </a:spcAft>
              <a:buClr>
                <a:srgbClr val="4472C4"/>
              </a:buClr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Oversized True Convection electric ovens offer even heat and consistent multi-rack cooking results </a:t>
            </a:r>
          </a:p>
          <a:p>
            <a:pPr marL="267970" indent="-267970">
              <a:spcAft>
                <a:spcPts val="0"/>
              </a:spcAft>
              <a:buClr>
                <a:srgbClr val="4472C4"/>
              </a:buClr>
            </a:pPr>
            <a:endParaRPr lang="en-US" sz="1000" dirty="0">
              <a:solidFill>
                <a:schemeClr val="tx1"/>
              </a:solidFill>
              <a:latin typeface="Trade Gothic Next Cond" panose="020B0506040303020004" pitchFamily="34" charset="0"/>
              <a:cs typeface="Arial" panose="020B0604020202020204" pitchFamily="34" charset="0"/>
            </a:endParaRPr>
          </a:p>
          <a:p>
            <a:pPr lvl="3" indent="-267970">
              <a:spcBef>
                <a:spcPts val="600"/>
              </a:spcBef>
              <a:spcAft>
                <a:spcPts val="200"/>
              </a:spcAft>
            </a:pPr>
            <a:r>
              <a:rPr lang="en-US" sz="3200" b="1" dirty="0">
                <a:solidFill>
                  <a:srgbClr val="001D50"/>
                </a:solidFill>
                <a:latin typeface="Trade Gothic Next Cond"/>
              </a:rPr>
              <a:t>Innovation</a:t>
            </a:r>
          </a:p>
          <a:p>
            <a:pPr marL="267970" indent="-26797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Industry first: matte finish, durable scratch &amp; stain resistant surface </a:t>
            </a:r>
          </a:p>
          <a:p>
            <a:pPr marL="267970" indent="-26797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Patent-pending power-level indicator light on each zone </a:t>
            </a:r>
          </a:p>
          <a:p>
            <a:pPr marL="267970" indent="-26797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Power Optimization System for uninterrupted cooking </a:t>
            </a:r>
          </a:p>
          <a:p>
            <a:pPr lvl="3" indent="-267970">
              <a:spcBef>
                <a:spcPts val="600"/>
              </a:spcBef>
              <a:spcAft>
                <a:spcPts val="200"/>
              </a:spcAft>
            </a:pPr>
            <a:endParaRPr lang="en-US" sz="1050" b="1" dirty="0">
              <a:solidFill>
                <a:srgbClr val="001D50"/>
              </a:solidFill>
              <a:latin typeface="Trade Gothic Next Cond"/>
            </a:endParaRPr>
          </a:p>
          <a:p>
            <a:pPr lvl="3" indent="-267970">
              <a:spcBef>
                <a:spcPts val="600"/>
              </a:spcBef>
              <a:spcAft>
                <a:spcPts val="200"/>
              </a:spcAft>
            </a:pPr>
            <a:r>
              <a:rPr lang="en-US" sz="3200" b="1" dirty="0">
                <a:solidFill>
                  <a:srgbClr val="001D50"/>
                </a:solidFill>
                <a:latin typeface="Trade Gothic Next Cond"/>
              </a:rPr>
              <a:t>Unmatched customization </a:t>
            </a:r>
          </a:p>
          <a:p>
            <a:pPr marL="267970" indent="-267970"/>
            <a:r>
              <a:rPr lang="en-US" sz="2400" dirty="0">
                <a:solidFill>
                  <a:schemeClr val="tx1"/>
                </a:solidFill>
                <a:latin typeface="Trade Gothic Next Cond"/>
                <a:cs typeface="Arial"/>
              </a:rPr>
              <a:t>1,000+ colors and 10 metal trim options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3A15057-10C8-780E-B751-C10F6F266005}"/>
              </a:ext>
            </a:extLst>
          </p:cNvPr>
          <p:cNvSpPr txBox="1">
            <a:spLocks/>
          </p:cNvSpPr>
          <p:nvPr/>
        </p:nvSpPr>
        <p:spPr>
          <a:xfrm>
            <a:off x="8897157" y="7667115"/>
            <a:ext cx="3259023" cy="1349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b="1" kern="1200" cap="all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all" dirty="0">
                <a:solidFill>
                  <a:schemeClr val="tx1"/>
                </a:solidFill>
                <a:latin typeface="Trade Gothic Next Cond" panose="020B0506040303020004" pitchFamily="34" charset="0"/>
              </a:rPr>
              <a:t>BSPIR486Z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rade Gothic Next Cond"/>
              </a:rPr>
              <a:t>Starting at $15,995 UMRP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rade Gothic Next Cond"/>
              </a:rPr>
              <a:t>NOW SHIPPING!</a:t>
            </a:r>
            <a:endParaRPr lang="en-US" sz="2400" b="1" dirty="0">
              <a:solidFill>
                <a:schemeClr val="tx1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6829BE33-96F2-770F-CCBF-691313AC9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" y="9290151"/>
            <a:ext cx="1552358" cy="604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FF0820-AFCD-8765-0782-BFEB3A44A39C}"/>
              </a:ext>
            </a:extLst>
          </p:cNvPr>
          <p:cNvSpPr txBox="1"/>
          <p:nvPr/>
        </p:nvSpPr>
        <p:spPr>
          <a:xfrm>
            <a:off x="10536938" y="249261"/>
            <a:ext cx="2148054" cy="553998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 Gothic Next 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 b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0" name="Picture 9" descr="Blue_Star_OA_02.jpg">
            <a:extLst>
              <a:ext uri="{FF2B5EF4-FFF2-40B4-BE49-F238E27FC236}">
                <a16:creationId xmlns:a16="http://schemas.microsoft.com/office/drawing/2014/main" id="{EC208594-2C41-B65B-5BB8-2D6457F6E9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148" y="2636383"/>
            <a:ext cx="4547083" cy="49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34EEF-3780-10F3-2DDE-B178B1620ADB}"/>
              </a:ext>
            </a:extLst>
          </p:cNvPr>
          <p:cNvSpPr/>
          <p:nvPr/>
        </p:nvSpPr>
        <p:spPr>
          <a:xfrm>
            <a:off x="-1" y="-1"/>
            <a:ext cx="13185087" cy="1681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C000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362851" y="201151"/>
            <a:ext cx="8128943" cy="790016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4800" b="1" dirty="0">
                <a:solidFill>
                  <a:srgbClr val="001E54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BLUESTAR® 48” INDUCTION RANGE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280689"/>
            <a:ext cx="13168313" cy="624040"/>
          </a:xfrm>
          <a:prstGeom prst="rect">
            <a:avLst/>
          </a:prstGeom>
          <a:solidFill>
            <a:srgbClr val="001C5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958A9F-412D-74EB-F931-C178A6EA43BA}"/>
              </a:ext>
            </a:extLst>
          </p:cNvPr>
          <p:cNvSpPr txBox="1"/>
          <p:nvPr/>
        </p:nvSpPr>
        <p:spPr>
          <a:xfrm>
            <a:off x="362851" y="857489"/>
            <a:ext cx="920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1E54"/>
                </a:solidFill>
                <a:latin typeface="Trade Gothic Next Cond" panose="020B0506040303020004" pitchFamily="34" charset="0"/>
              </a:rPr>
              <a:t>Customize Your Own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81207A-BFC8-9C45-DD7A-46B8CE05B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3128279"/>
            <a:ext cx="13168313" cy="5944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C0FBF2-78C4-8613-4FFD-AB3F4FF81A67}"/>
              </a:ext>
            </a:extLst>
          </p:cNvPr>
          <p:cNvSpPr txBox="1"/>
          <p:nvPr/>
        </p:nvSpPr>
        <p:spPr>
          <a:xfrm>
            <a:off x="362851" y="1930422"/>
            <a:ext cx="1209369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rade Gothic Next Cond" panose="020B0506040303020004" pitchFamily="34" charset="0"/>
              </a:rPr>
              <a:t>Now live on bluestarcooking.com, you can customize our new 48” Induction range. </a:t>
            </a:r>
            <a:r>
              <a:rPr lang="en-US" sz="2800" dirty="0">
                <a:latin typeface="Trade Gothic Next Cond" panose="020B0506040303020004" pitchFamily="34" charset="0"/>
                <a:cs typeface="Times New Roman" panose="02020603050405020304" pitchFamily="18" charset="0"/>
              </a:rPr>
              <a:t>Customize with over </a:t>
            </a:r>
            <a:r>
              <a:rPr lang="en-US" sz="2800" b="1" dirty="0">
                <a:latin typeface="Trade Gothic Next Cond" panose="020B0506040303020004" pitchFamily="34" charset="0"/>
                <a:cs typeface="Times New Roman" panose="02020603050405020304" pitchFamily="18" charset="0"/>
              </a:rPr>
              <a:t>1,000+ standard colors </a:t>
            </a:r>
            <a:r>
              <a:rPr lang="en-US" sz="2800" dirty="0">
                <a:latin typeface="Trade Gothic Next Cond" panose="020B0506040303020004" pitchFamily="34" charset="0"/>
                <a:cs typeface="Times New Roman" panose="02020603050405020304" pitchFamily="18" charset="0"/>
              </a:rPr>
              <a:t>&amp; finishes or </a:t>
            </a:r>
            <a:r>
              <a:rPr lang="en-US" sz="2800" b="1" dirty="0">
                <a:latin typeface="Trade Gothic Next Cond" panose="020B0506040303020004" pitchFamily="34" charset="0"/>
                <a:cs typeface="Times New Roman" panose="02020603050405020304" pitchFamily="18" charset="0"/>
              </a:rPr>
              <a:t>custom color match </a:t>
            </a:r>
            <a:r>
              <a:rPr lang="en-US" sz="2800" dirty="0">
                <a:latin typeface="Trade Gothic Next Cond" panose="020B0506040303020004" pitchFamily="34" charset="0"/>
                <a:cs typeface="Times New Roman" panose="02020603050405020304" pitchFamily="18" charset="0"/>
              </a:rPr>
              <a:t>to your exact specifications. 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4F5D0B6A-1019-0DD1-71BA-109692C54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" y="9290151"/>
            <a:ext cx="1552358" cy="604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6D3D9-2402-D7AF-6770-BEDCD7D22CCE}"/>
              </a:ext>
            </a:extLst>
          </p:cNvPr>
          <p:cNvSpPr txBox="1"/>
          <p:nvPr/>
        </p:nvSpPr>
        <p:spPr>
          <a:xfrm>
            <a:off x="10536938" y="249261"/>
            <a:ext cx="2148054" cy="553998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 Gothic Next 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 b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BC9691-8051-0B3F-C67D-8B1900AD021B}"/>
              </a:ext>
            </a:extLst>
          </p:cNvPr>
          <p:cNvSpPr/>
          <p:nvPr/>
        </p:nvSpPr>
        <p:spPr>
          <a:xfrm>
            <a:off x="0" y="-71468"/>
            <a:ext cx="13168313" cy="20218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529F9-3918-9DFC-E862-A88BE4CD8567}"/>
              </a:ext>
            </a:extLst>
          </p:cNvPr>
          <p:cNvSpPr txBox="1"/>
          <p:nvPr/>
        </p:nvSpPr>
        <p:spPr>
          <a:xfrm>
            <a:off x="337494" y="213965"/>
            <a:ext cx="735820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rade Gothic Next Cond"/>
              </a:rPr>
              <a:t>VISIT BLUESTAR AT KBIS</a:t>
            </a:r>
            <a:endParaRPr lang="en-US" sz="5400" b="1">
              <a:solidFill>
                <a:srgbClr val="002060"/>
              </a:solidFill>
              <a:latin typeface="Trade Gothic Next Cond" panose="020B0506040303020004" pitchFamily="34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rade Gothic Next Cond" panose="020B0506040303020004" pitchFamily="34" charset="0"/>
              </a:rPr>
              <a:t>February 25-27 in Las Vegas, NV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49051-64E6-DA09-735C-00231B9FDA7E}"/>
              </a:ext>
            </a:extLst>
          </p:cNvPr>
          <p:cNvSpPr txBox="1"/>
          <p:nvPr/>
        </p:nvSpPr>
        <p:spPr>
          <a:xfrm>
            <a:off x="8381966" y="6231082"/>
            <a:ext cx="478818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>
                <a:latin typeface="Trade Gothic Next Cond"/>
              </a:rPr>
              <a:t>BlueStar </a:t>
            </a:r>
            <a:endParaRPr lang="en-US" sz="54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5400" b="1" dirty="0">
                <a:latin typeface="Trade Gothic Next Cond"/>
              </a:rPr>
              <a:t>Booth#W1877</a:t>
            </a:r>
            <a:endParaRPr lang="en-US" sz="5400">
              <a:ea typeface="Calibri"/>
              <a:cs typeface="Calibri"/>
            </a:endParaRPr>
          </a:p>
          <a:p>
            <a:pPr algn="ctr"/>
            <a:endParaRPr lang="en-US" sz="2800" b="1" dirty="0">
              <a:latin typeface="Trade Gothic Next Cond" panose="020B0506040303020004" pitchFamily="34" charset="0"/>
            </a:endParaRPr>
          </a:p>
          <a:p>
            <a:pPr algn="ctr"/>
            <a:r>
              <a:rPr lang="en-US" sz="4000" b="1" dirty="0">
                <a:latin typeface="Trade Gothic Next Cond" panose="020B0506040303020004" pitchFamily="34" charset="0"/>
                <a:hlinkClick r:id="rId3"/>
              </a:rPr>
              <a:t>2025 KBIS - Event Map</a:t>
            </a:r>
            <a:endParaRPr lang="en-US" sz="4000" b="1" dirty="0">
              <a:latin typeface="Trade Gothic Next Cond" panose="020B0506040303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C49B6-15B8-19D4-C736-286626DB22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003" y="69598"/>
            <a:ext cx="3496265" cy="1625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1953A-368E-48A0-7117-FA3B86EE3207}"/>
              </a:ext>
            </a:extLst>
          </p:cNvPr>
          <p:cNvSpPr txBox="1"/>
          <p:nvPr/>
        </p:nvSpPr>
        <p:spPr>
          <a:xfrm>
            <a:off x="335596" y="2182656"/>
            <a:ext cx="8013385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rade Gothic Next Cond"/>
              </a:rPr>
              <a:t>Visit BlueStar at KBIS this year in the West Hall where we will showcase innovative new products and breathtaking designs. Explore an elegant space that perfectly blends top-tier performance with unparalleled customization options.</a:t>
            </a:r>
            <a:endParaRPr lang="en-US" sz="2800" dirty="0">
              <a:ea typeface="Calibri"/>
              <a:cs typeface="Calibri"/>
            </a:endParaRPr>
          </a:p>
          <a:p>
            <a:endParaRPr lang="en-US" sz="2800" dirty="0">
              <a:latin typeface="Trade Gothic Next Cond" panose="020B0506040303020004" pitchFamily="34" charset="0"/>
            </a:endParaRPr>
          </a:p>
          <a:p>
            <a:r>
              <a:rPr lang="en-US" sz="2800" dirty="0">
                <a:latin typeface="Trade Gothic Next Cond"/>
              </a:rPr>
              <a:t>The following will be on display:</a:t>
            </a:r>
          </a:p>
          <a:p>
            <a:r>
              <a:rPr lang="en-US" sz="2800" dirty="0">
                <a:latin typeface="Trade Gothic Next Cond"/>
              </a:rPr>
              <a:t>• NEW 48” Platinum Induction Range</a:t>
            </a:r>
          </a:p>
          <a:p>
            <a:r>
              <a:rPr lang="en-US" sz="2800" dirty="0">
                <a:latin typeface="Trade Gothic Next Cond"/>
              </a:rPr>
              <a:t>• NEW X-8™ Drop-In Cooktop</a:t>
            </a:r>
          </a:p>
          <a:p>
            <a:r>
              <a:rPr lang="en-US" sz="2800" dirty="0">
                <a:latin typeface="Trade Gothic Next Cond"/>
              </a:rPr>
              <a:t>• 60” Dual Fuel Range &amp; our best-selling Nova Series gas range</a:t>
            </a:r>
          </a:p>
          <a:p>
            <a:r>
              <a:rPr lang="en-US" sz="2800" dirty="0">
                <a:latin typeface="Trade Gothic Next Cond"/>
              </a:rPr>
              <a:t>• Built-In &amp; Column Refrigeration</a:t>
            </a:r>
          </a:p>
          <a:p>
            <a:r>
              <a:rPr lang="en-US" sz="2800" dirty="0">
                <a:latin typeface="Trade Gothic Next Cond"/>
              </a:rPr>
              <a:t>• An array of Custom Vent Hoods</a:t>
            </a:r>
          </a:p>
          <a:p>
            <a:r>
              <a:rPr lang="en-US" sz="2800" dirty="0">
                <a:latin typeface="Trade Gothic Next Cond"/>
              </a:rPr>
              <a:t>• PLUS, our 2025 Color of the Year, Signal Brown</a:t>
            </a:r>
          </a:p>
          <a:p>
            <a:endParaRPr lang="en-US" sz="2800" dirty="0">
              <a:latin typeface="Trade Gothic Next Cond" panose="020B0506040303020004" pitchFamily="34" charset="0"/>
            </a:endParaRPr>
          </a:p>
          <a:p>
            <a:r>
              <a:rPr lang="en-US" sz="2800" dirty="0">
                <a:latin typeface="Trade Gothic Next Cond"/>
              </a:rPr>
              <a:t>Please make an appointment with your Territory Sales Manager so we can provide you with a detailed tour of the booth.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B8D838-DD51-B7A7-4815-29EF5888D8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134428"/>
            <a:ext cx="13168313" cy="707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7F551C-4ED8-ABB5-7C76-737CC8377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279" y="2416731"/>
            <a:ext cx="4503012" cy="3762859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AC74A91F-5864-936C-9842-8C7774758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" y="9223136"/>
            <a:ext cx="1552358" cy="6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ED43-969B-5471-1425-007DD461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2AE59-4CFC-5A01-4EBB-FEBFC218BA21}"/>
              </a:ext>
            </a:extLst>
          </p:cNvPr>
          <p:cNvSpPr/>
          <p:nvPr/>
        </p:nvSpPr>
        <p:spPr>
          <a:xfrm>
            <a:off x="-11927" y="-17271"/>
            <a:ext cx="13174928" cy="20350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3FEC-AA50-C400-F079-CF19405E760B}"/>
              </a:ext>
            </a:extLst>
          </p:cNvPr>
          <p:cNvSpPr txBox="1"/>
          <p:nvPr/>
        </p:nvSpPr>
        <p:spPr>
          <a:xfrm>
            <a:off x="232962" y="83879"/>
            <a:ext cx="6020866" cy="882349"/>
          </a:xfrm>
          <a:prstGeom prst="rect">
            <a:avLst/>
          </a:prstGeom>
          <a:noFill/>
        </p:spPr>
        <p:txBody>
          <a:bodyPr wrap="none" lIns="50857" tIns="25428" rIns="50857" bIns="25428" rtlCol="0" anchor="t">
            <a:spAutoFit/>
          </a:bodyPr>
          <a:lstStyle/>
          <a:p>
            <a:r>
              <a:rPr lang="en-US" sz="5400" b="1" dirty="0">
                <a:solidFill>
                  <a:srgbClr val="002152"/>
                </a:solidFill>
                <a:latin typeface="Trade Gothic Next Cond"/>
                <a:cs typeface="Times New Roman"/>
              </a:rPr>
              <a:t>CURRENT PROMOTION </a:t>
            </a:r>
            <a:endParaRPr lang="en-US" sz="5400" b="1" dirty="0">
              <a:solidFill>
                <a:srgbClr val="002152"/>
              </a:solidFill>
              <a:latin typeface="Trade Gothic Next Cond" panose="020B0506040303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FBAD3-D415-06C7-44C6-EF67DCF8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694"/>
            <a:ext cx="13185087" cy="624040"/>
          </a:xfrm>
          <a:prstGeom prst="rect">
            <a:avLst/>
          </a:prstGeom>
          <a:solidFill>
            <a:srgbClr val="001D50"/>
          </a:solidFill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D5A53BA6-5BEA-D29E-D19A-CB38910F08ED}"/>
              </a:ext>
            </a:extLst>
          </p:cNvPr>
          <p:cNvSpPr txBox="1"/>
          <p:nvPr/>
        </p:nvSpPr>
        <p:spPr>
          <a:xfrm>
            <a:off x="10901082" y="294222"/>
            <a:ext cx="1571715" cy="461665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ade Gothic Next 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b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B7ABE-8FF2-6561-6899-53468D0938F3}"/>
              </a:ext>
            </a:extLst>
          </p:cNvPr>
          <p:cNvSpPr txBox="1"/>
          <p:nvPr/>
        </p:nvSpPr>
        <p:spPr>
          <a:xfrm>
            <a:off x="228693" y="995296"/>
            <a:ext cx="12705381" cy="7688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latin typeface="Trade Gothic Next Cond"/>
              </a:rPr>
              <a:t>Customers can save by bundling premium products from BlueStar® this year.</a:t>
            </a:r>
            <a:endParaRPr lang="en-US" sz="2800" dirty="0">
              <a:latin typeface="Trade Gothic Next Cond"/>
              <a:ea typeface="Calibri"/>
              <a:cs typeface="Calibri"/>
            </a:endParaRPr>
          </a:p>
          <a:p>
            <a:pPr>
              <a:lnSpc>
                <a:spcPts val="2600"/>
              </a:lnSpc>
            </a:pPr>
            <a:r>
              <a:rPr lang="en-US" sz="2800" dirty="0">
                <a:latin typeface="Trade Gothic Next Cond"/>
              </a:rPr>
              <a:t>This promotion runs from February 1-June 30, 2025. </a:t>
            </a:r>
            <a:endParaRPr lang="en-US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A513E24-0226-6F3B-A4D1-B5491D520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" y="9223136"/>
            <a:ext cx="1552358" cy="604354"/>
          </a:xfrm>
          <a:prstGeom prst="rect">
            <a:avLst/>
          </a:prstGeom>
        </p:spPr>
      </p:pic>
      <p:pic>
        <p:nvPicPr>
          <p:cNvPr id="4" name="Picture 3" descr="A poster of a kitchen&#10;&#10;AI-generated content may be incorrect.">
            <a:extLst>
              <a:ext uri="{FF2B5EF4-FFF2-40B4-BE49-F238E27FC236}">
                <a16:creationId xmlns:a16="http://schemas.microsoft.com/office/drawing/2014/main" id="{799CFEA7-428F-89FD-498A-A79FEF0CD3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378" y="2045651"/>
            <a:ext cx="6269816" cy="72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8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C0AF6E-29E5-1DF2-0D53-0AF70C045844}"/>
              </a:ext>
            </a:extLst>
          </p:cNvPr>
          <p:cNvSpPr/>
          <p:nvPr/>
        </p:nvSpPr>
        <p:spPr>
          <a:xfrm>
            <a:off x="0" y="-52815"/>
            <a:ext cx="13258800" cy="25196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3BCF4-745F-B9AE-7C0D-F5AE1A14020C}"/>
              </a:ext>
            </a:extLst>
          </p:cNvPr>
          <p:cNvSpPr txBox="1"/>
          <p:nvPr/>
        </p:nvSpPr>
        <p:spPr>
          <a:xfrm>
            <a:off x="362851" y="113015"/>
            <a:ext cx="5877878" cy="1621013"/>
          </a:xfrm>
          <a:prstGeom prst="rect">
            <a:avLst/>
          </a:prstGeom>
          <a:noFill/>
        </p:spPr>
        <p:txBody>
          <a:bodyPr wrap="none" lIns="50857" tIns="25428" rIns="50857" bIns="25428" rtlCol="0" anchor="t">
            <a:spAutoFit/>
          </a:bodyPr>
          <a:lstStyle/>
          <a:p>
            <a:r>
              <a:rPr lang="en-US" sz="5400" b="1" dirty="0">
                <a:solidFill>
                  <a:srgbClr val="002152"/>
                </a:solidFill>
                <a:latin typeface="Trade Gothic Next Cond"/>
                <a:cs typeface="Times New Roman"/>
              </a:rPr>
              <a:t>NEW PRICING </a:t>
            </a:r>
          </a:p>
          <a:p>
            <a:r>
              <a:rPr lang="en-US" sz="4800" b="1" dirty="0">
                <a:solidFill>
                  <a:srgbClr val="002152"/>
                </a:solidFill>
                <a:latin typeface="Trade Gothic Next Cond"/>
                <a:cs typeface="Times New Roman"/>
              </a:rPr>
              <a:t>PRO Built-In Refrigeration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40078-6711-6DC0-8954-6C4EBA4E08E1}"/>
              </a:ext>
            </a:extLst>
          </p:cNvPr>
          <p:cNvSpPr txBox="1"/>
          <p:nvPr/>
        </p:nvSpPr>
        <p:spPr>
          <a:xfrm>
            <a:off x="362851" y="1754670"/>
            <a:ext cx="12671831" cy="425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latin typeface="Trade Gothic Next Cond"/>
              </a:rPr>
              <a:t>BlueStar just reduced pricing on PRO Built-In Refrigeration Line!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8D9D7-AA86-67D2-256C-1B972B51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" y="9113031"/>
            <a:ext cx="13252187" cy="758177"/>
          </a:xfrm>
          <a:prstGeom prst="rect">
            <a:avLst/>
          </a:prstGeom>
          <a:solidFill>
            <a:srgbClr val="001C50"/>
          </a:solidFill>
        </p:spPr>
      </p:pic>
      <p:pic>
        <p:nvPicPr>
          <p:cNvPr id="37" name="Picture 36" descr="A blue and white logo&#10;&#10;AI-generated content may be incorrect.">
            <a:extLst>
              <a:ext uri="{FF2B5EF4-FFF2-40B4-BE49-F238E27FC236}">
                <a16:creationId xmlns:a16="http://schemas.microsoft.com/office/drawing/2014/main" id="{ACEDB049-B6AD-248E-EB06-C2470A015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" y="9223136"/>
            <a:ext cx="1552358" cy="604354"/>
          </a:xfrm>
          <a:prstGeom prst="rect">
            <a:avLst/>
          </a:prstGeom>
        </p:spPr>
      </p:pic>
      <p:pic>
        <p:nvPicPr>
          <p:cNvPr id="3" name="Picture 2" descr="A advertisement for a refrigerator&#10;&#10;AI-generated content may be incorrect.">
            <a:extLst>
              <a:ext uri="{FF2B5EF4-FFF2-40B4-BE49-F238E27FC236}">
                <a16:creationId xmlns:a16="http://schemas.microsoft.com/office/drawing/2014/main" id="{4F013963-C48C-8D07-F205-BB8125E6E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991" y="2511495"/>
            <a:ext cx="7416795" cy="66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6C87B8-6F1D-AD2E-37B3-84006360A45B}"/>
              </a:ext>
            </a:extLst>
          </p:cNvPr>
          <p:cNvSpPr/>
          <p:nvPr/>
        </p:nvSpPr>
        <p:spPr>
          <a:xfrm>
            <a:off x="-80" y="-4413"/>
            <a:ext cx="13185089" cy="21065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kitchen appliances with a hood&#10;&#10;Description automatically generated">
            <a:extLst>
              <a:ext uri="{FF2B5EF4-FFF2-40B4-BE49-F238E27FC236}">
                <a16:creationId xmlns:a16="http://schemas.microsoft.com/office/drawing/2014/main" id="{C619A69E-BE59-EF80-BCC9-CAFF34423F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648" y="3769408"/>
            <a:ext cx="4066489" cy="3563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58AC3-DA21-AFEE-36C9-0D74224C3576}"/>
              </a:ext>
            </a:extLst>
          </p:cNvPr>
          <p:cNvSpPr txBox="1"/>
          <p:nvPr/>
        </p:nvSpPr>
        <p:spPr>
          <a:xfrm>
            <a:off x="370482" y="323315"/>
            <a:ext cx="5684622" cy="70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5400" b="1" dirty="0">
                <a:solidFill>
                  <a:srgbClr val="001D50"/>
                </a:solidFill>
                <a:latin typeface="Trade Gothic Next Cond" panose="020B0506040303020004" pitchFamily="34" charset="0"/>
              </a:rPr>
              <a:t>COLOR OF THE YEAR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F1B5-2AFF-6711-2A04-73BD2D90BA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330014"/>
            <a:ext cx="13185917" cy="53685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2C6B388-E785-55DB-0CAE-1373ACB1DEF7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EE852-70F6-408F-863B-2A3549E47E8D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B659C4-9299-E3D2-1219-E1CE692FE01D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3DF57C-944A-5D55-8CEA-B5D1E66BD554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AC672F-2833-315C-B460-06F8B54EDC60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4431F1-4DF6-2CD5-1E12-7A52F1BC85AD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1ED930-755B-8793-0857-2359ADC5F927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2C649C7-C928-FEA0-8AB2-0FB2561557D3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9E2898-53AA-8746-8E5C-398EAF48BC9C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B8FDC8-1EDC-BE82-5C02-052EAAF8082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8AC0A7-18D1-D0B4-3A11-A04B7E7547D2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2E79BA-E742-0267-7DA9-6CF98C1EE88A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361835-2937-AD55-32BB-D5349F3EB605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 dirty="0"/>
            </a:p>
          </p:txBody>
        </p:sp>
      </p:grp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4515F3D8-CB52-CFE6-55CD-3B0F08D999DC}"/>
              </a:ext>
            </a:extLst>
          </p:cNvPr>
          <p:cNvSpPr txBox="1"/>
          <p:nvPr/>
        </p:nvSpPr>
        <p:spPr>
          <a:xfrm>
            <a:off x="6676625" y="390340"/>
            <a:ext cx="2021882" cy="553998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 Gothic Next 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 b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520A3-EB87-E310-BE5B-CBC2B63404AA}"/>
              </a:ext>
            </a:extLst>
          </p:cNvPr>
          <p:cNvSpPr txBox="1"/>
          <p:nvPr/>
        </p:nvSpPr>
        <p:spPr>
          <a:xfrm>
            <a:off x="362851" y="1075229"/>
            <a:ext cx="104029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1E54"/>
                </a:solidFill>
                <a:latin typeface="Trade Gothic Next Cond"/>
              </a:rPr>
              <a:t>BlueStar</a:t>
            </a:r>
            <a:r>
              <a:rPr lang="en-US" sz="3600" b="1" baseline="30000" dirty="0">
                <a:solidFill>
                  <a:srgbClr val="001E54"/>
                </a:solidFill>
                <a:latin typeface="Trade Gothic Next Cond"/>
              </a:rPr>
              <a:t>®</a:t>
            </a:r>
            <a:r>
              <a:rPr lang="en-US" sz="3600" b="1" dirty="0">
                <a:solidFill>
                  <a:srgbClr val="001E54"/>
                </a:solidFill>
                <a:latin typeface="Trade Gothic Next Cond"/>
              </a:rPr>
              <a:t> Introduces our 2025 Color of the Year, Signal Brown</a:t>
            </a:r>
          </a:p>
        </p:txBody>
      </p:sp>
      <p:pic>
        <p:nvPicPr>
          <p:cNvPr id="7" name="Picture 6" descr="A brown background with white text&#10;&#10;Description automatically generated">
            <a:extLst>
              <a:ext uri="{FF2B5EF4-FFF2-40B4-BE49-F238E27FC236}">
                <a16:creationId xmlns:a16="http://schemas.microsoft.com/office/drawing/2014/main" id="{5E9618F8-EE91-7B6F-7681-74D1CFE0B2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9" t="14395" r="3378" b="3865"/>
          <a:stretch/>
        </p:blipFill>
        <p:spPr>
          <a:xfrm>
            <a:off x="3714127" y="5293573"/>
            <a:ext cx="4019569" cy="2537432"/>
          </a:xfrm>
          <a:prstGeom prst="rect">
            <a:avLst/>
          </a:prstGeom>
        </p:spPr>
      </p:pic>
      <p:pic>
        <p:nvPicPr>
          <p:cNvPr id="8" name="Picture 7" descr="A person with long hair and a necklace&#10;&#10;Description automatically generated">
            <a:extLst>
              <a:ext uri="{FF2B5EF4-FFF2-40B4-BE49-F238E27FC236}">
                <a16:creationId xmlns:a16="http://schemas.microsoft.com/office/drawing/2014/main" id="{4D2785F4-4B22-5580-0A27-5B38EBCA9A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4" y="5293507"/>
            <a:ext cx="3173767" cy="2537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27AA7D-B9B6-1433-5EF4-2C97E4EE54A9}"/>
              </a:ext>
            </a:extLst>
          </p:cNvPr>
          <p:cNvSpPr txBox="1"/>
          <p:nvPr/>
        </p:nvSpPr>
        <p:spPr>
          <a:xfrm>
            <a:off x="364718" y="2091154"/>
            <a:ext cx="857179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rade Gothic Next Cond"/>
                <a:ea typeface="+mn-lt"/>
                <a:cs typeface="+mn-lt"/>
              </a:rPr>
              <a:t>BlueStar® is proud to introduce its 2025 Color of the Year, Signal Brown. </a:t>
            </a:r>
            <a:endParaRPr lang="en-US"/>
          </a:p>
          <a:p>
            <a:r>
              <a:rPr lang="en-US" sz="2400" dirty="0">
                <a:latin typeface="Trade Gothic Next Cond"/>
                <a:ea typeface="+mn-lt"/>
                <a:cs typeface="+mn-lt"/>
              </a:rPr>
              <a:t>The warmness of Signal Brown works well as a foundation and complements a broad spectrum of colors, like deep dark blues, softer beige tones, and neutrals.</a:t>
            </a:r>
            <a:br>
              <a:rPr lang="en-US" sz="2400" dirty="0">
                <a:latin typeface="Trade Gothic Next Cond"/>
                <a:ea typeface="+mn-lt"/>
                <a:cs typeface="+mn-lt"/>
              </a:rPr>
            </a:br>
            <a:br>
              <a:rPr lang="en-US" sz="2400" dirty="0">
                <a:latin typeface="Trade Gothic Next Cond"/>
                <a:ea typeface="+mn-lt"/>
                <a:cs typeface="+mn-lt"/>
              </a:rPr>
            </a:br>
            <a:r>
              <a:rPr lang="en-US" sz="2400" dirty="0">
                <a:latin typeface="Trade Gothic Next Cond"/>
                <a:ea typeface="+mn-lt"/>
                <a:cs typeface="+mn-lt"/>
              </a:rPr>
              <a:t>The color was handpicked by San Francisco interior designer Tineke Triggs, a seasoned expert with six San Francisco Decorator Showcases to her name. </a:t>
            </a:r>
            <a:endParaRPr lang="en-US"/>
          </a:p>
          <a:p>
            <a:r>
              <a:rPr lang="en-US" sz="2400" dirty="0">
                <a:latin typeface="Trade Gothic Next Cond"/>
                <a:ea typeface="+mn-lt"/>
                <a:cs typeface="+mn-lt"/>
              </a:rPr>
              <a:t>Her award-winning designs have graced the pages of Architectural Digest, Elle Decor, Dwell, Luxe, Modern Luxury Interiors and more. </a:t>
            </a:r>
            <a:endParaRPr lang="en-US" sz="2400">
              <a:latin typeface="Trade Gothic Next Cond"/>
              <a:ea typeface="Calibri"/>
              <a:cs typeface="Calibri"/>
            </a:endParaRPr>
          </a:p>
        </p:txBody>
      </p:sp>
      <p:pic>
        <p:nvPicPr>
          <p:cNvPr id="12" name="Picture 11" descr="A brown and white color swatch&#10;&#10;Description automatically generated">
            <a:extLst>
              <a:ext uri="{FF2B5EF4-FFF2-40B4-BE49-F238E27FC236}">
                <a16:creationId xmlns:a16="http://schemas.microsoft.com/office/drawing/2014/main" id="{C3522C83-CB63-20C4-83CD-A3E7976C89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332" y="1225137"/>
            <a:ext cx="1941537" cy="2136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93E30C-D5D3-6745-C54F-0136946F2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71" y="7820080"/>
            <a:ext cx="13187246" cy="1536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E1629F-86CA-0450-49E8-5BDBDFB028DD}"/>
                  </a:ext>
                </a:extLst>
              </p14:cNvPr>
              <p14:cNvContentPartPr/>
              <p14:nvPr/>
            </p14:nvContentPartPr>
            <p14:xfrm>
              <a:off x="7608955" y="3340823"/>
              <a:ext cx="26028" cy="2602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E1629F-86CA-0450-49E8-5BDBDFB028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8255" y="2690123"/>
                <a:ext cx="1301400" cy="13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59292E-49E7-B227-EE76-2FEEA4EF0B0C}"/>
                  </a:ext>
                </a:extLst>
              </p14:cNvPr>
              <p14:cNvContentPartPr/>
              <p14:nvPr/>
            </p14:nvContentPartPr>
            <p14:xfrm>
              <a:off x="7661538" y="3288240"/>
              <a:ext cx="26028" cy="26028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59292E-49E7-B227-EE76-2FEEA4EF0B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0838" y="2637540"/>
                <a:ext cx="1301400" cy="13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31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6F27C7-53F4-2C92-7446-2EC84D34AF58}"/>
              </a:ext>
            </a:extLst>
          </p:cNvPr>
          <p:cNvSpPr/>
          <p:nvPr/>
        </p:nvSpPr>
        <p:spPr>
          <a:xfrm>
            <a:off x="0" y="-76902"/>
            <a:ext cx="13168312" cy="1945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F1B5-2AFF-6711-2A04-73BD2D90B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09298"/>
            <a:ext cx="13168313" cy="640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6D2C4-96D7-EFA6-5431-AB61C27CDDCA}"/>
              </a:ext>
            </a:extLst>
          </p:cNvPr>
          <p:cNvSpPr txBox="1"/>
          <p:nvPr/>
        </p:nvSpPr>
        <p:spPr>
          <a:xfrm>
            <a:off x="316246" y="164411"/>
            <a:ext cx="7416569" cy="1559458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5400" b="1" dirty="0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WINTER COLOR COLLECTION</a:t>
            </a:r>
          </a:p>
          <a:p>
            <a:r>
              <a:rPr lang="en-US" sz="4400" b="1" dirty="0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Warm and Inviting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26095-D403-FD7C-559F-AA63B99B92E9}"/>
              </a:ext>
            </a:extLst>
          </p:cNvPr>
          <p:cNvSpPr txBox="1"/>
          <p:nvPr/>
        </p:nvSpPr>
        <p:spPr>
          <a:xfrm>
            <a:off x="302737" y="2085481"/>
            <a:ext cx="70313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rade Gothic Next Cond" panose="020B0506040303020004" pitchFamily="34" charset="0"/>
              </a:rPr>
              <a:t>The curated palette features five colors—the green, grey, and brown hues offer a grounded feel reminiscent of earthy landscapes, while the blues layer in feelings of calmness and tranquility. Together, these colors create a harmonious winter offering featuring deep hues balanced with soft, subdued colors. </a:t>
            </a:r>
            <a:endParaRPr lang="en-US" dirty="0"/>
          </a:p>
        </p:txBody>
      </p:sp>
      <p:pic>
        <p:nvPicPr>
          <p:cNvPr id="1026" name="Picture 2" descr="Image result for winter nature images">
            <a:extLst>
              <a:ext uri="{FF2B5EF4-FFF2-40B4-BE49-F238E27FC236}">
                <a16:creationId xmlns:a16="http://schemas.microsoft.com/office/drawing/2014/main" id="{3B250E96-13AE-9B9A-E0D7-92B2DE96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36" y="637978"/>
            <a:ext cx="4971140" cy="35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160559-A0A9-29CE-4DFB-2E8AEF1194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01" y="6922361"/>
            <a:ext cx="2827466" cy="20787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89AA6D5-3C85-631C-EAA8-05F763D251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933" y="6940739"/>
            <a:ext cx="2503003" cy="21557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F4AFED7-2093-0025-8EBC-5363BADDF8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510" y="7018750"/>
            <a:ext cx="2829972" cy="20771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F260822-3371-2EDB-34A3-3473085F1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0030" y="7130893"/>
            <a:ext cx="2360719" cy="186170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837682C-D379-3929-5FAA-ACBCD4517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47" y="6922361"/>
            <a:ext cx="2625922" cy="200985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CA033DF-C05A-8801-5ACA-BF3F9126900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69" y="4256599"/>
            <a:ext cx="11654282" cy="22470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6B22406-AE36-49D0-54D8-5349F28525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719" y="6426096"/>
            <a:ext cx="2508760" cy="4278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3F76BD1-4CBD-F772-5CD4-1843E35BD4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7052" y="6475208"/>
            <a:ext cx="2344884" cy="31805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41AB419-25CE-A5DE-25FF-DD71A6975F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0789" y="6526815"/>
            <a:ext cx="2242844" cy="28880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36AE78B-0480-D1F0-7D8F-C6A25036EB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9229" y="6517716"/>
            <a:ext cx="2262322" cy="344267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7BC22B88-6770-1BA5-88BA-21CA281ECF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6653" y="6512088"/>
            <a:ext cx="2440596" cy="344266"/>
          </a:xfrm>
          <a:prstGeom prst="rect">
            <a:avLst/>
          </a:prstGeom>
        </p:spPr>
      </p:pic>
      <p:sp>
        <p:nvSpPr>
          <p:cNvPr id="11" name="TextBox 10">
            <a:hlinkClick r:id="rId16"/>
            <a:extLst>
              <a:ext uri="{FF2B5EF4-FFF2-40B4-BE49-F238E27FC236}">
                <a16:creationId xmlns:a16="http://schemas.microsoft.com/office/drawing/2014/main" id="{4515F3D8-CB52-CFE6-55CD-3B0F08D999DC}"/>
              </a:ext>
            </a:extLst>
          </p:cNvPr>
          <p:cNvSpPr txBox="1"/>
          <p:nvPr/>
        </p:nvSpPr>
        <p:spPr>
          <a:xfrm>
            <a:off x="4795243" y="1101892"/>
            <a:ext cx="2208361" cy="553998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 Gothic Next Cond" panose="020B05060403030200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 b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151788DF-89B3-0A5D-E993-A3F300F736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5" y="9223136"/>
            <a:ext cx="1552358" cy="6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BB081B6-C506-855C-C572-DD8D61F2A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786" y="2727532"/>
            <a:ext cx="3821283" cy="3858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34EEF-3780-10F3-2DDE-B178B1620ADB}"/>
              </a:ext>
            </a:extLst>
          </p:cNvPr>
          <p:cNvSpPr/>
          <p:nvPr/>
        </p:nvSpPr>
        <p:spPr>
          <a:xfrm>
            <a:off x="-45244" y="-309654"/>
            <a:ext cx="13258800" cy="29353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239049" y="-7247"/>
            <a:ext cx="10301333" cy="1621013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5400" b="1" dirty="0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QUICK SHIP APPLIANCES</a:t>
            </a:r>
          </a:p>
          <a:p>
            <a:r>
              <a:rPr lang="en-US" sz="4800" b="1" dirty="0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Customized Appliances with </a:t>
            </a:r>
            <a:r>
              <a:rPr lang="en-US" sz="4800" b="1" i="1" dirty="0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FAST</a:t>
            </a:r>
            <a:r>
              <a:rPr lang="en-US" sz="4800" b="1" dirty="0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 Lead Times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0951"/>
            <a:ext cx="13168313" cy="760783"/>
          </a:xfrm>
          <a:prstGeom prst="rect">
            <a:avLst/>
          </a:prstGeom>
          <a:solidFill>
            <a:srgbClr val="001D5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9B0B9-F866-EA72-13F8-CACB34221765}"/>
              </a:ext>
            </a:extLst>
          </p:cNvPr>
          <p:cNvSpPr txBox="1"/>
          <p:nvPr/>
        </p:nvSpPr>
        <p:spPr>
          <a:xfrm>
            <a:off x="239049" y="1613766"/>
            <a:ext cx="12671831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latin typeface="Trade Gothic Next Cond" panose="020B0506040303020004" pitchFamily="34" charset="0"/>
              </a:rPr>
              <a:t>Complete kitchen projects with ease!  These BlueStar appliances are available to </a:t>
            </a:r>
            <a:r>
              <a:rPr lang="en-US" sz="2400" b="1" i="1" u="sng" dirty="0">
                <a:latin typeface="Trade Gothic Next Cond" panose="020B0506040303020004" pitchFamily="34" charset="0"/>
              </a:rPr>
              <a:t>ship in stainless in three weeks and with color in only four weeks!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553C9-D7D8-B461-77B2-719E9C17A053}"/>
              </a:ext>
            </a:extLst>
          </p:cNvPr>
          <p:cNvSpPr txBox="1"/>
          <p:nvPr/>
        </p:nvSpPr>
        <p:spPr>
          <a:xfrm>
            <a:off x="239049" y="8518886"/>
            <a:ext cx="128939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rade Gothic Nex Cond"/>
                <a:cs typeface="Arial" panose="020B0604020202020204" pitchFamily="34" charset="0"/>
              </a:rPr>
              <a:t>Note:  </a:t>
            </a:r>
            <a:r>
              <a:rPr lang="en-US" sz="1600" dirty="0">
                <a:latin typeface="Trade Gothic Nex Cond"/>
                <a:cs typeface="Arial" panose="020B0604020202020204" pitchFamily="34" charset="0"/>
              </a:rPr>
              <a:t>Add one week for either painted units, painted knobs or LP fuel type. Please allow 10-14 days for shipments to the West Coast</a:t>
            </a:r>
            <a:r>
              <a:rPr lang="en-US" sz="1400" dirty="0">
                <a:latin typeface="Trade Gothic Nex Cond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891BA49B-CD5C-4E38-EC23-C90CE3AD834F}"/>
              </a:ext>
            </a:extLst>
          </p:cNvPr>
          <p:cNvSpPr txBox="1"/>
          <p:nvPr/>
        </p:nvSpPr>
        <p:spPr>
          <a:xfrm>
            <a:off x="10536938" y="249261"/>
            <a:ext cx="2148054" cy="553998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Trade Gothic Next Cond" panose="020B0506040303020004" pitchFamily="34" charset="0"/>
              </a:rPr>
              <a:t>LEARN MORE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C336F3-53D3-F286-4657-92D0EFFED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9"/>
          <a:stretch/>
        </p:blipFill>
        <p:spPr>
          <a:xfrm>
            <a:off x="7613746" y="2621803"/>
            <a:ext cx="2572394" cy="33155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77D1D8-63AF-64C4-D958-6B36D104B25B}"/>
              </a:ext>
            </a:extLst>
          </p:cNvPr>
          <p:cNvSpPr txBox="1"/>
          <p:nvPr/>
        </p:nvSpPr>
        <p:spPr>
          <a:xfrm>
            <a:off x="7175482" y="5947365"/>
            <a:ext cx="231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  <a:cs typeface="Arial" panose="020B0604020202020204" pitchFamily="34" charset="0"/>
              </a:rPr>
              <a:t>Column Refrigeration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57C1E-616E-D01B-5AF2-E5099C851C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369" y="6707670"/>
            <a:ext cx="3612478" cy="12986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77A50B-49B4-E421-B024-809824AC383B}"/>
              </a:ext>
            </a:extLst>
          </p:cNvPr>
          <p:cNvSpPr txBox="1"/>
          <p:nvPr/>
        </p:nvSpPr>
        <p:spPr>
          <a:xfrm>
            <a:off x="4221301" y="8017216"/>
            <a:ext cx="409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  <a:cs typeface="Arial" panose="020B0604020202020204" pitchFamily="34" charset="0"/>
              </a:rPr>
              <a:t>Nova Series Rangetops-select sizes</a:t>
            </a:r>
          </a:p>
        </p:txBody>
      </p:sp>
      <p:pic>
        <p:nvPicPr>
          <p:cNvPr id="28" name="Picture 27" descr="A blue and white logo&#10;&#10;AI-generated content may be incorrect.">
            <a:extLst>
              <a:ext uri="{FF2B5EF4-FFF2-40B4-BE49-F238E27FC236}">
                <a16:creationId xmlns:a16="http://schemas.microsoft.com/office/drawing/2014/main" id="{AAD33614-5195-E6FF-A9AA-71DCC984D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" y="9223136"/>
            <a:ext cx="1552358" cy="6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639379CAB9D45B955E1B96F810ED8" ma:contentTypeVersion="7" ma:contentTypeDescription="Create a new document." ma:contentTypeScope="" ma:versionID="9c24e40df763da75dd0df676380c97c7">
  <xsd:schema xmlns:xsd="http://www.w3.org/2001/XMLSchema" xmlns:xs="http://www.w3.org/2001/XMLSchema" xmlns:p="http://schemas.microsoft.com/office/2006/metadata/properties" xmlns:ns2="9e15a75f-7574-4a55-801f-b3a854e9bc00" targetNamespace="http://schemas.microsoft.com/office/2006/metadata/properties" ma:root="true" ma:fieldsID="27c87811b1ec4a624462efa0d9b1a795" ns2:_="">
    <xsd:import namespace="9e15a75f-7574-4a55-801f-b3a854e9bc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5a75f-7574-4a55-801f-b3a854e9b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529DE-3AF2-4881-809F-1A71EB22DAC5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9e15a75f-7574-4a55-801f-b3a854e9bc0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4EE2A1-7957-4DE2-978D-E1600B52B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5a75f-7574-4a55-801f-b3a854e9b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059530-9AB0-47C2-AD03-FACCE7664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50718</TotalTime>
  <Words>617</Words>
  <Application>Microsoft Office PowerPoint</Application>
  <PresentationFormat>Custom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Nova</vt:lpstr>
      <vt:lpstr>Calibri</vt:lpstr>
      <vt:lpstr>Calibri Light</vt:lpstr>
      <vt:lpstr>Georgia</vt:lpstr>
      <vt:lpstr>Trade Gothic Nex Cond</vt:lpstr>
      <vt:lpstr>Trade Gothic Next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Muth</dc:creator>
  <cp:lastModifiedBy>David Prestianni</cp:lastModifiedBy>
  <cp:revision>439</cp:revision>
  <dcterms:created xsi:type="dcterms:W3CDTF">2022-08-31T01:17:25Z</dcterms:created>
  <dcterms:modified xsi:type="dcterms:W3CDTF">2025-02-12T19:56:07Z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0x010100E47639379CAB9D45B955E1B96F810ED8</vt:lpwstr>
  </property>
</Properties>
</file>