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98" r:id="rId3"/>
    <p:sldId id="310" r:id="rId4"/>
    <p:sldId id="295" r:id="rId5"/>
    <p:sldId id="302" r:id="rId6"/>
    <p:sldId id="300" r:id="rId7"/>
    <p:sldId id="301" r:id="rId8"/>
    <p:sldId id="305" r:id="rId9"/>
    <p:sldId id="309" r:id="rId10"/>
    <p:sldId id="306" r:id="rId11"/>
  </p:sldIdLst>
  <p:sldSz cx="13168313" cy="9875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152"/>
    <a:srgbClr val="001E54"/>
    <a:srgbClr val="001C50"/>
    <a:srgbClr val="001A48"/>
    <a:srgbClr val="001D50"/>
    <a:srgbClr val="00102E"/>
    <a:srgbClr val="002368"/>
    <a:srgbClr val="001C54"/>
    <a:srgbClr val="AE7E37"/>
    <a:srgbClr val="002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B1A1F4-D34C-4303-A083-34193EED1257}" v="3" dt="2024-09-30T20:17:26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48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lly Parker" userId="5f8b0dd3-4adb-4229-8353-c54aa4f5ffa3" providerId="ADAL" clId="{B8DB9B49-075E-4F8D-9331-1C7BB3882ED1}"/>
    <pc:docChg chg="custSel modSld">
      <pc:chgData name="Molly Parker" userId="5f8b0dd3-4adb-4229-8353-c54aa4f5ffa3" providerId="ADAL" clId="{B8DB9B49-075E-4F8D-9331-1C7BB3882ED1}" dt="2024-10-01T17:44:35.027" v="8" actId="1076"/>
      <pc:docMkLst>
        <pc:docMk/>
      </pc:docMkLst>
      <pc:sldChg chg="addSp delSp modSp mod">
        <pc:chgData name="Molly Parker" userId="5f8b0dd3-4adb-4229-8353-c54aa4f5ffa3" providerId="ADAL" clId="{B8DB9B49-075E-4F8D-9331-1C7BB3882ED1}" dt="2024-10-01T17:44:35.027" v="8" actId="1076"/>
        <pc:sldMkLst>
          <pc:docMk/>
          <pc:sldMk cId="2653658955" sldId="298"/>
        </pc:sldMkLst>
        <pc:picChg chg="del">
          <ac:chgData name="Molly Parker" userId="5f8b0dd3-4adb-4229-8353-c54aa4f5ffa3" providerId="ADAL" clId="{B8DB9B49-075E-4F8D-9331-1C7BB3882ED1}" dt="2024-10-01T17:44:07.534" v="0" actId="478"/>
          <ac:picMkLst>
            <pc:docMk/>
            <pc:sldMk cId="2653658955" sldId="298"/>
            <ac:picMk id="4" creationId="{7E1D4F75-1F10-F69D-C694-A18803B14A2F}"/>
          </ac:picMkLst>
        </pc:picChg>
        <pc:picChg chg="add mod">
          <ac:chgData name="Molly Parker" userId="5f8b0dd3-4adb-4229-8353-c54aa4f5ffa3" providerId="ADAL" clId="{B8DB9B49-075E-4F8D-9331-1C7BB3882ED1}" dt="2024-10-01T17:44:35.027" v="8" actId="1076"/>
          <ac:picMkLst>
            <pc:docMk/>
            <pc:sldMk cId="2653658955" sldId="298"/>
            <ac:picMk id="7" creationId="{B3CAD960-008B-9CDF-90E3-83DC07AEC26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C86FC-DBCC-4C46-9FD7-88721961F698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8E8D6-147A-4906-910A-632CB36B8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4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2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70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7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687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7624" y="1616255"/>
            <a:ext cx="11193066" cy="3438255"/>
          </a:xfrm>
        </p:spPr>
        <p:txBody>
          <a:bodyPr anchor="b"/>
          <a:lstStyle>
            <a:lvl1pPr algn="ctr"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6039" y="5187102"/>
            <a:ext cx="9876235" cy="2384374"/>
          </a:xfrm>
        </p:spPr>
        <p:txBody>
          <a:bodyPr/>
          <a:lstStyle>
            <a:lvl1pPr marL="0" indent="0" algn="ctr">
              <a:buNone/>
              <a:defRPr sz="3456"/>
            </a:lvl1pPr>
            <a:lvl2pPr marL="658368" indent="0" algn="ctr">
              <a:buNone/>
              <a:defRPr sz="2880"/>
            </a:lvl2pPr>
            <a:lvl3pPr marL="1316736" indent="0" algn="ctr">
              <a:buNone/>
              <a:defRPr sz="2592"/>
            </a:lvl3pPr>
            <a:lvl4pPr marL="1975104" indent="0" algn="ctr">
              <a:buNone/>
              <a:defRPr sz="2304"/>
            </a:lvl4pPr>
            <a:lvl5pPr marL="2633472" indent="0" algn="ctr">
              <a:buNone/>
              <a:defRPr sz="2304"/>
            </a:lvl5pPr>
            <a:lvl6pPr marL="3291840" indent="0" algn="ctr">
              <a:buNone/>
              <a:defRPr sz="2304"/>
            </a:lvl6pPr>
            <a:lvl7pPr marL="3950208" indent="0" algn="ctr">
              <a:buNone/>
              <a:defRPr sz="2304"/>
            </a:lvl7pPr>
            <a:lvl8pPr marL="4608576" indent="0" algn="ctr">
              <a:buNone/>
              <a:defRPr sz="2304"/>
            </a:lvl8pPr>
            <a:lvl9pPr marL="5266944" indent="0" algn="ctr">
              <a:buNone/>
              <a:defRPr sz="230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7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7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3575" y="525797"/>
            <a:ext cx="2839417" cy="83693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5322" y="525797"/>
            <a:ext cx="8353649" cy="83693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7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b="1"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B9095-643A-E833-32E7-5AF9712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4ABF-F378-45CE-9AF6-2040E5902B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0DD73-6EE8-1287-EDC0-55034E93B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6426" y="1670135"/>
            <a:ext cx="10679813" cy="78221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80">
                <a:latin typeface="+mj-lt"/>
              </a:defRPr>
            </a:lvl1pPr>
          </a:lstStyle>
          <a:p>
            <a:pPr lvl="0"/>
            <a:r>
              <a:rPr lang="en-US"/>
              <a:t>Subtitle / Subtext</a:t>
            </a:r>
          </a:p>
        </p:txBody>
      </p:sp>
    </p:spTree>
    <p:extLst>
      <p:ext uri="{BB962C8B-B14F-4D97-AF65-F5344CB8AC3E}">
        <p14:creationId xmlns:p14="http://schemas.microsoft.com/office/powerpoint/2010/main" val="344899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6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464" y="2462104"/>
            <a:ext cx="11357670" cy="4108074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464" y="6609042"/>
            <a:ext cx="11357670" cy="2160339"/>
          </a:xfrm>
        </p:spPr>
        <p:txBody>
          <a:bodyPr/>
          <a:lstStyle>
            <a:lvl1pPr marL="0" indent="0">
              <a:buNone/>
              <a:defRPr sz="3456">
                <a:solidFill>
                  <a:schemeClr val="tx1"/>
                </a:solidFill>
              </a:defRPr>
            </a:lvl1pPr>
            <a:lvl2pPr marL="658368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316736" indent="0">
              <a:buNone/>
              <a:defRPr sz="2592">
                <a:solidFill>
                  <a:schemeClr val="tx1">
                    <a:tint val="75000"/>
                  </a:schemeClr>
                </a:solidFill>
              </a:defRPr>
            </a:lvl3pPr>
            <a:lvl4pPr marL="1975104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4pPr>
            <a:lvl5pPr marL="2633472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5pPr>
            <a:lvl6pPr marL="329184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6pPr>
            <a:lvl7pPr marL="3950208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7pPr>
            <a:lvl8pPr marL="4608576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8pPr>
            <a:lvl9pPr marL="5266944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322" y="2628985"/>
            <a:ext cx="5596533" cy="626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458" y="2628985"/>
            <a:ext cx="5596533" cy="626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4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37" y="525799"/>
            <a:ext cx="11357670" cy="1908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038" y="2420953"/>
            <a:ext cx="5570813" cy="1186471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368" indent="0">
              <a:buNone/>
              <a:defRPr sz="2880" b="1"/>
            </a:lvl2pPr>
            <a:lvl3pPr marL="1316736" indent="0">
              <a:buNone/>
              <a:defRPr sz="2592" b="1"/>
            </a:lvl3pPr>
            <a:lvl4pPr marL="1975104" indent="0">
              <a:buNone/>
              <a:defRPr sz="2304" b="1"/>
            </a:lvl4pPr>
            <a:lvl5pPr marL="2633472" indent="0">
              <a:buNone/>
              <a:defRPr sz="2304" b="1"/>
            </a:lvl5pPr>
            <a:lvl6pPr marL="3291840" indent="0">
              <a:buNone/>
              <a:defRPr sz="2304" b="1"/>
            </a:lvl6pPr>
            <a:lvl7pPr marL="3950208" indent="0">
              <a:buNone/>
              <a:defRPr sz="2304" b="1"/>
            </a:lvl7pPr>
            <a:lvl8pPr marL="4608576" indent="0">
              <a:buNone/>
              <a:defRPr sz="2304" b="1"/>
            </a:lvl8pPr>
            <a:lvl9pPr marL="5266944" indent="0">
              <a:buNone/>
              <a:defRPr sz="2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038" y="3607424"/>
            <a:ext cx="5570813" cy="5305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459" y="2420953"/>
            <a:ext cx="5598248" cy="1186471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368" indent="0">
              <a:buNone/>
              <a:defRPr sz="2880" b="1"/>
            </a:lvl2pPr>
            <a:lvl3pPr marL="1316736" indent="0">
              <a:buNone/>
              <a:defRPr sz="2592" b="1"/>
            </a:lvl3pPr>
            <a:lvl4pPr marL="1975104" indent="0">
              <a:buNone/>
              <a:defRPr sz="2304" b="1"/>
            </a:lvl4pPr>
            <a:lvl5pPr marL="2633472" indent="0">
              <a:buNone/>
              <a:defRPr sz="2304" b="1"/>
            </a:lvl5pPr>
            <a:lvl6pPr marL="3291840" indent="0">
              <a:buNone/>
              <a:defRPr sz="2304" b="1"/>
            </a:lvl6pPr>
            <a:lvl7pPr marL="3950208" indent="0">
              <a:buNone/>
              <a:defRPr sz="2304" b="1"/>
            </a:lvl7pPr>
            <a:lvl8pPr marL="4608576" indent="0">
              <a:buNone/>
              <a:defRPr sz="2304" b="1"/>
            </a:lvl8pPr>
            <a:lvl9pPr marL="5266944" indent="0">
              <a:buNone/>
              <a:defRPr sz="2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459" y="3607424"/>
            <a:ext cx="5598248" cy="5305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5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5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37" y="658389"/>
            <a:ext cx="4247124" cy="2304362"/>
          </a:xfrm>
        </p:spPr>
        <p:txBody>
          <a:bodyPr anchor="b"/>
          <a:lstStyle>
            <a:lvl1pPr>
              <a:defRPr sz="46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248" y="1421940"/>
            <a:ext cx="6666458" cy="7018246"/>
          </a:xfrm>
        </p:spPr>
        <p:txBody>
          <a:bodyPr/>
          <a:lstStyle>
            <a:lvl1pPr>
              <a:defRPr sz="4608"/>
            </a:lvl1pPr>
            <a:lvl2pPr>
              <a:defRPr sz="4032"/>
            </a:lvl2pPr>
            <a:lvl3pPr>
              <a:defRPr sz="3456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037" y="2962752"/>
            <a:ext cx="4247124" cy="5488863"/>
          </a:xfrm>
        </p:spPr>
        <p:txBody>
          <a:bodyPr/>
          <a:lstStyle>
            <a:lvl1pPr marL="0" indent="0">
              <a:buNone/>
              <a:defRPr sz="2304"/>
            </a:lvl1pPr>
            <a:lvl2pPr marL="658368" indent="0">
              <a:buNone/>
              <a:defRPr sz="2016"/>
            </a:lvl2pPr>
            <a:lvl3pPr marL="1316736" indent="0">
              <a:buNone/>
              <a:defRPr sz="1728"/>
            </a:lvl3pPr>
            <a:lvl4pPr marL="1975104" indent="0">
              <a:buNone/>
              <a:defRPr sz="1440"/>
            </a:lvl4pPr>
            <a:lvl5pPr marL="2633472" indent="0">
              <a:buNone/>
              <a:defRPr sz="1440"/>
            </a:lvl5pPr>
            <a:lvl6pPr marL="3291840" indent="0">
              <a:buNone/>
              <a:defRPr sz="1440"/>
            </a:lvl6pPr>
            <a:lvl7pPr marL="3950208" indent="0">
              <a:buNone/>
              <a:defRPr sz="1440"/>
            </a:lvl7pPr>
            <a:lvl8pPr marL="4608576" indent="0">
              <a:buNone/>
              <a:defRPr sz="1440"/>
            </a:lvl8pPr>
            <a:lvl9pPr marL="526694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1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37" y="658389"/>
            <a:ext cx="4247124" cy="2304362"/>
          </a:xfrm>
        </p:spPr>
        <p:txBody>
          <a:bodyPr anchor="b"/>
          <a:lstStyle>
            <a:lvl1pPr>
              <a:defRPr sz="46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98248" y="1421940"/>
            <a:ext cx="6666458" cy="7018246"/>
          </a:xfrm>
        </p:spPr>
        <p:txBody>
          <a:bodyPr anchor="t"/>
          <a:lstStyle>
            <a:lvl1pPr marL="0" indent="0">
              <a:buNone/>
              <a:defRPr sz="4608"/>
            </a:lvl1pPr>
            <a:lvl2pPr marL="658368" indent="0">
              <a:buNone/>
              <a:defRPr sz="4032"/>
            </a:lvl2pPr>
            <a:lvl3pPr marL="1316736" indent="0">
              <a:buNone/>
              <a:defRPr sz="3456"/>
            </a:lvl3pPr>
            <a:lvl4pPr marL="1975104" indent="0">
              <a:buNone/>
              <a:defRPr sz="2880"/>
            </a:lvl4pPr>
            <a:lvl5pPr marL="2633472" indent="0">
              <a:buNone/>
              <a:defRPr sz="2880"/>
            </a:lvl5pPr>
            <a:lvl6pPr marL="3291840" indent="0">
              <a:buNone/>
              <a:defRPr sz="2880"/>
            </a:lvl6pPr>
            <a:lvl7pPr marL="3950208" indent="0">
              <a:buNone/>
              <a:defRPr sz="2880"/>
            </a:lvl7pPr>
            <a:lvl8pPr marL="4608576" indent="0">
              <a:buNone/>
              <a:defRPr sz="2880"/>
            </a:lvl8pPr>
            <a:lvl9pPr marL="5266944" indent="0">
              <a:buNone/>
              <a:defRPr sz="288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037" y="2962752"/>
            <a:ext cx="4247124" cy="5488863"/>
          </a:xfrm>
        </p:spPr>
        <p:txBody>
          <a:bodyPr/>
          <a:lstStyle>
            <a:lvl1pPr marL="0" indent="0">
              <a:buNone/>
              <a:defRPr sz="2304"/>
            </a:lvl1pPr>
            <a:lvl2pPr marL="658368" indent="0">
              <a:buNone/>
              <a:defRPr sz="2016"/>
            </a:lvl2pPr>
            <a:lvl3pPr marL="1316736" indent="0">
              <a:buNone/>
              <a:defRPr sz="1728"/>
            </a:lvl3pPr>
            <a:lvl4pPr marL="1975104" indent="0">
              <a:buNone/>
              <a:defRPr sz="1440"/>
            </a:lvl4pPr>
            <a:lvl5pPr marL="2633472" indent="0">
              <a:buNone/>
              <a:defRPr sz="1440"/>
            </a:lvl5pPr>
            <a:lvl6pPr marL="3291840" indent="0">
              <a:buNone/>
              <a:defRPr sz="1440"/>
            </a:lvl6pPr>
            <a:lvl7pPr marL="3950208" indent="0">
              <a:buNone/>
              <a:defRPr sz="1440"/>
            </a:lvl7pPr>
            <a:lvl8pPr marL="4608576" indent="0">
              <a:buNone/>
              <a:defRPr sz="1440"/>
            </a:lvl8pPr>
            <a:lvl9pPr marL="526694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322" y="525799"/>
            <a:ext cx="11357670" cy="190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322" y="2628985"/>
            <a:ext cx="11357670" cy="6266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322" y="9153441"/>
            <a:ext cx="2962870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3821-027B-42A1-917B-63A40BFA1C1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62004" y="9153441"/>
            <a:ext cx="4444306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0121" y="9153441"/>
            <a:ext cx="2962870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2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1316736" rtl="0" eaLnBrk="1" latinLnBrk="0" hangingPunct="1">
        <a:lnSpc>
          <a:spcPct val="90000"/>
        </a:lnSpc>
        <a:spcBef>
          <a:spcPct val="0"/>
        </a:spcBef>
        <a:buNone/>
        <a:defRPr sz="63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184" indent="-329184" algn="l" defTabSz="1316736" rtl="0" eaLnBrk="1" latinLnBrk="0" hangingPunct="1">
        <a:lnSpc>
          <a:spcPct val="90000"/>
        </a:lnSpc>
        <a:spcBef>
          <a:spcPts val="144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1pPr>
      <a:lvl2pPr marL="987552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3456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304288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962656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621024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4279392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937760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596128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316736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3pPr>
      <a:lvl4pPr marL="1975104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291840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3950208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608576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266944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luestarcooking.com/inspiration/kitchen-design-contest/" TargetMode="External"/><Relationship Id="rId5" Type="http://schemas.openxmlformats.org/officeDocument/2006/relationships/hyperlink" Target="https://www.ceuevents.com/courses/bluestar/infusing_color_into_kitchen_appliances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www.bluestarcooking.com/news/promotion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s://www.bluestarcooking.com/quick-ship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luestarcooking.com/inspiration/kitchen-design-contest/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luestarcooking.com/back-to-the-kitchen-this-fall/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23A058D8-C2D1-67DA-997D-9D59AB58A359}"/>
              </a:ext>
            </a:extLst>
          </p:cNvPr>
          <p:cNvGrpSpPr>
            <a:grpSpLocks noChangeAspect="1"/>
          </p:cNvGrpSpPr>
          <p:nvPr/>
        </p:nvGrpSpPr>
        <p:grpSpPr>
          <a:xfrm>
            <a:off x="8437222" y="6090248"/>
            <a:ext cx="4312730" cy="779987"/>
            <a:chOff x="1335964" y="143790"/>
            <a:chExt cx="2452924" cy="443628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0FC54CF-236E-3666-D961-3C9F972EDECE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4F4E857-6C88-1593-F2B9-FE738A0575BF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4D3CBAD-410E-E50E-B34C-589D1C072EB2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3A96777-1C54-B779-7206-0E4BB4BF6122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58A9ADA-9F6D-44D5-6F16-916EA7399F8E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312FB97-D413-7A50-9D4F-BAFD4FD5B613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F6E52DD-D659-A744-9750-0EB785B6D44A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7537742-95FF-2012-E3D2-A69F937278D8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33EEBE-28F4-4FDB-C5E7-727ADDCCDF39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BA62066-3A85-DA7C-5580-93768803EB8B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E75CD4-ECD5-D207-C651-F4351BAEE43A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4CF191B-7B1D-2285-FF35-48275B8301D5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4A2C904-CEC8-2894-E73C-B540268969BF}"/>
              </a:ext>
            </a:extLst>
          </p:cNvPr>
          <p:cNvSpPr txBox="1"/>
          <p:nvPr/>
        </p:nvSpPr>
        <p:spPr>
          <a:xfrm>
            <a:off x="8578711" y="7601975"/>
            <a:ext cx="369210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4000" b="1">
                <a:solidFill>
                  <a:schemeClr val="bg1"/>
                </a:solidFill>
                <a:latin typeface="Trade Gothic Next Cond" panose="020B0506040303020004" pitchFamily="34" charset="0"/>
              </a:rPr>
              <a:t>FALL NEWS</a:t>
            </a:r>
          </a:p>
          <a:p>
            <a:pPr>
              <a:lnSpc>
                <a:spcPts val="4200"/>
              </a:lnSpc>
            </a:pPr>
            <a:r>
              <a:rPr lang="en-US" sz="4000" b="1">
                <a:solidFill>
                  <a:schemeClr val="bg1"/>
                </a:solidFill>
                <a:latin typeface="Trade Gothic Next Cond" panose="020B0506040303020004" pitchFamily="34" charset="0"/>
              </a:rPr>
              <a:t>Updated </a:t>
            </a:r>
          </a:p>
          <a:p>
            <a:pPr>
              <a:lnSpc>
                <a:spcPts val="4200"/>
              </a:lnSpc>
            </a:pPr>
            <a:r>
              <a:rPr lang="en-US" sz="4000" b="1">
                <a:solidFill>
                  <a:schemeClr val="bg1"/>
                </a:solidFill>
                <a:latin typeface="Trade Gothic Next Cond" panose="020B0506040303020004" pitchFamily="34" charset="0"/>
              </a:rPr>
              <a:t>October 2024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03B002-9153-2F91-3261-C7906682B3E4}"/>
              </a:ext>
            </a:extLst>
          </p:cNvPr>
          <p:cNvCxnSpPr>
            <a:cxnSpLocks/>
          </p:cNvCxnSpPr>
          <p:nvPr/>
        </p:nvCxnSpPr>
        <p:spPr>
          <a:xfrm>
            <a:off x="8473181" y="7906030"/>
            <a:ext cx="0" cy="1100050"/>
          </a:xfrm>
          <a:prstGeom prst="line">
            <a:avLst/>
          </a:prstGeom>
          <a:ln w="57150">
            <a:solidFill>
              <a:srgbClr val="AE7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kitchen with large windows&#10;&#10;Description automatically generated">
            <a:extLst>
              <a:ext uri="{FF2B5EF4-FFF2-40B4-BE49-F238E27FC236}">
                <a16:creationId xmlns:a16="http://schemas.microsoft.com/office/drawing/2014/main" id="{2638DC74-C53B-34FC-30EE-99BB293092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28281" cy="987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FFE295-7059-7A59-02B0-2A5CA78393A7}"/>
              </a:ext>
            </a:extLst>
          </p:cNvPr>
          <p:cNvSpPr/>
          <p:nvPr/>
        </p:nvSpPr>
        <p:spPr>
          <a:xfrm>
            <a:off x="-1" y="0"/>
            <a:ext cx="13168313" cy="10936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58AC3-DA21-AFEE-36C9-0D74224C3576}"/>
              </a:ext>
            </a:extLst>
          </p:cNvPr>
          <p:cNvSpPr txBox="1"/>
          <p:nvPr/>
        </p:nvSpPr>
        <p:spPr>
          <a:xfrm>
            <a:off x="362852" y="188629"/>
            <a:ext cx="7544020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b="1">
                <a:solidFill>
                  <a:srgbClr val="001D50"/>
                </a:solidFill>
                <a:latin typeface="Trade Gothic Next Cond" panose="020B0506040303020004" pitchFamily="34" charset="0"/>
              </a:rPr>
              <a:t>REGISTER FOR CEU VIRTUAL COURSES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DF1B5-2AFF-6711-2A04-73BD2D90BA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259599"/>
            <a:ext cx="13168313" cy="60727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2C6B388-E785-55DB-0CAE-1373ACB1DEF7}"/>
              </a:ext>
            </a:extLst>
          </p:cNvPr>
          <p:cNvGrpSpPr>
            <a:grpSpLocks noChangeAspect="1"/>
          </p:cNvGrpSpPr>
          <p:nvPr/>
        </p:nvGrpSpPr>
        <p:grpSpPr>
          <a:xfrm>
            <a:off x="362851" y="9366705"/>
            <a:ext cx="2173315" cy="393059"/>
            <a:chOff x="1335964" y="143790"/>
            <a:chExt cx="2452924" cy="44362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68EE852-70F6-408F-863B-2A3549E47E8D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B659C4-9299-E3D2-1219-E1CE692FE01D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3DF57C-944A-5D55-8CEA-B5D1E66BD554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FAC672F-2833-315C-B460-06F8B54EDC60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04431F1-4DF6-2CD5-1E12-7A52F1BC85AD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F1ED930-755B-8793-0857-2359ADC5F927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2C649C7-C928-FEA0-8AB2-0FB2561557D3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9E2898-53AA-8746-8E5C-398EAF48BC9C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6B8FDC8-1EDC-BE82-5C02-052EAAF80829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D8AC0A7-18D1-D0B4-3A11-A04B7E7547D2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32E79BA-E742-0267-7DA9-6CF98C1EE88A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C361835-2937-AD55-32BB-D5349F3EB605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06E408B-9C1C-08AB-9047-E088898B4D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3" t="2459" r="42046"/>
          <a:stretch/>
        </p:blipFill>
        <p:spPr>
          <a:xfrm>
            <a:off x="532962" y="1085429"/>
            <a:ext cx="7175522" cy="81687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E43142-570B-87F8-068E-E39CB7583B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934" r="1808" b="94416"/>
          <a:stretch/>
        </p:blipFill>
        <p:spPr>
          <a:xfrm>
            <a:off x="8106409" y="1238404"/>
            <a:ext cx="4752740" cy="4676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0D51CB-0969-0837-0858-8D487393AA5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767" t="44904" r="1909" b="35386"/>
          <a:stretch/>
        </p:blipFill>
        <p:spPr>
          <a:xfrm>
            <a:off x="8095481" y="1832500"/>
            <a:ext cx="4761117" cy="16506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4C7358-0CC5-E047-685A-C76B2FFCE9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10" t="51180" b="18014"/>
          <a:stretch/>
        </p:blipFill>
        <p:spPr>
          <a:xfrm>
            <a:off x="8283598" y="5446158"/>
            <a:ext cx="4610800" cy="18573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6ED4777-D379-CC17-C59B-2F9BECC633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195"/>
          <a:stretch/>
        </p:blipFill>
        <p:spPr>
          <a:xfrm>
            <a:off x="8017898" y="3544924"/>
            <a:ext cx="4838700" cy="1857328"/>
          </a:xfrm>
          <a:prstGeom prst="rect">
            <a:avLst/>
          </a:prstGeom>
        </p:spPr>
      </p:pic>
      <p:sp>
        <p:nvSpPr>
          <p:cNvPr id="18" name="TextBox 17">
            <a:hlinkClick r:id="rId5"/>
            <a:extLst>
              <a:ext uri="{FF2B5EF4-FFF2-40B4-BE49-F238E27FC236}">
                <a16:creationId xmlns:a16="http://schemas.microsoft.com/office/drawing/2014/main" id="{E3E88AA8-FA4F-4EFE-58D8-FBE574E4E514}"/>
              </a:ext>
            </a:extLst>
          </p:cNvPr>
          <p:cNvSpPr txBox="1"/>
          <p:nvPr/>
        </p:nvSpPr>
        <p:spPr>
          <a:xfrm>
            <a:off x="8403992" y="344059"/>
            <a:ext cx="2133600" cy="492443"/>
          </a:xfrm>
          <a:prstGeom prst="rect">
            <a:avLst/>
          </a:prstGeom>
          <a:solidFill>
            <a:srgbClr val="001D50"/>
          </a:solidFill>
        </p:spPr>
        <p:txBody>
          <a:bodyPr wrap="square" tIns="91440" bIns="91440" rtlCol="0" anchor="ctr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rade Gothic Next Cond" panose="020B05060403030200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US" sz="2000" b="1">
              <a:solidFill>
                <a:schemeClr val="bg1"/>
              </a:solidFill>
              <a:latin typeface="Trade Gothic Next Cond" panose="020B0506040303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9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534EEF-3780-10F3-2DDE-B178B1620ADB}"/>
              </a:ext>
            </a:extLst>
          </p:cNvPr>
          <p:cNvSpPr/>
          <p:nvPr/>
        </p:nvSpPr>
        <p:spPr>
          <a:xfrm>
            <a:off x="-28701" y="-153080"/>
            <a:ext cx="13258800" cy="239687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5A70D-BA1E-4E73-9E53-FBA7ABD2ADDA}"/>
              </a:ext>
            </a:extLst>
          </p:cNvPr>
          <p:cNvSpPr txBox="1"/>
          <p:nvPr/>
        </p:nvSpPr>
        <p:spPr>
          <a:xfrm>
            <a:off x="232962" y="-45666"/>
            <a:ext cx="4929221" cy="882349"/>
          </a:xfrm>
          <a:prstGeom prst="rect">
            <a:avLst/>
          </a:prstGeom>
          <a:noFill/>
        </p:spPr>
        <p:txBody>
          <a:bodyPr wrap="none" lIns="50857" tIns="25428" rIns="50857" bIns="25428" rtlCol="0">
            <a:spAutoFit/>
          </a:bodyPr>
          <a:lstStyle/>
          <a:p>
            <a:r>
              <a:rPr lang="en-US" sz="5400" b="1">
                <a:solidFill>
                  <a:srgbClr val="002152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NEW PROMOTIONS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ACC6F5-86FF-E2B1-3C6A-5133DD92E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461"/>
            <a:ext cx="13168313" cy="607273"/>
          </a:xfrm>
          <a:prstGeom prst="rect">
            <a:avLst/>
          </a:prstGeom>
          <a:solidFill>
            <a:srgbClr val="001D50"/>
          </a:solidFill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1FA0958-F1D3-880D-C43E-5B900D6596BE}"/>
              </a:ext>
            </a:extLst>
          </p:cNvPr>
          <p:cNvGrpSpPr>
            <a:grpSpLocks noChangeAspect="1"/>
          </p:cNvGrpSpPr>
          <p:nvPr/>
        </p:nvGrpSpPr>
        <p:grpSpPr>
          <a:xfrm>
            <a:off x="362851" y="9366705"/>
            <a:ext cx="2173315" cy="393059"/>
            <a:chOff x="1335964" y="143790"/>
            <a:chExt cx="2452924" cy="4436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FADBCE-8AA6-7263-CBEA-93E0BF00A95A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988DAA-DC51-D2ED-C1BB-DBC493270C62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93C96B1-1F8B-D4A4-3B3F-F7C382FD9EF6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070A879-A08A-F32B-0B6D-5BFB5B9C5DD6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F079CD5-13FD-75B6-5C93-71CB4FDE6102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CB2DD5-AD6D-01E7-15E3-5D1545E71090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1D9FAD-6251-A5A8-83DE-5E4AED213529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8D4DDB8-1DE0-22E6-2A8F-74F602E54641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CAAA244-ACD3-6FE4-5958-B4A45217EDB9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F93E8B0-47FA-E83E-4EA1-2EBAEAD40A4A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D2B3507-013F-10D6-8937-044FE502FFD6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D9EF7BA-5381-E9A8-3E62-D5B5563D8EC2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</p:grpSp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7FC5A6F0-217C-EA44-F8F6-13A89BBDB8F6}"/>
              </a:ext>
            </a:extLst>
          </p:cNvPr>
          <p:cNvSpPr txBox="1"/>
          <p:nvPr/>
        </p:nvSpPr>
        <p:spPr>
          <a:xfrm>
            <a:off x="10901082" y="294222"/>
            <a:ext cx="1571715" cy="461665"/>
          </a:xfrm>
          <a:prstGeom prst="rect">
            <a:avLst/>
          </a:prstGeom>
          <a:solidFill>
            <a:srgbClr val="001D50"/>
          </a:solidFill>
        </p:spPr>
        <p:txBody>
          <a:bodyPr wrap="square" tIns="91440" bIns="91440" rtlCol="0"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ade Gothic Next Cond" panose="020B0506040303020004" pitchFamily="34" charset="0"/>
              </a:rPr>
              <a:t>LEARN MORE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70C4E15-F7A3-FFE7-BF7F-3FA7F82AFE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651" y="2478925"/>
            <a:ext cx="6527755" cy="610491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47FB8E5-F4A4-7AE8-4ACB-D4B6275D46F0}"/>
              </a:ext>
            </a:extLst>
          </p:cNvPr>
          <p:cNvSpPr txBox="1"/>
          <p:nvPr/>
        </p:nvSpPr>
        <p:spPr>
          <a:xfrm>
            <a:off x="238575" y="836679"/>
            <a:ext cx="12671831" cy="14260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>
                <a:latin typeface="Trade Gothic Next Cond"/>
              </a:rPr>
              <a:t>Customers can save big on premium products from BlueStar this Fall. Both the Platinum series ranges, and Pro Built-In refrigeration products have a limited time special savings offer.  </a:t>
            </a:r>
            <a:endParaRPr lang="en-US" dirty="0"/>
          </a:p>
          <a:p>
            <a:pPr>
              <a:lnSpc>
                <a:spcPts val="2600"/>
              </a:lnSpc>
            </a:pPr>
            <a:r>
              <a:rPr lang="en-US" sz="2400" dirty="0">
                <a:latin typeface="Trade Gothic Next Cond"/>
              </a:rPr>
              <a:t>These promotions run from October 1 through December 2, so be sure to take advantage now and get customers into their dream kitchens for an incredible value. 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AD960-008B-9CDF-90E3-83DC07AEC2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851" y="2527294"/>
            <a:ext cx="6019800" cy="646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58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C0AF6E-29E5-1DF2-0D53-0AF70C045844}"/>
              </a:ext>
            </a:extLst>
          </p:cNvPr>
          <p:cNvSpPr/>
          <p:nvPr/>
        </p:nvSpPr>
        <p:spPr>
          <a:xfrm>
            <a:off x="0" y="0"/>
            <a:ext cx="13258800" cy="28507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3BCF4-745F-B9AE-7C0D-F5AE1A14020C}"/>
              </a:ext>
            </a:extLst>
          </p:cNvPr>
          <p:cNvSpPr txBox="1"/>
          <p:nvPr/>
        </p:nvSpPr>
        <p:spPr>
          <a:xfrm>
            <a:off x="362851" y="45223"/>
            <a:ext cx="6384876" cy="1713346"/>
          </a:xfrm>
          <a:prstGeom prst="rect">
            <a:avLst/>
          </a:prstGeom>
          <a:noFill/>
        </p:spPr>
        <p:txBody>
          <a:bodyPr wrap="none" lIns="50857" tIns="25428" rIns="50857" bIns="25428" rtlCol="0">
            <a:spAutoFit/>
          </a:bodyPr>
          <a:lstStyle/>
          <a:p>
            <a:r>
              <a:rPr lang="en-US" sz="5400" b="1">
                <a:solidFill>
                  <a:srgbClr val="002152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NEW REDUCED PRICING </a:t>
            </a:r>
          </a:p>
          <a:p>
            <a:r>
              <a:rPr lang="en-US" sz="5400" b="1">
                <a:solidFill>
                  <a:srgbClr val="002152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Culinary Series Ranges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E85FE8-8F48-B6D8-AEF3-3CDBB326D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322"/>
          <a:stretch/>
        </p:blipFill>
        <p:spPr>
          <a:xfrm>
            <a:off x="580921" y="3049080"/>
            <a:ext cx="11534110" cy="57004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2D40078-6711-6DC0-8954-6C4EBA4E08E1}"/>
              </a:ext>
            </a:extLst>
          </p:cNvPr>
          <p:cNvSpPr txBox="1"/>
          <p:nvPr/>
        </p:nvSpPr>
        <p:spPr>
          <a:xfrm>
            <a:off x="362851" y="1803792"/>
            <a:ext cx="12671831" cy="7591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>
                <a:latin typeface="Trade Gothic Next Cond"/>
              </a:rPr>
              <a:t>The 30” and 36” Culinary Series Ranges (RCS) now have an everyday price that has been reduced by $800.</a:t>
            </a:r>
          </a:p>
          <a:p>
            <a:pPr>
              <a:lnSpc>
                <a:spcPts val="2600"/>
              </a:lnSpc>
            </a:pPr>
            <a:r>
              <a:rPr lang="en-US" sz="2400">
                <a:latin typeface="Trade Gothic Next Cond"/>
              </a:rPr>
              <a:t>This applies to both open and sealed burner ranges.  </a:t>
            </a:r>
          </a:p>
        </p:txBody>
      </p:sp>
    </p:spTree>
    <p:extLst>
      <p:ext uri="{BB962C8B-B14F-4D97-AF65-F5344CB8AC3E}">
        <p14:creationId xmlns:p14="http://schemas.microsoft.com/office/powerpoint/2010/main" val="135168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BB081B6-C506-855C-C572-DD8D61F2A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942" b="17473"/>
          <a:stretch/>
        </p:blipFill>
        <p:spPr>
          <a:xfrm>
            <a:off x="3619665" y="2710778"/>
            <a:ext cx="3821283" cy="385803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534EEF-3780-10F3-2DDE-B178B1620ADB}"/>
              </a:ext>
            </a:extLst>
          </p:cNvPr>
          <p:cNvSpPr/>
          <p:nvPr/>
        </p:nvSpPr>
        <p:spPr>
          <a:xfrm>
            <a:off x="-45244" y="-287278"/>
            <a:ext cx="13258800" cy="274771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5A70D-BA1E-4E73-9E53-FBA7ABD2ADDA}"/>
              </a:ext>
            </a:extLst>
          </p:cNvPr>
          <p:cNvSpPr txBox="1"/>
          <p:nvPr/>
        </p:nvSpPr>
        <p:spPr>
          <a:xfrm>
            <a:off x="239049" y="-7247"/>
            <a:ext cx="9480339" cy="1405570"/>
          </a:xfrm>
          <a:prstGeom prst="rect">
            <a:avLst/>
          </a:prstGeom>
          <a:noFill/>
        </p:spPr>
        <p:txBody>
          <a:bodyPr wrap="none" lIns="50857" tIns="25428" rIns="50857" bIns="25428" rtlCol="0">
            <a:spAutoFit/>
          </a:bodyPr>
          <a:lstStyle/>
          <a:p>
            <a:r>
              <a:rPr lang="en-US" sz="4400" b="1">
                <a:solidFill>
                  <a:srgbClr val="001D50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QUICK SHIP APPLIANCES</a:t>
            </a:r>
          </a:p>
          <a:p>
            <a:r>
              <a:rPr lang="en-US" sz="4400" b="1">
                <a:solidFill>
                  <a:srgbClr val="001D50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Customized Appliances with </a:t>
            </a:r>
            <a:r>
              <a:rPr lang="en-US" sz="4400" b="1" i="1">
                <a:solidFill>
                  <a:srgbClr val="001D50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FAST</a:t>
            </a:r>
            <a:r>
              <a:rPr lang="en-US" sz="4400" b="1">
                <a:solidFill>
                  <a:srgbClr val="001D50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 Lead Times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ACC6F5-86FF-E2B1-3C6A-5133DD92E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461"/>
            <a:ext cx="13168313" cy="607273"/>
          </a:xfrm>
          <a:prstGeom prst="rect">
            <a:avLst/>
          </a:prstGeom>
          <a:solidFill>
            <a:srgbClr val="001D50"/>
          </a:solidFill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1FA0958-F1D3-880D-C43E-5B900D6596BE}"/>
              </a:ext>
            </a:extLst>
          </p:cNvPr>
          <p:cNvGrpSpPr>
            <a:grpSpLocks noChangeAspect="1"/>
          </p:cNvGrpSpPr>
          <p:nvPr/>
        </p:nvGrpSpPr>
        <p:grpSpPr>
          <a:xfrm>
            <a:off x="362851" y="9366705"/>
            <a:ext cx="2173315" cy="393059"/>
            <a:chOff x="1335964" y="143790"/>
            <a:chExt cx="2452924" cy="4436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FADBCE-8AA6-7263-CBEA-93E0BF00A95A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988DAA-DC51-D2ED-C1BB-DBC493270C62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93C96B1-1F8B-D4A4-3B3F-F7C382FD9EF6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070A879-A08A-F32B-0B6D-5BFB5B9C5DD6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F079CD5-13FD-75B6-5C93-71CB4FDE6102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CB2DD5-AD6D-01E7-15E3-5D1545E71090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1D9FAD-6251-A5A8-83DE-5E4AED213529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8D4DDB8-1DE0-22E6-2A8F-74F602E54641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CAAA244-ACD3-6FE4-5958-B4A45217EDB9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F93E8B0-47FA-E83E-4EA1-2EBAEAD40A4A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D2B3507-013F-10D6-8937-044FE502FFD6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D9EF7BA-5381-E9A8-3E62-D5B5563D8EC2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209B0B9-F866-EA72-13F8-CACB34221765}"/>
              </a:ext>
            </a:extLst>
          </p:cNvPr>
          <p:cNvSpPr txBox="1"/>
          <p:nvPr/>
        </p:nvSpPr>
        <p:spPr>
          <a:xfrm>
            <a:off x="239049" y="1493036"/>
            <a:ext cx="12671831" cy="759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>
                <a:latin typeface="Trade Gothic Next Cond" panose="020B0506040303020004" pitchFamily="34" charset="0"/>
              </a:rPr>
              <a:t>Ensure your customer are ready for holiday cooking! </a:t>
            </a:r>
          </a:p>
          <a:p>
            <a:pPr>
              <a:lnSpc>
                <a:spcPts val="2600"/>
              </a:lnSpc>
            </a:pPr>
            <a:r>
              <a:rPr lang="en-US" sz="2400">
                <a:latin typeface="Trade Gothic Next Cond" panose="020B0506040303020004" pitchFamily="34" charset="0"/>
              </a:rPr>
              <a:t>These BlueStar appliances are available to </a:t>
            </a:r>
            <a:r>
              <a:rPr lang="en-US" sz="2400" b="1" i="1" u="sng">
                <a:latin typeface="Trade Gothic Next Cond" panose="020B0506040303020004" pitchFamily="34" charset="0"/>
              </a:rPr>
              <a:t>ship in stainless in three weeks and with color in only four weeks!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553C9-D7D8-B461-77B2-719E9C17A053}"/>
              </a:ext>
            </a:extLst>
          </p:cNvPr>
          <p:cNvSpPr txBox="1"/>
          <p:nvPr/>
        </p:nvSpPr>
        <p:spPr>
          <a:xfrm>
            <a:off x="146509" y="8977989"/>
            <a:ext cx="128939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Note:  </a:t>
            </a:r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Add one week for either painted units, painted knobs or LP fuel type. Please allow 10-14 days for shipments to the West Coast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891BA49B-CD5C-4E38-EC23-C90CE3AD834F}"/>
              </a:ext>
            </a:extLst>
          </p:cNvPr>
          <p:cNvSpPr txBox="1"/>
          <p:nvPr/>
        </p:nvSpPr>
        <p:spPr>
          <a:xfrm>
            <a:off x="11331692" y="-3755"/>
            <a:ext cx="1597572" cy="461665"/>
          </a:xfrm>
          <a:prstGeom prst="rect">
            <a:avLst/>
          </a:prstGeom>
          <a:solidFill>
            <a:srgbClr val="001D50"/>
          </a:solidFill>
        </p:spPr>
        <p:txBody>
          <a:bodyPr wrap="square" tIns="91440" bIns="91440" rtlCol="0"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ade Gothic Next Cond" panose="020B0506040303020004" pitchFamily="34" charset="0"/>
              </a:rPr>
              <a:t>LEARN MORE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0F07A24-8EA1-6D02-6AC6-9AF137517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156" b="-204"/>
          <a:stretch/>
        </p:blipFill>
        <p:spPr bwMode="auto">
          <a:xfrm>
            <a:off x="829654" y="3075950"/>
            <a:ext cx="3147248" cy="293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5224521-9F88-052B-C0CE-D7831345B70D}"/>
              </a:ext>
            </a:extLst>
          </p:cNvPr>
          <p:cNvSpPr txBox="1"/>
          <p:nvPr/>
        </p:nvSpPr>
        <p:spPr>
          <a:xfrm>
            <a:off x="1047884" y="5836557"/>
            <a:ext cx="249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ova" panose="020B0504020202020204" pitchFamily="34" charset="0"/>
                <a:cs typeface="Arial" panose="020B0604020202020204" pitchFamily="34" charset="0"/>
              </a:rPr>
              <a:t>Dual Fuel Ranges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F5191F0-27D4-A97E-9EC2-B34F426D25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335" t="5862"/>
          <a:stretch/>
        </p:blipFill>
        <p:spPr>
          <a:xfrm>
            <a:off x="7788682" y="2825860"/>
            <a:ext cx="2669515" cy="2987378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77BF86D-749B-0C58-95B7-05C978645795}"/>
              </a:ext>
            </a:extLst>
          </p:cNvPr>
          <p:cNvSpPr txBox="1"/>
          <p:nvPr/>
        </p:nvSpPr>
        <p:spPr>
          <a:xfrm>
            <a:off x="7709541" y="5866534"/>
            <a:ext cx="177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ova" panose="020B0504020202020204" pitchFamily="34" charset="0"/>
                <a:cs typeface="Arial" panose="020B0604020202020204" pitchFamily="34" charset="0"/>
              </a:rPr>
              <a:t>Pro Built-In Refrigeration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5C336F3-53D3-F286-4657-92D0EFFED71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348" t="299" r="250" b="1002"/>
          <a:stretch/>
        </p:blipFill>
        <p:spPr>
          <a:xfrm>
            <a:off x="10567282" y="2503013"/>
            <a:ext cx="2601031" cy="3407787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477D1D8-63AF-64C4-D958-6B36D104B25B}"/>
              </a:ext>
            </a:extLst>
          </p:cNvPr>
          <p:cNvSpPr txBox="1"/>
          <p:nvPr/>
        </p:nvSpPr>
        <p:spPr>
          <a:xfrm>
            <a:off x="10175779" y="5897104"/>
            <a:ext cx="231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 Nova" panose="020B0504020202020204" pitchFamily="34" charset="0"/>
                <a:cs typeface="Arial" panose="020B0604020202020204" pitchFamily="34" charset="0"/>
              </a:rPr>
              <a:t>Column Refrigeration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957C1E-616E-D01B-5AF2-E5099C851C1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29" t="27168" r="4589" b="21387"/>
          <a:stretch/>
        </p:blipFill>
        <p:spPr>
          <a:xfrm>
            <a:off x="4462949" y="7033246"/>
            <a:ext cx="3612478" cy="129866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D77A50B-49B4-E421-B024-809824AC383B}"/>
              </a:ext>
            </a:extLst>
          </p:cNvPr>
          <p:cNvSpPr txBox="1"/>
          <p:nvPr/>
        </p:nvSpPr>
        <p:spPr>
          <a:xfrm>
            <a:off x="4979218" y="8335661"/>
            <a:ext cx="2945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 Nova" panose="020B0504020202020204" pitchFamily="34" charset="0"/>
                <a:cs typeface="Arial" panose="020B0604020202020204" pitchFamily="34" charset="0"/>
              </a:rPr>
              <a:t>Nova Series Rangetops</a:t>
            </a:r>
          </a:p>
        </p:txBody>
      </p:sp>
    </p:spTree>
    <p:extLst>
      <p:ext uri="{BB962C8B-B14F-4D97-AF65-F5344CB8AC3E}">
        <p14:creationId xmlns:p14="http://schemas.microsoft.com/office/powerpoint/2010/main" val="120022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ED6754-EC5B-65C0-BA0D-D93E5B143DC6}"/>
              </a:ext>
            </a:extLst>
          </p:cNvPr>
          <p:cNvSpPr/>
          <p:nvPr/>
        </p:nvSpPr>
        <p:spPr>
          <a:xfrm>
            <a:off x="0" y="-46556"/>
            <a:ext cx="13258800" cy="304133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BDB9FA-DC2F-772F-9149-FC567AFB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86" y="-46556"/>
            <a:ext cx="11357670" cy="1849465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Trade Gothic Next Cond"/>
              </a:rPr>
              <a:t>TRADE NEWS</a:t>
            </a:r>
            <a:br>
              <a:rPr lang="en-US" sz="4400" b="1">
                <a:latin typeface="Trade Gothic Next Cond" panose="020B0506040303020004" pitchFamily="34" charset="0"/>
              </a:rPr>
            </a:br>
            <a:r>
              <a:rPr lang="en-US" sz="4400" b="1">
                <a:solidFill>
                  <a:srgbClr val="002060"/>
                </a:solidFill>
                <a:latin typeface="Trade Gothic Next Cond"/>
              </a:rPr>
              <a:t>Kitchen Design Contest – Grand Prize Winner</a:t>
            </a:r>
            <a:endParaRPr lang="en-US" sz="4400" b="1">
              <a:solidFill>
                <a:srgbClr val="002060"/>
              </a:solidFill>
              <a:latin typeface="Trade Gothic Next Cond" panose="020B05060403030200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8D02B8-8291-3E9A-EA10-1768533A2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461"/>
            <a:ext cx="13168313" cy="607273"/>
          </a:xfrm>
          <a:prstGeom prst="rect">
            <a:avLst/>
          </a:prstGeom>
          <a:solidFill>
            <a:srgbClr val="001D50"/>
          </a:solidFill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52BF3CD-6F19-8580-2A0C-E7F9FCC953CA}"/>
              </a:ext>
            </a:extLst>
          </p:cNvPr>
          <p:cNvGrpSpPr>
            <a:grpSpLocks noChangeAspect="1"/>
          </p:cNvGrpSpPr>
          <p:nvPr/>
        </p:nvGrpSpPr>
        <p:grpSpPr>
          <a:xfrm>
            <a:off x="362851" y="9366705"/>
            <a:ext cx="2173315" cy="393059"/>
            <a:chOff x="1335964" y="143790"/>
            <a:chExt cx="2452924" cy="44362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DCFB43B-21E9-D50B-15EE-51151961DD80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A82F6A-1C1C-8A63-CD00-20549AFFBC70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E141188-8C85-E178-DC92-ABDED4F4AC67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83F1BA-C138-B2FD-A400-437F1ED063EF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F68ADE-8660-B1DF-0CFE-5BC656D00484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BB9025-BF8A-88F3-FAE2-5D31A9D8ABDE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F4CC549-3A69-B9C2-E113-311955D1FF31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796E678-B366-C4DB-5C2E-9F653642B528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EC15CFA-0687-F443-092E-B72AD7C93F92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A0D28B-B529-EB69-B40A-73D1B576C397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B6451D-CC9A-2ACA-0F2A-F7E2E88294D1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A4E326-C121-12B4-DCE2-A44A04AC63F9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B955C1A-89CE-154C-7C36-ECEEF0DF1CE3}"/>
              </a:ext>
            </a:extLst>
          </p:cNvPr>
          <p:cNvSpPr txBox="1"/>
          <p:nvPr/>
        </p:nvSpPr>
        <p:spPr>
          <a:xfrm>
            <a:off x="4279302" y="7517781"/>
            <a:ext cx="47001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Trade Gothic Next Cond" panose="020B0506040303020004" pitchFamily="34" charset="0"/>
              </a:rPr>
              <a:t>GRAND PRIZE WINNER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Brian Anderson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Thurston Kitchen &amp; Bath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Telluride, CO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DA98BBE8-849F-41E2-15EE-EBC49A386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86" y="3208198"/>
            <a:ext cx="6152614" cy="4104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FD5B6050-CFA5-F646-C26C-1B9C88290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8757"/>
            <a:ext cx="6096000" cy="406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hlinkClick r:id="rId5"/>
            <a:extLst>
              <a:ext uri="{FF2B5EF4-FFF2-40B4-BE49-F238E27FC236}">
                <a16:creationId xmlns:a16="http://schemas.microsoft.com/office/drawing/2014/main" id="{2CD1F7F4-2F9C-7829-F7AE-9028452F34BE}"/>
              </a:ext>
            </a:extLst>
          </p:cNvPr>
          <p:cNvSpPr txBox="1"/>
          <p:nvPr/>
        </p:nvSpPr>
        <p:spPr>
          <a:xfrm>
            <a:off x="10591800" y="492302"/>
            <a:ext cx="2133600" cy="492443"/>
          </a:xfrm>
          <a:prstGeom prst="rect">
            <a:avLst/>
          </a:prstGeom>
          <a:solidFill>
            <a:srgbClr val="001D50"/>
          </a:solidFill>
        </p:spPr>
        <p:txBody>
          <a:bodyPr wrap="square" tIns="91440" bIns="91440" rtlCol="0" anchor="ctr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Trade Gothic Next Cond" panose="020B05060403030200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US" sz="2000" b="1">
              <a:solidFill>
                <a:schemeClr val="bg1"/>
              </a:solidFill>
              <a:latin typeface="Trade Gothic Next Cond" panose="020B05060403030200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79FA5F-F2ED-9D36-2FF2-C64628910A6F}"/>
              </a:ext>
            </a:extLst>
          </p:cNvPr>
          <p:cNvSpPr txBox="1"/>
          <p:nvPr/>
        </p:nvSpPr>
        <p:spPr>
          <a:xfrm>
            <a:off x="303664" y="1642296"/>
            <a:ext cx="1242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rade Gothic Next Cond" panose="020B0506040303020004" pitchFamily="34" charset="0"/>
              </a:rPr>
              <a:t>We are honored to recognize the talented designers who created exceptional kitchens using BlueStar appliances. This year's winners showcase the endless customization options BlueStar offers.  </a:t>
            </a:r>
          </a:p>
        </p:txBody>
      </p:sp>
    </p:spTree>
    <p:extLst>
      <p:ext uri="{BB962C8B-B14F-4D97-AF65-F5344CB8AC3E}">
        <p14:creationId xmlns:p14="http://schemas.microsoft.com/office/powerpoint/2010/main" val="562987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ED6754-EC5B-65C0-BA0D-D93E5B143DC6}"/>
              </a:ext>
            </a:extLst>
          </p:cNvPr>
          <p:cNvSpPr/>
          <p:nvPr/>
        </p:nvSpPr>
        <p:spPr>
          <a:xfrm>
            <a:off x="0" y="0"/>
            <a:ext cx="13168313" cy="21871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BDB9FA-DC2F-772F-9149-FC567AFB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86" y="167422"/>
            <a:ext cx="11357670" cy="2019759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Trade Gothic Next Cond"/>
              </a:rPr>
              <a:t>TRADE NEWS</a:t>
            </a:r>
            <a:br>
              <a:rPr lang="en-US" sz="4400" b="1">
                <a:latin typeface="Trade Gothic Next Cond" panose="020B0506040303020004" pitchFamily="34" charset="0"/>
              </a:rPr>
            </a:br>
            <a:r>
              <a:rPr lang="en-US" sz="4400" b="1">
                <a:solidFill>
                  <a:srgbClr val="002060"/>
                </a:solidFill>
                <a:latin typeface="Trade Gothic Next Cond"/>
              </a:rPr>
              <a:t>Kitchen Design Contest Regional Winners</a:t>
            </a:r>
            <a:endParaRPr lang="en-US" sz="4400" b="1">
              <a:solidFill>
                <a:srgbClr val="002060"/>
              </a:solidFill>
              <a:latin typeface="Trade Gothic Next Cond" panose="020B05060403030200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8D02B8-8291-3E9A-EA10-1768533A2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461"/>
            <a:ext cx="13168313" cy="607273"/>
          </a:xfrm>
          <a:prstGeom prst="rect">
            <a:avLst/>
          </a:prstGeom>
          <a:solidFill>
            <a:srgbClr val="001D50"/>
          </a:solidFill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52BF3CD-6F19-8580-2A0C-E7F9FCC953CA}"/>
              </a:ext>
            </a:extLst>
          </p:cNvPr>
          <p:cNvGrpSpPr>
            <a:grpSpLocks noChangeAspect="1"/>
          </p:cNvGrpSpPr>
          <p:nvPr/>
        </p:nvGrpSpPr>
        <p:grpSpPr>
          <a:xfrm>
            <a:off x="362851" y="9366705"/>
            <a:ext cx="2173315" cy="393059"/>
            <a:chOff x="1335964" y="143790"/>
            <a:chExt cx="2452924" cy="44362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DCFB43B-21E9-D50B-15EE-51151961DD80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A82F6A-1C1C-8A63-CD00-20549AFFBC70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E141188-8C85-E178-DC92-ABDED4F4AC67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83F1BA-C138-B2FD-A400-437F1ED063EF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F68ADE-8660-B1DF-0CFE-5BC656D00484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BB9025-BF8A-88F3-FAE2-5D31A9D8ABDE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F4CC549-3A69-B9C2-E113-311955D1FF31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796E678-B366-C4DB-5C2E-9F653642B528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EC15CFA-0687-F443-092E-B72AD7C93F92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A0D28B-B529-EB69-B40A-73D1B576C397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B6451D-CC9A-2ACA-0F2A-F7E2E88294D1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A4E326-C121-12B4-DCE2-A44A04AC63F9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D4219958-2B74-F016-6A51-934FE744D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35" y="2519931"/>
            <a:ext cx="4347383" cy="40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955C1A-89CE-154C-7C36-ECEEF0DF1CE3}"/>
              </a:ext>
            </a:extLst>
          </p:cNvPr>
          <p:cNvSpPr txBox="1"/>
          <p:nvPr/>
        </p:nvSpPr>
        <p:spPr>
          <a:xfrm>
            <a:off x="-55383" y="6889913"/>
            <a:ext cx="4700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rade Gothic Next Cond" panose="020B0506040303020004" pitchFamily="34" charset="0"/>
              </a:rPr>
              <a:t>REGIONAL WINNER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Jennifer Koch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Jennifer Austin Interiors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Long Beach, CA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2BF2D0A9-77C0-7D8D-ABD4-36C2C6BB6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9754" y="2519930"/>
            <a:ext cx="3996959" cy="409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63F334-9DF2-8A25-CFAB-4BC01DF6CC8F}"/>
              </a:ext>
            </a:extLst>
          </p:cNvPr>
          <p:cNvSpPr txBox="1"/>
          <p:nvPr/>
        </p:nvSpPr>
        <p:spPr>
          <a:xfrm>
            <a:off x="4206136" y="6857083"/>
            <a:ext cx="4700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rade Gothic Next Cond" panose="020B0506040303020004" pitchFamily="34" charset="0"/>
              </a:rPr>
              <a:t>REGIONAL WINNER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Sarah Jones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Sarah Jones Design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Aspen, CO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92F792A8-60DD-E412-8F11-102B6FFD98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06331" y="2489152"/>
            <a:ext cx="4077400" cy="418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6E915E3-F6CA-7EED-5A31-B9E56503D677}"/>
              </a:ext>
            </a:extLst>
          </p:cNvPr>
          <p:cNvSpPr txBox="1"/>
          <p:nvPr/>
        </p:nvSpPr>
        <p:spPr>
          <a:xfrm>
            <a:off x="8906331" y="6860192"/>
            <a:ext cx="400169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rade Gothic Next Cond" panose="020B0506040303020004" pitchFamily="34" charset="0"/>
              </a:rPr>
              <a:t>REGIONAL WINNER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Michelle Murphy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Demi Ryan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Smith Mountain Lake, VA</a:t>
            </a:r>
          </a:p>
        </p:txBody>
      </p:sp>
    </p:spTree>
    <p:extLst>
      <p:ext uri="{BB962C8B-B14F-4D97-AF65-F5344CB8AC3E}">
        <p14:creationId xmlns:p14="http://schemas.microsoft.com/office/powerpoint/2010/main" val="491152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ED6754-EC5B-65C0-BA0D-D93E5B143DC6}"/>
              </a:ext>
            </a:extLst>
          </p:cNvPr>
          <p:cNvSpPr/>
          <p:nvPr/>
        </p:nvSpPr>
        <p:spPr>
          <a:xfrm>
            <a:off x="0" y="0"/>
            <a:ext cx="13258800" cy="218718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BDB9FA-DC2F-772F-9149-FC567AFB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86" y="167422"/>
            <a:ext cx="11357670" cy="2019759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Trade Gothic Next Cond"/>
              </a:rPr>
              <a:t>TRADE NEWS</a:t>
            </a:r>
            <a:br>
              <a:rPr lang="en-US" sz="4400" b="1">
                <a:latin typeface="Trade Gothic Next Cond" panose="020B0506040303020004" pitchFamily="34" charset="0"/>
              </a:rPr>
            </a:br>
            <a:r>
              <a:rPr lang="en-US" sz="4400" b="1">
                <a:solidFill>
                  <a:srgbClr val="002060"/>
                </a:solidFill>
                <a:latin typeface="Trade Gothic Next Cond"/>
              </a:rPr>
              <a:t>Kitchen Design Contest Regional Winners</a:t>
            </a:r>
            <a:endParaRPr lang="en-US" sz="4400" b="1">
              <a:solidFill>
                <a:srgbClr val="002060"/>
              </a:solidFill>
              <a:latin typeface="Trade Gothic Next Cond" panose="020B05060403030200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8D02B8-8291-3E9A-EA10-1768533A2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461"/>
            <a:ext cx="13168313" cy="607273"/>
          </a:xfrm>
          <a:prstGeom prst="rect">
            <a:avLst/>
          </a:prstGeom>
          <a:solidFill>
            <a:srgbClr val="001D50"/>
          </a:solidFill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52BF3CD-6F19-8580-2A0C-E7F9FCC953CA}"/>
              </a:ext>
            </a:extLst>
          </p:cNvPr>
          <p:cNvGrpSpPr>
            <a:grpSpLocks noChangeAspect="1"/>
          </p:cNvGrpSpPr>
          <p:nvPr/>
        </p:nvGrpSpPr>
        <p:grpSpPr>
          <a:xfrm>
            <a:off x="362851" y="9366705"/>
            <a:ext cx="2173315" cy="393059"/>
            <a:chOff x="1335964" y="143790"/>
            <a:chExt cx="2452924" cy="44362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DCFB43B-21E9-D50B-15EE-51151961DD80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A82F6A-1C1C-8A63-CD00-20549AFFBC70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E141188-8C85-E178-DC92-ABDED4F4AC67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83F1BA-C138-B2FD-A400-437F1ED063EF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F68ADE-8660-B1DF-0CFE-5BC656D00484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BB9025-BF8A-88F3-FAE2-5D31A9D8ABDE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F4CC549-3A69-B9C2-E113-311955D1FF31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796E678-B366-C4DB-5C2E-9F653642B528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EC15CFA-0687-F443-092E-B72AD7C93F92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A0D28B-B529-EB69-B40A-73D1B576C397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B6451D-CC9A-2ACA-0F2A-F7E2E88294D1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A4E326-C121-12B4-DCE2-A44A04AC63F9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622194B-11D9-C066-7211-E5480E11FF09}"/>
              </a:ext>
            </a:extLst>
          </p:cNvPr>
          <p:cNvSpPr txBox="1"/>
          <p:nvPr/>
        </p:nvSpPr>
        <p:spPr>
          <a:xfrm>
            <a:off x="4425867" y="7640909"/>
            <a:ext cx="4838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rade Gothic Next Cond" panose="020B0506040303020004" pitchFamily="34" charset="0"/>
              </a:rPr>
              <a:t>REGIONAL WINNER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Mika Frechette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Stoneledge Farm &amp; Home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Bennington, VT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29097E9B-FD04-52BD-84E6-7DE4100BA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42" y="2291397"/>
            <a:ext cx="3798926" cy="527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4074FC84-B451-E828-9E7D-A2AD4AA6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5867" y="2273055"/>
            <a:ext cx="4126462" cy="526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D89B6EE-DDF6-2846-330A-FF01160AB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7028" y="2279122"/>
            <a:ext cx="4230655" cy="527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EAB9A4-8748-6688-F479-4C71D5CBD141}"/>
              </a:ext>
            </a:extLst>
          </p:cNvPr>
          <p:cNvSpPr txBox="1"/>
          <p:nvPr/>
        </p:nvSpPr>
        <p:spPr>
          <a:xfrm>
            <a:off x="8944472" y="7618927"/>
            <a:ext cx="388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rade Gothic Next Cond" panose="020B0506040303020004" pitchFamily="34" charset="0"/>
              </a:rPr>
              <a:t>REGIONAL WINNER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Vivian Hung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Global Home Interiors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New York, 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27C5E57-9528-D34E-D7BD-62BFC1FA1D6B}"/>
              </a:ext>
            </a:extLst>
          </p:cNvPr>
          <p:cNvSpPr txBox="1"/>
          <p:nvPr/>
        </p:nvSpPr>
        <p:spPr>
          <a:xfrm>
            <a:off x="-71319" y="7634921"/>
            <a:ext cx="4497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Trade Gothic Next Cond" panose="020B0506040303020004" pitchFamily="34" charset="0"/>
              </a:rPr>
              <a:t>REGIONAL WINNER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Amanda Chando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Details and Design</a:t>
            </a:r>
          </a:p>
          <a:p>
            <a:pPr algn="ctr"/>
            <a:r>
              <a:rPr lang="en-US" sz="2400">
                <a:latin typeface="Trade Gothic Next Cond" panose="020B0506040303020004" pitchFamily="34" charset="0"/>
              </a:rPr>
              <a:t>Stevensville, MD</a:t>
            </a:r>
          </a:p>
        </p:txBody>
      </p:sp>
    </p:spTree>
    <p:extLst>
      <p:ext uri="{BB962C8B-B14F-4D97-AF65-F5344CB8AC3E}">
        <p14:creationId xmlns:p14="http://schemas.microsoft.com/office/powerpoint/2010/main" val="596029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534EEF-3780-10F3-2DDE-B178B1620ADB}"/>
              </a:ext>
            </a:extLst>
          </p:cNvPr>
          <p:cNvSpPr/>
          <p:nvPr/>
        </p:nvSpPr>
        <p:spPr>
          <a:xfrm>
            <a:off x="-1" y="0"/>
            <a:ext cx="13168313" cy="2054025"/>
          </a:xfrm>
          <a:prstGeom prst="rect">
            <a:avLst/>
          </a:prstGeom>
          <a:solidFill>
            <a:srgbClr val="00215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>
              <a:solidFill>
                <a:srgbClr val="FFC000"/>
              </a:solidFill>
              <a:latin typeface="Trade Gothic Next Cond" panose="020B05060403030200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5A70D-BA1E-4E73-9E53-FBA7ABD2ADDA}"/>
              </a:ext>
            </a:extLst>
          </p:cNvPr>
          <p:cNvSpPr txBox="1"/>
          <p:nvPr/>
        </p:nvSpPr>
        <p:spPr>
          <a:xfrm>
            <a:off x="362851" y="120001"/>
            <a:ext cx="9778305" cy="790016"/>
          </a:xfrm>
          <a:prstGeom prst="rect">
            <a:avLst/>
          </a:prstGeom>
          <a:noFill/>
        </p:spPr>
        <p:txBody>
          <a:bodyPr wrap="none" lIns="50857" tIns="25428" rIns="50857" bIns="25428" rtlCol="0">
            <a:spAutoFit/>
          </a:bodyPr>
          <a:lstStyle/>
          <a:p>
            <a:r>
              <a:rPr lang="en-US" sz="4800" b="1">
                <a:solidFill>
                  <a:schemeClr val="bg1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NEW PRODUCT NEWS:  Taking Orders NOW!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ACC6F5-86FF-E2B1-3C6A-5133DD92E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297456"/>
            <a:ext cx="13168313" cy="607273"/>
          </a:xfrm>
          <a:prstGeom prst="rect">
            <a:avLst/>
          </a:prstGeom>
          <a:solidFill>
            <a:srgbClr val="001C50"/>
          </a:solidFill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1FA0958-F1D3-880D-C43E-5B900D6596BE}"/>
              </a:ext>
            </a:extLst>
          </p:cNvPr>
          <p:cNvGrpSpPr>
            <a:grpSpLocks noChangeAspect="1"/>
          </p:cNvGrpSpPr>
          <p:nvPr/>
        </p:nvGrpSpPr>
        <p:grpSpPr>
          <a:xfrm>
            <a:off x="362851" y="9366705"/>
            <a:ext cx="2173315" cy="393059"/>
            <a:chOff x="1335964" y="143790"/>
            <a:chExt cx="2452924" cy="44362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7FADBCE-8AA6-7263-CBEA-93E0BF00A95A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988DAA-DC51-D2ED-C1BB-DBC493270C62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93C96B1-1F8B-D4A4-3B3F-F7C382FD9EF6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070A879-A08A-F32B-0B6D-5BFB5B9C5DD6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F079CD5-13FD-75B6-5C93-71CB4FDE6102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3CB2DD5-AD6D-01E7-15E3-5D1545E71090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E1D9FAD-6251-A5A8-83DE-5E4AED213529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8D4DDB8-1DE0-22E6-2A8F-74F602E54641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CAAA244-ACD3-6FE4-5958-B4A45217EDB9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8F93E8B0-47FA-E83E-4EA1-2EBAEAD40A4A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D2B3507-013F-10D6-8937-044FE502FFD6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D9EF7BA-5381-E9A8-3E62-D5B5563D8EC2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1958A9F-412D-74EB-F931-C178A6EA43BA}"/>
              </a:ext>
            </a:extLst>
          </p:cNvPr>
          <p:cNvSpPr txBox="1"/>
          <p:nvPr/>
        </p:nvSpPr>
        <p:spPr>
          <a:xfrm>
            <a:off x="346513" y="1249032"/>
            <a:ext cx="9203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C000"/>
                </a:solidFill>
                <a:latin typeface="Trade Gothic Next Cond" panose="020B0506040303020004" pitchFamily="34" charset="0"/>
              </a:rPr>
              <a:t>Revolutionizing the Electric Kitchen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60A2E6-8822-650A-4348-D7075A12C28A}"/>
              </a:ext>
            </a:extLst>
          </p:cNvPr>
          <p:cNvSpPr txBox="1"/>
          <p:nvPr/>
        </p:nvSpPr>
        <p:spPr>
          <a:xfrm>
            <a:off x="362851" y="782422"/>
            <a:ext cx="633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rade Gothic Next Cond" panose="020B0506040303020004" pitchFamily="34" charset="0"/>
              </a:rPr>
              <a:t>BlueStar 48” Induction Range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8497137-6321-29D5-8143-FD37C15CB8D8}"/>
              </a:ext>
            </a:extLst>
          </p:cNvPr>
          <p:cNvSpPr txBox="1">
            <a:spLocks/>
          </p:cNvSpPr>
          <p:nvPr/>
        </p:nvSpPr>
        <p:spPr>
          <a:xfrm>
            <a:off x="346513" y="2174026"/>
            <a:ext cx="7095784" cy="719101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Helvetica" panose="020B0604020202020204" pitchFamily="34" charset="0"/>
              <a:buChar char="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725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100" kern="1200" cap="all" baseline="0">
                <a:solidFill>
                  <a:schemeClr val="accent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1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267970">
              <a:spcAft>
                <a:spcPts val="200"/>
              </a:spcAft>
            </a:pPr>
            <a:r>
              <a:rPr lang="en-US" sz="3200" b="1">
                <a:solidFill>
                  <a:srgbClr val="001D50"/>
                </a:solidFill>
                <a:latin typeface="Trade Gothic Next Cond"/>
              </a:rPr>
              <a:t>Power and precision</a:t>
            </a:r>
          </a:p>
          <a:p>
            <a:pPr marL="267970" indent="-267970">
              <a:buClr>
                <a:srgbClr val="4472C4"/>
              </a:buClr>
            </a:pPr>
            <a:r>
              <a:rPr lang="en-US" sz="2400">
                <a:solidFill>
                  <a:schemeClr val="tx1"/>
                </a:solidFill>
                <a:latin typeface="Trade Gothic Next Cond"/>
                <a:cs typeface="Arial"/>
              </a:rPr>
              <a:t>Largest surface cooking surface, including two 11" zones</a:t>
            </a:r>
          </a:p>
          <a:p>
            <a:pPr marL="267970" indent="-267970">
              <a:buClr>
                <a:srgbClr val="4472C4"/>
              </a:buClr>
            </a:pPr>
            <a:r>
              <a:rPr lang="en-US" sz="2400">
                <a:solidFill>
                  <a:schemeClr val="tx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Features most powerful zone on the market with 7,400 Watts</a:t>
            </a:r>
          </a:p>
          <a:p>
            <a:pPr marL="267970" indent="-267970">
              <a:buClr>
                <a:srgbClr val="4472C4"/>
              </a:buClr>
            </a:pPr>
            <a:r>
              <a:rPr lang="en-US" sz="2400">
                <a:solidFill>
                  <a:schemeClr val="tx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The most versatile cooking surface six oversized individual zones and with two bridge functions</a:t>
            </a:r>
          </a:p>
          <a:p>
            <a:pPr marL="267970" indent="-267970">
              <a:buClr>
                <a:srgbClr val="4472C4"/>
              </a:buClr>
            </a:pPr>
            <a:r>
              <a:rPr lang="en-US" sz="2400">
                <a:solidFill>
                  <a:schemeClr val="tx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Instant response and precise control on each cooking zone with 9 levels of heat, plus simmer and keep warm options</a:t>
            </a:r>
          </a:p>
          <a:p>
            <a:pPr marL="267970" indent="-267970">
              <a:buClr>
                <a:srgbClr val="4472C4"/>
              </a:buClr>
            </a:pPr>
            <a:r>
              <a:rPr lang="en-US" sz="2400">
                <a:solidFill>
                  <a:schemeClr val="tx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Oversized True Convection electric ovens offer even and consistent multi-rack cooking </a:t>
            </a:r>
          </a:p>
          <a:p>
            <a:pPr lvl="3" indent="-267970">
              <a:spcBef>
                <a:spcPts val="600"/>
              </a:spcBef>
              <a:spcAft>
                <a:spcPts val="200"/>
              </a:spcAft>
            </a:pPr>
            <a:r>
              <a:rPr lang="en-US" sz="3200" b="1">
                <a:solidFill>
                  <a:srgbClr val="001D50"/>
                </a:solidFill>
                <a:latin typeface="Trade Gothic Next Cond"/>
              </a:rPr>
              <a:t>Innovation</a:t>
            </a:r>
          </a:p>
          <a:p>
            <a:pPr marL="267970" indent="-267970">
              <a:spcAft>
                <a:spcPts val="0"/>
              </a:spcAft>
            </a:pPr>
            <a:r>
              <a:rPr lang="en-US" sz="2400">
                <a:solidFill>
                  <a:schemeClr val="tx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Industry first: matte finish, durable scratch &amp; stain resistant cooking surface </a:t>
            </a:r>
          </a:p>
          <a:p>
            <a:pPr marL="267970" indent="-267970">
              <a:spcAft>
                <a:spcPts val="0"/>
              </a:spcAft>
            </a:pPr>
            <a:r>
              <a:rPr lang="en-US" sz="2400">
                <a:solidFill>
                  <a:schemeClr val="tx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Patent-pending power-level indicator light on each zone </a:t>
            </a:r>
          </a:p>
          <a:p>
            <a:pPr marL="267970" indent="-267970">
              <a:spcAft>
                <a:spcPts val="0"/>
              </a:spcAft>
            </a:pPr>
            <a:r>
              <a:rPr lang="en-US" sz="2400">
                <a:solidFill>
                  <a:schemeClr val="tx1"/>
                </a:solidFill>
                <a:latin typeface="Trade Gothic Next Cond" panose="020B0506040303020004" pitchFamily="34" charset="0"/>
                <a:cs typeface="Arial" panose="020B0604020202020204" pitchFamily="34" charset="0"/>
              </a:rPr>
              <a:t>Power Optimization System for uninterrupted cooking </a:t>
            </a:r>
          </a:p>
          <a:p>
            <a:pPr lvl="3" indent="-267970">
              <a:spcBef>
                <a:spcPts val="600"/>
              </a:spcBef>
              <a:spcAft>
                <a:spcPts val="200"/>
              </a:spcAft>
            </a:pPr>
            <a:r>
              <a:rPr lang="en-US" sz="3200" b="1">
                <a:solidFill>
                  <a:srgbClr val="001D50"/>
                </a:solidFill>
                <a:latin typeface="Trade Gothic Next Cond"/>
              </a:rPr>
              <a:t>Unmatched customization </a:t>
            </a:r>
          </a:p>
          <a:p>
            <a:pPr marL="267970" indent="-267970"/>
            <a:r>
              <a:rPr lang="en-US" sz="2400">
                <a:solidFill>
                  <a:schemeClr val="tx1"/>
                </a:solidFill>
                <a:latin typeface="Trade Gothic Next Cond"/>
                <a:cs typeface="Arial"/>
              </a:rPr>
              <a:t>1,000+ colors and 10 metal trim options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3A15057-10C8-780E-B751-C10F6F266005}"/>
              </a:ext>
            </a:extLst>
          </p:cNvPr>
          <p:cNvSpPr txBox="1">
            <a:spLocks/>
          </p:cNvSpPr>
          <p:nvPr/>
        </p:nvSpPr>
        <p:spPr>
          <a:xfrm>
            <a:off x="8511644" y="7566593"/>
            <a:ext cx="3259023" cy="134967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Helvetica" panose="020B0604020202020204" pitchFamily="34" charset="0"/>
              <a:buChar char="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725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100" b="1" kern="1200" cap="all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1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cap="all">
                <a:solidFill>
                  <a:schemeClr val="tx1"/>
                </a:solidFill>
                <a:latin typeface="Trade Gothic Next Cond" panose="020B0506040303020004" pitchFamily="34" charset="0"/>
              </a:rPr>
              <a:t>BSPIR486Z</a:t>
            </a:r>
          </a:p>
          <a:p>
            <a:pPr algn="ctr"/>
            <a:r>
              <a:rPr lang="en-US" sz="2400" b="1">
                <a:solidFill>
                  <a:schemeClr val="tx1"/>
                </a:solidFill>
                <a:latin typeface="Trade Gothic Next Cond" panose="020B0506040303020004" pitchFamily="34" charset="0"/>
              </a:rPr>
              <a:t>Starting at $15,995 UMRP</a:t>
            </a:r>
          </a:p>
          <a:p>
            <a:pPr algn="ctr"/>
            <a:r>
              <a:rPr lang="en-US" sz="2400" b="1">
                <a:solidFill>
                  <a:schemeClr val="tx1"/>
                </a:solidFill>
                <a:latin typeface="Trade Gothic Next Cond" panose="020B0506040303020004" pitchFamily="34" charset="0"/>
              </a:rPr>
              <a:t>Shipping Q4 2024</a:t>
            </a:r>
            <a:endParaRPr lang="en-US" sz="1800" b="1">
              <a:solidFill>
                <a:schemeClr val="tx1"/>
              </a:solidFill>
              <a:latin typeface="Trade Gothic Next Cond" panose="020B0506040303020004" pitchFamily="34" charset="0"/>
            </a:endParaRPr>
          </a:p>
        </p:txBody>
      </p:sp>
      <p:pic>
        <p:nvPicPr>
          <p:cNvPr id="25" name="Picture 24" descr="A blue and silver stove&#10;&#10;Description automatically generated">
            <a:extLst>
              <a:ext uri="{FF2B5EF4-FFF2-40B4-BE49-F238E27FC236}">
                <a16:creationId xmlns:a16="http://schemas.microsoft.com/office/drawing/2014/main" id="{E86804DC-EBB0-3EC1-C624-A2704ED511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9" t="19553" r="10329" b="5155"/>
          <a:stretch/>
        </p:blipFill>
        <p:spPr>
          <a:xfrm>
            <a:off x="7459431" y="3100220"/>
            <a:ext cx="5363450" cy="41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7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ED6754-EC5B-65C0-BA0D-D93E5B143DC6}"/>
              </a:ext>
            </a:extLst>
          </p:cNvPr>
          <p:cNvSpPr/>
          <p:nvPr/>
        </p:nvSpPr>
        <p:spPr>
          <a:xfrm>
            <a:off x="0" y="1"/>
            <a:ext cx="13168313" cy="16117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BDB9FA-DC2F-772F-9149-FC567AFB8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84" y="94242"/>
            <a:ext cx="6739469" cy="1553802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002060"/>
                </a:solidFill>
                <a:latin typeface="Trade Gothic Next Cond" panose="020B0506040303020004" pitchFamily="34" charset="0"/>
              </a:rPr>
              <a:t>CHEF’S CORNER</a:t>
            </a:r>
            <a:br>
              <a:rPr lang="en-US" sz="4400" b="1">
                <a:solidFill>
                  <a:srgbClr val="002060"/>
                </a:solidFill>
                <a:latin typeface="Trade Gothic Next Cond" panose="020B0506040303020004" pitchFamily="34" charset="0"/>
              </a:rPr>
            </a:br>
            <a:r>
              <a:rPr lang="en-US" sz="4400" b="1">
                <a:solidFill>
                  <a:srgbClr val="002060"/>
                </a:solidFill>
                <a:latin typeface="Trade Gothic Next Cond" panose="020B0506040303020004" pitchFamily="34" charset="0"/>
              </a:rPr>
              <a:t>Fall Recipe:  The Best Apple Pie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8D02B8-8291-3E9A-EA10-1768533A2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4461"/>
            <a:ext cx="13168313" cy="607273"/>
          </a:xfrm>
          <a:prstGeom prst="rect">
            <a:avLst/>
          </a:prstGeom>
          <a:solidFill>
            <a:srgbClr val="001D50"/>
          </a:solidFill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52BF3CD-6F19-8580-2A0C-E7F9FCC953CA}"/>
              </a:ext>
            </a:extLst>
          </p:cNvPr>
          <p:cNvGrpSpPr>
            <a:grpSpLocks noChangeAspect="1"/>
          </p:cNvGrpSpPr>
          <p:nvPr/>
        </p:nvGrpSpPr>
        <p:grpSpPr>
          <a:xfrm>
            <a:off x="362851" y="9366705"/>
            <a:ext cx="2173315" cy="393059"/>
            <a:chOff x="1335964" y="143790"/>
            <a:chExt cx="2452924" cy="443628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DCFB43B-21E9-D50B-15EE-51151961DD80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BA82F6A-1C1C-8A63-CD00-20549AFFBC70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E141188-8C85-E178-DC92-ABDED4F4AC67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83F1BA-C138-B2FD-A400-437F1ED063EF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3F68ADE-8660-B1DF-0CFE-5BC656D00484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BB9025-BF8A-88F3-FAE2-5D31A9D8ABDE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F4CC549-3A69-B9C2-E113-311955D1FF31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796E678-B366-C4DB-5C2E-9F653642B528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EC15CFA-0687-F443-092E-B72AD7C93F92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AA0D28B-B529-EB69-B40A-73D1B576C397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B6451D-CC9A-2ACA-0F2A-F7E2E88294D1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2A4E326-C121-12B4-DCE2-A44A04AC63F9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6E915E3-F6CA-7EED-5A31-B9E56503D677}"/>
              </a:ext>
            </a:extLst>
          </p:cNvPr>
          <p:cNvSpPr txBox="1"/>
          <p:nvPr/>
        </p:nvSpPr>
        <p:spPr>
          <a:xfrm>
            <a:off x="7875387" y="205700"/>
            <a:ext cx="4001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368"/>
                </a:solidFill>
                <a:latin typeface="Trade Gothic Next Cond" panose="020B0506040303020004" pitchFamily="34" charset="0"/>
              </a:rPr>
              <a:t>From the Kitchen of</a:t>
            </a:r>
          </a:p>
          <a:p>
            <a:pPr algn="ctr"/>
            <a:r>
              <a:rPr lang="en-US" sz="2400" b="1">
                <a:solidFill>
                  <a:srgbClr val="002368"/>
                </a:solidFill>
                <a:latin typeface="Trade Gothic Next Cond" panose="020B0506040303020004" pitchFamily="34" charset="0"/>
              </a:rPr>
              <a:t>BlueStar All-Star Chef</a:t>
            </a:r>
          </a:p>
          <a:p>
            <a:pPr algn="ctr"/>
            <a:r>
              <a:rPr lang="en-US" sz="2400" b="1">
                <a:solidFill>
                  <a:srgbClr val="002368"/>
                </a:solidFill>
                <a:latin typeface="Trade Gothic Next Cond" panose="020B0506040303020004" pitchFamily="34" charset="0"/>
              </a:rPr>
              <a:t> Zoë </a:t>
            </a:r>
            <a:r>
              <a:rPr lang="en-US" sz="2400" b="1">
                <a:solidFill>
                  <a:srgbClr val="002368"/>
                </a:solidFill>
                <a:latin typeface="Trade Gothic Next Cond" panose="020B0506040303020004" pitchFamily="34" charset="0"/>
                <a:ea typeface="Times New Roman"/>
                <a:cs typeface="Times New Roman"/>
                <a:sym typeface="Times New Roman"/>
              </a:rPr>
              <a:t>Francois</a:t>
            </a:r>
            <a:endParaRPr lang="en-US" sz="2400" b="1">
              <a:solidFill>
                <a:srgbClr val="002368"/>
              </a:solidFill>
              <a:latin typeface="Trade Gothic Next Cond" panose="020B05060403030200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8F4F10-EE57-71E1-4A25-69F959589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547" y="1891188"/>
            <a:ext cx="5224363" cy="348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pie in a white bowl&#10;&#10;Description automatically generated">
            <a:extLst>
              <a:ext uri="{FF2B5EF4-FFF2-40B4-BE49-F238E27FC236}">
                <a16:creationId xmlns:a16="http://schemas.microsoft.com/office/drawing/2014/main" id="{5FFB4A17-434C-EE55-A0BE-F1AF2260BD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49" y="5513248"/>
            <a:ext cx="5224362" cy="348290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39DD618-5FB6-8A62-3E20-41D9F38D82B3}"/>
              </a:ext>
            </a:extLst>
          </p:cNvPr>
          <p:cNvSpPr/>
          <p:nvPr/>
        </p:nvSpPr>
        <p:spPr>
          <a:xfrm>
            <a:off x="1025063" y="8086956"/>
            <a:ext cx="1929218" cy="668171"/>
          </a:xfrm>
          <a:prstGeom prst="rect">
            <a:avLst/>
          </a:prstGeom>
          <a:solidFill>
            <a:srgbClr val="001D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>
                <a:solidFill>
                  <a:schemeClr val="bg1"/>
                </a:solidFill>
                <a:latin typeface="Trade Gothic Next Cond" panose="020B0506040303020004" pitchFamily="34" charset="0"/>
              </a:rPr>
              <a:t>Full </a:t>
            </a:r>
            <a:r>
              <a:rPr lang="en-US" sz="3200" b="1" u="sng">
                <a:solidFill>
                  <a:schemeClr val="bg1"/>
                </a:solidFill>
                <a:latin typeface="Trade Gothic Next Cond" panose="020B05060403030200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Recipe</a:t>
            </a:r>
            <a:endParaRPr lang="en-US" sz="3200" b="1" u="sng">
              <a:solidFill>
                <a:schemeClr val="bg1"/>
              </a:solidFill>
              <a:latin typeface="Trade Gothic Next Cond" panose="020B05060403030200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5FE2CC-CD55-DE33-808A-58540F25437E}"/>
              </a:ext>
            </a:extLst>
          </p:cNvPr>
          <p:cNvSpPr txBox="1"/>
          <p:nvPr/>
        </p:nvSpPr>
        <p:spPr>
          <a:xfrm>
            <a:off x="946901" y="2051345"/>
            <a:ext cx="47725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rade Gothic Next Cond" panose="020B0506040303020004" pitchFamily="34" charset="0"/>
              </a:rPr>
              <a:t>With summer coming to a close, it’s time to get ready for Fall and all the delicious flavors of the season!</a:t>
            </a:r>
          </a:p>
          <a:p>
            <a:endParaRPr lang="en-US" sz="2400">
              <a:latin typeface="Trade Gothic Next Cond" panose="020B0506040303020004" pitchFamily="34" charset="0"/>
            </a:endParaRPr>
          </a:p>
          <a:p>
            <a:r>
              <a:rPr lang="en-US" sz="2400">
                <a:latin typeface="Trade Gothic Next Cond" panose="020B0506040303020004" pitchFamily="34" charset="0"/>
              </a:rPr>
              <a:t>And why not get a head start on Holiday baking with a delicious Apple Pie?</a:t>
            </a:r>
          </a:p>
          <a:p>
            <a:endParaRPr lang="en-US" sz="2400">
              <a:latin typeface="Trade Gothic Next Cond" panose="020B0506040303020004" pitchFamily="34" charset="0"/>
            </a:endParaRPr>
          </a:p>
          <a:p>
            <a:r>
              <a:rPr lang="en-US" sz="2400">
                <a:latin typeface="Trade Gothic Next Cond" panose="020B0506040303020004" pitchFamily="34" charset="0"/>
              </a:rPr>
              <a:t>Right from the kitchen of our All-Star Chef, Zoë Francois, this pie is sure to be a family favorite and one you’ll want to make again and again! </a:t>
            </a:r>
          </a:p>
          <a:p>
            <a:endParaRPr lang="en-US" sz="2400">
              <a:latin typeface="Trade Gothic Next Cond" panose="020B0506040303020004" pitchFamily="34" charset="0"/>
            </a:endParaRPr>
          </a:p>
          <a:p>
            <a:r>
              <a:rPr lang="en-US" sz="2400">
                <a:latin typeface="Trade Gothic Next Cond" panose="020B0506040303020004" pitchFamily="34" charset="0"/>
              </a:rPr>
              <a:t>Her secret to success is using six different varieties of apples since they are all in season and add to the flavor. </a:t>
            </a:r>
          </a:p>
        </p:txBody>
      </p:sp>
    </p:spTree>
    <p:extLst>
      <p:ext uri="{BB962C8B-B14F-4D97-AF65-F5344CB8AC3E}">
        <p14:creationId xmlns:p14="http://schemas.microsoft.com/office/powerpoint/2010/main" val="3017991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579</Words>
  <Application>Microsoft Office PowerPoint</Application>
  <PresentationFormat>Custom</PresentationFormat>
  <Paragraphs>91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Nova</vt:lpstr>
      <vt:lpstr>Calibri</vt:lpstr>
      <vt:lpstr>Calibri Light</vt:lpstr>
      <vt:lpstr>Trade Gothic Next Cond</vt:lpstr>
      <vt:lpstr>Office Theme</vt:lpstr>
      <vt:lpstr>PowerPoint Presentation</vt:lpstr>
      <vt:lpstr>PowerPoint Presentation</vt:lpstr>
      <vt:lpstr>PowerPoint Presentation</vt:lpstr>
      <vt:lpstr>PowerPoint Presentation</vt:lpstr>
      <vt:lpstr>TRADE NEWS Kitchen Design Contest – Grand Prize Winner</vt:lpstr>
      <vt:lpstr>TRADE NEWS Kitchen Design Contest Regional Winners</vt:lpstr>
      <vt:lpstr>TRADE NEWS Kitchen Design Contest Regional Winners</vt:lpstr>
      <vt:lpstr>PowerPoint Presentation</vt:lpstr>
      <vt:lpstr>CHEF’S CORNER Fall Recipe:  The Best Apple Pie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Muth</dc:creator>
  <cp:lastModifiedBy>David Prestianni</cp:lastModifiedBy>
  <cp:revision>20</cp:revision>
  <dcterms:created xsi:type="dcterms:W3CDTF">2022-08-31T01:17:25Z</dcterms:created>
  <dcterms:modified xsi:type="dcterms:W3CDTF">2024-10-14T17:50:32Z</dcterms:modified>
</cp:coreProperties>
</file>