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307" r:id="rId3"/>
    <p:sldId id="306" r:id="rId4"/>
    <p:sldId id="295" r:id="rId5"/>
    <p:sldId id="305" r:id="rId6"/>
    <p:sldId id="301" r:id="rId7"/>
    <p:sldId id="303" r:id="rId8"/>
  </p:sldIdLst>
  <p:sldSz cx="13168313" cy="9875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52"/>
    <a:srgbClr val="E2AC00"/>
    <a:srgbClr val="002368"/>
    <a:srgbClr val="F2B800"/>
    <a:srgbClr val="001E54"/>
    <a:srgbClr val="001C50"/>
    <a:srgbClr val="00102E"/>
    <a:srgbClr val="001A48"/>
    <a:srgbClr val="001C54"/>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88"/>
    <p:restoredTop sz="94699"/>
  </p:normalViewPr>
  <p:slideViewPr>
    <p:cSldViewPr snapToGrid="0">
      <p:cViewPr varScale="1">
        <p:scale>
          <a:sx n="41" d="100"/>
          <a:sy n="41" d="100"/>
        </p:scale>
        <p:origin x="17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C86FC-DBCC-4C46-9FD7-88721961F698}" type="datetimeFigureOut">
              <a:rPr lang="en-US" smtClean="0"/>
              <a:t>7/8/2024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8E8D6-147A-4906-910A-632CB36B82F8}" type="slidenum">
              <a:rPr lang="en-US" smtClean="0"/>
              <a:t>‹#›</a:t>
            </a:fld>
            <a:endParaRPr lang="en-US" dirty="0"/>
          </a:p>
        </p:txBody>
      </p:sp>
    </p:spTree>
    <p:extLst>
      <p:ext uri="{BB962C8B-B14F-4D97-AF65-F5344CB8AC3E}">
        <p14:creationId xmlns:p14="http://schemas.microsoft.com/office/powerpoint/2010/main" val="204837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E8D6-147A-4906-910A-632CB36B82F8}" type="slidenum">
              <a:rPr lang="en-US" smtClean="0"/>
              <a:t>1</a:t>
            </a:fld>
            <a:endParaRPr lang="en-US" dirty="0"/>
          </a:p>
        </p:txBody>
      </p:sp>
    </p:spTree>
    <p:extLst>
      <p:ext uri="{BB962C8B-B14F-4D97-AF65-F5344CB8AC3E}">
        <p14:creationId xmlns:p14="http://schemas.microsoft.com/office/powerpoint/2010/main" val="241964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E8D6-147A-4906-910A-632CB36B82F8}" type="slidenum">
              <a:rPr lang="en-US" smtClean="0"/>
              <a:t>2</a:t>
            </a:fld>
            <a:endParaRPr lang="en-US" dirty="0"/>
          </a:p>
        </p:txBody>
      </p:sp>
    </p:spTree>
    <p:extLst>
      <p:ext uri="{BB962C8B-B14F-4D97-AF65-F5344CB8AC3E}">
        <p14:creationId xmlns:p14="http://schemas.microsoft.com/office/powerpoint/2010/main" val="333332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E8D6-147A-4906-910A-632CB36B82F8}" type="slidenum">
              <a:rPr lang="en-US" smtClean="0"/>
              <a:t>3</a:t>
            </a:fld>
            <a:endParaRPr lang="en-US" dirty="0"/>
          </a:p>
        </p:txBody>
      </p:sp>
    </p:spTree>
    <p:extLst>
      <p:ext uri="{BB962C8B-B14F-4D97-AF65-F5344CB8AC3E}">
        <p14:creationId xmlns:p14="http://schemas.microsoft.com/office/powerpoint/2010/main" val="224590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E8D6-147A-4906-910A-632CB36B82F8}" type="slidenum">
              <a:rPr lang="en-US" smtClean="0"/>
              <a:t>4</a:t>
            </a:fld>
            <a:endParaRPr lang="en-US" dirty="0"/>
          </a:p>
        </p:txBody>
      </p:sp>
    </p:spTree>
    <p:extLst>
      <p:ext uri="{BB962C8B-B14F-4D97-AF65-F5344CB8AC3E}">
        <p14:creationId xmlns:p14="http://schemas.microsoft.com/office/powerpoint/2010/main" val="260757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E8D6-147A-4906-910A-632CB36B82F8}" type="slidenum">
              <a:rPr lang="en-US" smtClean="0"/>
              <a:t>5</a:t>
            </a:fld>
            <a:endParaRPr lang="en-US" dirty="0"/>
          </a:p>
        </p:txBody>
      </p:sp>
    </p:spTree>
    <p:extLst>
      <p:ext uri="{BB962C8B-B14F-4D97-AF65-F5344CB8AC3E}">
        <p14:creationId xmlns:p14="http://schemas.microsoft.com/office/powerpoint/2010/main" val="30746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7624" y="1616255"/>
            <a:ext cx="11193066" cy="3438255"/>
          </a:xfrm>
        </p:spPr>
        <p:txBody>
          <a:bodyPr anchor="b"/>
          <a:lstStyle>
            <a:lvl1pPr algn="ctr">
              <a:defRPr sz="8640"/>
            </a:lvl1pPr>
          </a:lstStyle>
          <a:p>
            <a:r>
              <a:rPr lang="en-US"/>
              <a:t>Click to edit Master title style</a:t>
            </a:r>
          </a:p>
        </p:txBody>
      </p:sp>
      <p:sp>
        <p:nvSpPr>
          <p:cNvPr id="3" name="Subtitle 2"/>
          <p:cNvSpPr>
            <a:spLocks noGrp="1"/>
          </p:cNvSpPr>
          <p:nvPr>
            <p:ph type="subTitle" idx="1"/>
          </p:nvPr>
        </p:nvSpPr>
        <p:spPr>
          <a:xfrm>
            <a:off x="1646039" y="5187102"/>
            <a:ext cx="9876235" cy="2384374"/>
          </a:xfrm>
        </p:spPr>
        <p:txBody>
          <a:bodyPr/>
          <a:lstStyle>
            <a:lvl1pPr marL="0" indent="0" algn="ctr">
              <a:buNone/>
              <a:defRPr sz="3456"/>
            </a:lvl1pPr>
            <a:lvl2pPr marL="658368" indent="0" algn="ctr">
              <a:buNone/>
              <a:defRPr sz="2880"/>
            </a:lvl2pPr>
            <a:lvl3pPr marL="1316736" indent="0" algn="ctr">
              <a:buNone/>
              <a:defRPr sz="2592"/>
            </a:lvl3pPr>
            <a:lvl4pPr marL="1975104" indent="0" algn="ctr">
              <a:buNone/>
              <a:defRPr sz="2304"/>
            </a:lvl4pPr>
            <a:lvl5pPr marL="2633472" indent="0" algn="ctr">
              <a:buNone/>
              <a:defRPr sz="2304"/>
            </a:lvl5pPr>
            <a:lvl6pPr marL="3291840" indent="0" algn="ctr">
              <a:buNone/>
              <a:defRPr sz="2304"/>
            </a:lvl6pPr>
            <a:lvl7pPr marL="3950208" indent="0" algn="ctr">
              <a:buNone/>
              <a:defRPr sz="2304"/>
            </a:lvl7pPr>
            <a:lvl8pPr marL="4608576" indent="0" algn="ctr">
              <a:buNone/>
              <a:defRPr sz="2304"/>
            </a:lvl8pPr>
            <a:lvl9pPr marL="5266944" indent="0" algn="ctr">
              <a:buNone/>
              <a:defRPr sz="2304"/>
            </a:lvl9pPr>
          </a:lstStyle>
          <a:p>
            <a:r>
              <a:rPr lang="en-US"/>
              <a:t>Click to edit Master subtitle style</a:t>
            </a:r>
          </a:p>
        </p:txBody>
      </p:sp>
      <p:sp>
        <p:nvSpPr>
          <p:cNvPr id="4" name="Date Placeholder 3"/>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324287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353007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3575" y="525797"/>
            <a:ext cx="2839417" cy="83693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5322" y="525797"/>
            <a:ext cx="8353649" cy="83693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63338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364306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464" y="2462104"/>
            <a:ext cx="11357670" cy="4108074"/>
          </a:xfrm>
        </p:spPr>
        <p:txBody>
          <a:bodyPr anchor="b"/>
          <a:lstStyle>
            <a:lvl1pPr>
              <a:defRPr sz="8640"/>
            </a:lvl1pPr>
          </a:lstStyle>
          <a:p>
            <a:r>
              <a:rPr lang="en-US"/>
              <a:t>Click to edit Master title style</a:t>
            </a:r>
          </a:p>
        </p:txBody>
      </p:sp>
      <p:sp>
        <p:nvSpPr>
          <p:cNvPr id="3" name="Text Placeholder 2"/>
          <p:cNvSpPr>
            <a:spLocks noGrp="1"/>
          </p:cNvSpPr>
          <p:nvPr>
            <p:ph type="body" idx="1"/>
          </p:nvPr>
        </p:nvSpPr>
        <p:spPr>
          <a:xfrm>
            <a:off x="898464" y="6609042"/>
            <a:ext cx="11357670" cy="2160339"/>
          </a:xfrm>
        </p:spPr>
        <p:txBody>
          <a:bodyPr/>
          <a:lstStyle>
            <a:lvl1pPr marL="0" indent="0">
              <a:buNone/>
              <a:defRPr sz="3456">
                <a:solidFill>
                  <a:schemeClr val="tx1"/>
                </a:solidFill>
              </a:defRPr>
            </a:lvl1pPr>
            <a:lvl2pPr marL="658368" indent="0">
              <a:buNone/>
              <a:defRPr sz="2880">
                <a:solidFill>
                  <a:schemeClr val="tx1">
                    <a:tint val="75000"/>
                  </a:schemeClr>
                </a:solidFill>
              </a:defRPr>
            </a:lvl2pPr>
            <a:lvl3pPr marL="1316736" indent="0">
              <a:buNone/>
              <a:defRPr sz="2592">
                <a:solidFill>
                  <a:schemeClr val="tx1">
                    <a:tint val="75000"/>
                  </a:schemeClr>
                </a:solidFill>
              </a:defRPr>
            </a:lvl3pPr>
            <a:lvl4pPr marL="1975104" indent="0">
              <a:buNone/>
              <a:defRPr sz="2304">
                <a:solidFill>
                  <a:schemeClr val="tx1">
                    <a:tint val="75000"/>
                  </a:schemeClr>
                </a:solidFill>
              </a:defRPr>
            </a:lvl4pPr>
            <a:lvl5pPr marL="2633472" indent="0">
              <a:buNone/>
              <a:defRPr sz="2304">
                <a:solidFill>
                  <a:schemeClr val="tx1">
                    <a:tint val="75000"/>
                  </a:schemeClr>
                </a:solidFill>
              </a:defRPr>
            </a:lvl5pPr>
            <a:lvl6pPr marL="3291840" indent="0">
              <a:buNone/>
              <a:defRPr sz="2304">
                <a:solidFill>
                  <a:schemeClr val="tx1">
                    <a:tint val="75000"/>
                  </a:schemeClr>
                </a:solidFill>
              </a:defRPr>
            </a:lvl6pPr>
            <a:lvl7pPr marL="3950208" indent="0">
              <a:buNone/>
              <a:defRPr sz="2304">
                <a:solidFill>
                  <a:schemeClr val="tx1">
                    <a:tint val="75000"/>
                  </a:schemeClr>
                </a:solidFill>
              </a:defRPr>
            </a:lvl7pPr>
            <a:lvl8pPr marL="4608576" indent="0">
              <a:buNone/>
              <a:defRPr sz="2304">
                <a:solidFill>
                  <a:schemeClr val="tx1">
                    <a:tint val="75000"/>
                  </a:schemeClr>
                </a:solidFill>
              </a:defRPr>
            </a:lvl8pPr>
            <a:lvl9pPr marL="5266944" indent="0">
              <a:buNone/>
              <a:defRPr sz="23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366446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5322" y="2628985"/>
            <a:ext cx="5596533" cy="626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458" y="2628985"/>
            <a:ext cx="5596533" cy="626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394034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7037" y="525799"/>
            <a:ext cx="11357670" cy="1908872"/>
          </a:xfrm>
        </p:spPr>
        <p:txBody>
          <a:bodyPr/>
          <a:lstStyle/>
          <a:p>
            <a:r>
              <a:rPr lang="en-US"/>
              <a:t>Click to edit Master title style</a:t>
            </a:r>
          </a:p>
        </p:txBody>
      </p:sp>
      <p:sp>
        <p:nvSpPr>
          <p:cNvPr id="3" name="Text Placeholder 2"/>
          <p:cNvSpPr>
            <a:spLocks noGrp="1"/>
          </p:cNvSpPr>
          <p:nvPr>
            <p:ph type="body" idx="1"/>
          </p:nvPr>
        </p:nvSpPr>
        <p:spPr>
          <a:xfrm>
            <a:off x="907038" y="2420953"/>
            <a:ext cx="5570813" cy="1186471"/>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a:t>Click to edit Master text styles</a:t>
            </a:r>
          </a:p>
        </p:txBody>
      </p:sp>
      <p:sp>
        <p:nvSpPr>
          <p:cNvPr id="4" name="Content Placeholder 3"/>
          <p:cNvSpPr>
            <a:spLocks noGrp="1"/>
          </p:cNvSpPr>
          <p:nvPr>
            <p:ph sz="half" idx="2"/>
          </p:nvPr>
        </p:nvSpPr>
        <p:spPr>
          <a:xfrm>
            <a:off x="907038" y="3607424"/>
            <a:ext cx="5570813" cy="5305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459" y="2420953"/>
            <a:ext cx="5598248" cy="1186471"/>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a:t>Click to edit Master text styles</a:t>
            </a:r>
          </a:p>
        </p:txBody>
      </p:sp>
      <p:sp>
        <p:nvSpPr>
          <p:cNvPr id="6" name="Content Placeholder 5"/>
          <p:cNvSpPr>
            <a:spLocks noGrp="1"/>
          </p:cNvSpPr>
          <p:nvPr>
            <p:ph sz="quarter" idx="4"/>
          </p:nvPr>
        </p:nvSpPr>
        <p:spPr>
          <a:xfrm>
            <a:off x="6666459" y="3607424"/>
            <a:ext cx="5598248" cy="5305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10231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837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404955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7037" y="658389"/>
            <a:ext cx="4247124" cy="2304362"/>
          </a:xfrm>
        </p:spPr>
        <p:txBody>
          <a:bodyPr anchor="b"/>
          <a:lstStyle>
            <a:lvl1pPr>
              <a:defRPr sz="4608"/>
            </a:lvl1pPr>
          </a:lstStyle>
          <a:p>
            <a:r>
              <a:rPr lang="en-US"/>
              <a:t>Click to edit Master title style</a:t>
            </a:r>
          </a:p>
        </p:txBody>
      </p:sp>
      <p:sp>
        <p:nvSpPr>
          <p:cNvPr id="3" name="Content Placeholder 2"/>
          <p:cNvSpPr>
            <a:spLocks noGrp="1"/>
          </p:cNvSpPr>
          <p:nvPr>
            <p:ph idx="1"/>
          </p:nvPr>
        </p:nvSpPr>
        <p:spPr>
          <a:xfrm>
            <a:off x="5598248" y="1421940"/>
            <a:ext cx="6666458" cy="7018246"/>
          </a:xfrm>
        </p:spPr>
        <p:txBody>
          <a:bodyPr/>
          <a:lstStyle>
            <a:lvl1pPr>
              <a:defRPr sz="4608"/>
            </a:lvl1pPr>
            <a:lvl2pPr>
              <a:defRPr sz="4032"/>
            </a:lvl2pPr>
            <a:lvl3pPr>
              <a:defRPr sz="3456"/>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07037" y="2962752"/>
            <a:ext cx="4247124" cy="5488863"/>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a:t>Click to edit Master text styles</a:t>
            </a:r>
          </a:p>
        </p:txBody>
      </p:sp>
      <p:sp>
        <p:nvSpPr>
          <p:cNvPr id="5" name="Date Placeholder 4"/>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191691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7037" y="658389"/>
            <a:ext cx="4247124" cy="2304362"/>
          </a:xfrm>
        </p:spPr>
        <p:txBody>
          <a:bodyPr anchor="b"/>
          <a:lstStyle>
            <a:lvl1pPr>
              <a:defRPr sz="4608"/>
            </a:lvl1pPr>
          </a:lstStyle>
          <a:p>
            <a:r>
              <a:rPr lang="en-US"/>
              <a:t>Click to edit Master title style</a:t>
            </a:r>
          </a:p>
        </p:txBody>
      </p:sp>
      <p:sp>
        <p:nvSpPr>
          <p:cNvPr id="3" name="Picture Placeholder 2"/>
          <p:cNvSpPr>
            <a:spLocks noGrp="1" noChangeAspect="1"/>
          </p:cNvSpPr>
          <p:nvPr>
            <p:ph type="pic" idx="1"/>
          </p:nvPr>
        </p:nvSpPr>
        <p:spPr>
          <a:xfrm>
            <a:off x="5598248" y="1421940"/>
            <a:ext cx="6666458" cy="7018246"/>
          </a:xfrm>
        </p:spPr>
        <p:txBody>
          <a:bodyPr anchor="t"/>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r>
              <a:rPr lang="en-US" dirty="0"/>
              <a:t>Click icon to add picture</a:t>
            </a:r>
          </a:p>
        </p:txBody>
      </p:sp>
      <p:sp>
        <p:nvSpPr>
          <p:cNvPr id="4" name="Text Placeholder 3"/>
          <p:cNvSpPr>
            <a:spLocks noGrp="1"/>
          </p:cNvSpPr>
          <p:nvPr>
            <p:ph type="body" sz="half" idx="2"/>
          </p:nvPr>
        </p:nvSpPr>
        <p:spPr>
          <a:xfrm>
            <a:off x="907037" y="2962752"/>
            <a:ext cx="4247124" cy="5488863"/>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a:t>Click to edit Master text styles</a:t>
            </a:r>
          </a:p>
        </p:txBody>
      </p:sp>
      <p:sp>
        <p:nvSpPr>
          <p:cNvPr id="5" name="Date Placeholder 4"/>
          <p:cNvSpPr>
            <a:spLocks noGrp="1"/>
          </p:cNvSpPr>
          <p:nvPr>
            <p:ph type="dt" sz="half" idx="10"/>
          </p:nvPr>
        </p:nvSpPr>
        <p:spPr/>
        <p:txBody>
          <a:bodyPr/>
          <a:lstStyle/>
          <a:p>
            <a:fld id="{8BBA3821-027B-42A1-917B-63A40BFA1C1D}" type="datetimeFigureOut">
              <a:rPr lang="en-US" smtClean="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E63479-B42C-435D-ADAD-7FEBFCF1C604}" type="slidenum">
              <a:rPr lang="en-US" smtClean="0"/>
              <a:t>‹#›</a:t>
            </a:fld>
            <a:endParaRPr lang="en-US" dirty="0"/>
          </a:p>
        </p:txBody>
      </p:sp>
    </p:spTree>
    <p:extLst>
      <p:ext uri="{BB962C8B-B14F-4D97-AF65-F5344CB8AC3E}">
        <p14:creationId xmlns:p14="http://schemas.microsoft.com/office/powerpoint/2010/main" val="5209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322" y="525799"/>
            <a:ext cx="11357670" cy="19088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5322" y="2628985"/>
            <a:ext cx="11357670" cy="6266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5322" y="9153441"/>
            <a:ext cx="2962870" cy="525797"/>
          </a:xfrm>
          <a:prstGeom prst="rect">
            <a:avLst/>
          </a:prstGeom>
        </p:spPr>
        <p:txBody>
          <a:bodyPr vert="horz" lIns="91440" tIns="45720" rIns="91440" bIns="45720" rtlCol="0" anchor="ctr"/>
          <a:lstStyle>
            <a:lvl1pPr algn="l">
              <a:defRPr sz="1728">
                <a:solidFill>
                  <a:schemeClr val="tx1">
                    <a:tint val="75000"/>
                  </a:schemeClr>
                </a:solidFill>
              </a:defRPr>
            </a:lvl1pPr>
          </a:lstStyle>
          <a:p>
            <a:fld id="{8BBA3821-027B-42A1-917B-63A40BFA1C1D}" type="datetimeFigureOut">
              <a:rPr lang="en-US" smtClean="0"/>
              <a:t>7/8/2024</a:t>
            </a:fld>
            <a:endParaRPr lang="en-US" dirty="0"/>
          </a:p>
        </p:txBody>
      </p:sp>
      <p:sp>
        <p:nvSpPr>
          <p:cNvPr id="5" name="Footer Placeholder 4"/>
          <p:cNvSpPr>
            <a:spLocks noGrp="1"/>
          </p:cNvSpPr>
          <p:nvPr>
            <p:ph type="ftr" sz="quarter" idx="3"/>
          </p:nvPr>
        </p:nvSpPr>
        <p:spPr>
          <a:xfrm>
            <a:off x="4362004" y="9153441"/>
            <a:ext cx="4444306" cy="525797"/>
          </a:xfrm>
          <a:prstGeom prst="rect">
            <a:avLst/>
          </a:prstGeom>
        </p:spPr>
        <p:txBody>
          <a:bodyPr vert="horz" lIns="91440" tIns="45720" rIns="91440" bIns="45720" rtlCol="0" anchor="ctr"/>
          <a:lstStyle>
            <a:lvl1pPr algn="ctr">
              <a:defRPr sz="17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00121" y="9153441"/>
            <a:ext cx="2962870" cy="525797"/>
          </a:xfrm>
          <a:prstGeom prst="rect">
            <a:avLst/>
          </a:prstGeom>
        </p:spPr>
        <p:txBody>
          <a:bodyPr vert="horz" lIns="91440" tIns="45720" rIns="91440" bIns="45720" rtlCol="0" anchor="ctr"/>
          <a:lstStyle>
            <a:lvl1pPr algn="r">
              <a:defRPr sz="1728">
                <a:solidFill>
                  <a:schemeClr val="tx1">
                    <a:tint val="75000"/>
                  </a:schemeClr>
                </a:solidFill>
              </a:defRPr>
            </a:lvl1pPr>
          </a:lstStyle>
          <a:p>
            <a:fld id="{55E63479-B42C-435D-ADAD-7FEBFCF1C604}" type="slidenum">
              <a:rPr lang="en-US" smtClean="0"/>
              <a:t>‹#›</a:t>
            </a:fld>
            <a:endParaRPr lang="en-US" dirty="0"/>
          </a:p>
        </p:txBody>
      </p:sp>
    </p:spTree>
    <p:extLst>
      <p:ext uri="{BB962C8B-B14F-4D97-AF65-F5344CB8AC3E}">
        <p14:creationId xmlns:p14="http://schemas.microsoft.com/office/powerpoint/2010/main" val="14581249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16736" rtl="0" eaLnBrk="1" latinLnBrk="0" hangingPunct="1">
        <a:lnSpc>
          <a:spcPct val="90000"/>
        </a:lnSpc>
        <a:spcBef>
          <a:spcPct val="0"/>
        </a:spcBef>
        <a:buNone/>
        <a:defRPr sz="6336" kern="1200">
          <a:solidFill>
            <a:schemeClr val="tx1"/>
          </a:solidFill>
          <a:latin typeface="+mj-lt"/>
          <a:ea typeface="+mj-ea"/>
          <a:cs typeface="+mj-cs"/>
        </a:defRPr>
      </a:lvl1pPr>
    </p:titleStyle>
    <p:bodyStyle>
      <a:lvl1pPr marL="329184" indent="-329184" algn="l" defTabSz="1316736" rtl="0" eaLnBrk="1" latinLnBrk="0" hangingPunct="1">
        <a:lnSpc>
          <a:spcPct val="90000"/>
        </a:lnSpc>
        <a:spcBef>
          <a:spcPts val="1440"/>
        </a:spcBef>
        <a:buFont typeface="Arial" panose="020B0604020202020204" pitchFamily="34" charset="0"/>
        <a:buChar char="•"/>
        <a:defRPr sz="4032" kern="1200">
          <a:solidFill>
            <a:schemeClr val="tx1"/>
          </a:solidFill>
          <a:latin typeface="+mn-lt"/>
          <a:ea typeface="+mn-ea"/>
          <a:cs typeface="+mn-cs"/>
        </a:defRPr>
      </a:lvl1pPr>
      <a:lvl2pPr marL="987552" indent="-329184" algn="l" defTabSz="1316736" rtl="0" eaLnBrk="1" latinLnBrk="0" hangingPunct="1">
        <a:lnSpc>
          <a:spcPct val="90000"/>
        </a:lnSpc>
        <a:spcBef>
          <a:spcPts val="720"/>
        </a:spcBef>
        <a:buFont typeface="Arial" panose="020B0604020202020204" pitchFamily="34" charset="0"/>
        <a:buChar char="•"/>
        <a:defRPr sz="3456" kern="1200">
          <a:solidFill>
            <a:schemeClr val="tx1"/>
          </a:solidFill>
          <a:latin typeface="+mn-lt"/>
          <a:ea typeface="+mn-ea"/>
          <a:cs typeface="+mn-cs"/>
        </a:defRPr>
      </a:lvl2pPr>
      <a:lvl3pPr marL="1645920" indent="-329184" algn="l" defTabSz="1316736" rtl="0" eaLnBrk="1" latinLnBrk="0" hangingPunct="1">
        <a:lnSpc>
          <a:spcPct val="90000"/>
        </a:lnSpc>
        <a:spcBef>
          <a:spcPts val="720"/>
        </a:spcBef>
        <a:buFont typeface="Arial" panose="020B0604020202020204" pitchFamily="34" charset="0"/>
        <a:buChar char="•"/>
        <a:defRPr sz="2880" kern="1200">
          <a:solidFill>
            <a:schemeClr val="tx1"/>
          </a:solidFill>
          <a:latin typeface="+mn-lt"/>
          <a:ea typeface="+mn-ea"/>
          <a:cs typeface="+mn-cs"/>
        </a:defRPr>
      </a:lvl3pPr>
      <a:lvl4pPr marL="230428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4pPr>
      <a:lvl5pPr marL="2962656"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5pPr>
      <a:lvl6pPr marL="3621024"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6pPr>
      <a:lvl7pPr marL="4279392"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7pPr>
      <a:lvl8pPr marL="4937760"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8pPr>
      <a:lvl9pPr marL="559612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9pPr>
    </p:bodyStyle>
    <p:other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luestarcooking.com/news/promo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bluestarcooking.com/news/promo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bluestarcooking.com/quick-ship/" TargetMode="External"/><Relationship Id="rId4" Type="http://schemas.openxmlformats.org/officeDocument/2006/relationships/image" Target="../media/image3.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www.bluestarcooking.com/refrigeration/?prod_column_refrigeration_types=columns"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cid:58557EF8-0A9D-4B3D-A198-D61F854F72EA"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s://www.bluestarcooking.com/unveiling-the-trending-colors-of-2024/?utm_source=rejoiner&amp;utm_medium=email&amp;utm_campaign=Newsletter+2024%2F01%2F23+Trending+Colors&amp;utm_content=2024%2F01%2F23+Trending+Colors+2024&amp;rjnrid=18XNRrO"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1C50"/>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4A2C904-CEC8-2894-E73C-B540268969BF}"/>
              </a:ext>
            </a:extLst>
          </p:cNvPr>
          <p:cNvSpPr txBox="1"/>
          <p:nvPr/>
        </p:nvSpPr>
        <p:spPr>
          <a:xfrm>
            <a:off x="509319" y="7963084"/>
            <a:ext cx="5724017" cy="1169551"/>
          </a:xfrm>
          <a:prstGeom prst="rect">
            <a:avLst/>
          </a:prstGeom>
          <a:noFill/>
        </p:spPr>
        <p:txBody>
          <a:bodyPr wrap="square" rtlCol="0">
            <a:spAutoFit/>
          </a:bodyPr>
          <a:lstStyle/>
          <a:p>
            <a:pPr>
              <a:lnSpc>
                <a:spcPts val="4200"/>
              </a:lnSpc>
            </a:pPr>
            <a:r>
              <a:rPr lang="en-US" sz="4400" b="1" dirty="0">
                <a:solidFill>
                  <a:schemeClr val="bg1"/>
                </a:solidFill>
                <a:latin typeface="Trade Gothic Next Cond" panose="020B0506040303020004" pitchFamily="34" charset="0"/>
              </a:rPr>
              <a:t>SUMMER NEWSLETTER</a:t>
            </a:r>
          </a:p>
          <a:p>
            <a:pPr>
              <a:lnSpc>
                <a:spcPts val="4200"/>
              </a:lnSpc>
            </a:pPr>
            <a:r>
              <a:rPr lang="en-US" sz="4400" dirty="0">
                <a:solidFill>
                  <a:schemeClr val="bg1"/>
                </a:solidFill>
                <a:latin typeface="Georgia" panose="02040502050405020303" pitchFamily="18" charset="0"/>
              </a:rPr>
              <a:t>2024</a:t>
            </a:r>
          </a:p>
        </p:txBody>
      </p:sp>
      <p:cxnSp>
        <p:nvCxnSpPr>
          <p:cNvPr id="22" name="Straight Connector 21">
            <a:extLst>
              <a:ext uri="{FF2B5EF4-FFF2-40B4-BE49-F238E27FC236}">
                <a16:creationId xmlns:a16="http://schemas.microsoft.com/office/drawing/2014/main" id="{4303B002-9153-2F91-3261-C7906682B3E4}"/>
              </a:ext>
            </a:extLst>
          </p:cNvPr>
          <p:cNvCxnSpPr>
            <a:cxnSpLocks/>
          </p:cNvCxnSpPr>
          <p:nvPr/>
        </p:nvCxnSpPr>
        <p:spPr>
          <a:xfrm>
            <a:off x="472113" y="7963084"/>
            <a:ext cx="0" cy="1100050"/>
          </a:xfrm>
          <a:prstGeom prst="line">
            <a:avLst/>
          </a:prstGeom>
          <a:ln w="57150">
            <a:solidFill>
              <a:srgbClr val="AE7E37"/>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5140B352-074B-5475-AAC0-2122E3791B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46"/>
          <a:stretch/>
        </p:blipFill>
        <p:spPr bwMode="auto">
          <a:xfrm>
            <a:off x="6233336" y="0"/>
            <a:ext cx="6934976" cy="987583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23A058D8-C2D1-67DA-997D-9D59AB58A359}"/>
              </a:ext>
            </a:extLst>
          </p:cNvPr>
          <p:cNvGrpSpPr>
            <a:grpSpLocks noChangeAspect="1"/>
          </p:cNvGrpSpPr>
          <p:nvPr/>
        </p:nvGrpSpPr>
        <p:grpSpPr>
          <a:xfrm>
            <a:off x="342224" y="1445490"/>
            <a:ext cx="5167228" cy="934528"/>
            <a:chOff x="1335964" y="143790"/>
            <a:chExt cx="2452924" cy="443628"/>
          </a:xfrm>
        </p:grpSpPr>
        <p:sp>
          <p:nvSpPr>
            <p:cNvPr id="45" name="Freeform: Shape 44">
              <a:extLst>
                <a:ext uri="{FF2B5EF4-FFF2-40B4-BE49-F238E27FC236}">
                  <a16:creationId xmlns:a16="http://schemas.microsoft.com/office/drawing/2014/main" id="{A0FC54CF-236E-3666-D961-3C9F972EDECE}"/>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46" name="Freeform: Shape 45">
              <a:extLst>
                <a:ext uri="{FF2B5EF4-FFF2-40B4-BE49-F238E27FC236}">
                  <a16:creationId xmlns:a16="http://schemas.microsoft.com/office/drawing/2014/main" id="{64F4E857-6C88-1593-F2B9-FE738A0575BF}"/>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47" name="Freeform: Shape 46">
              <a:extLst>
                <a:ext uri="{FF2B5EF4-FFF2-40B4-BE49-F238E27FC236}">
                  <a16:creationId xmlns:a16="http://schemas.microsoft.com/office/drawing/2014/main" id="{44D3CBAD-410E-E50E-B34C-589D1C072EB2}"/>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48" name="Freeform: Shape 47">
              <a:extLst>
                <a:ext uri="{FF2B5EF4-FFF2-40B4-BE49-F238E27FC236}">
                  <a16:creationId xmlns:a16="http://schemas.microsoft.com/office/drawing/2014/main" id="{A3A96777-1C54-B779-7206-0E4BB4BF6122}"/>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49" name="Freeform: Shape 48">
              <a:extLst>
                <a:ext uri="{FF2B5EF4-FFF2-40B4-BE49-F238E27FC236}">
                  <a16:creationId xmlns:a16="http://schemas.microsoft.com/office/drawing/2014/main" id="{958A9ADA-9F6D-44D5-6F16-916EA7399F8E}"/>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50" name="Freeform: Shape 49">
              <a:extLst>
                <a:ext uri="{FF2B5EF4-FFF2-40B4-BE49-F238E27FC236}">
                  <a16:creationId xmlns:a16="http://schemas.microsoft.com/office/drawing/2014/main" id="{6312FB97-D413-7A50-9D4F-BAFD4FD5B613}"/>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51" name="Freeform: Shape 50">
              <a:extLst>
                <a:ext uri="{FF2B5EF4-FFF2-40B4-BE49-F238E27FC236}">
                  <a16:creationId xmlns:a16="http://schemas.microsoft.com/office/drawing/2014/main" id="{4F6E52DD-D659-A744-9750-0EB785B6D44A}"/>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52" name="Freeform: Shape 51">
              <a:extLst>
                <a:ext uri="{FF2B5EF4-FFF2-40B4-BE49-F238E27FC236}">
                  <a16:creationId xmlns:a16="http://schemas.microsoft.com/office/drawing/2014/main" id="{77537742-95FF-2012-E3D2-A69F937278D8}"/>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53" name="Freeform: Shape 52">
              <a:extLst>
                <a:ext uri="{FF2B5EF4-FFF2-40B4-BE49-F238E27FC236}">
                  <a16:creationId xmlns:a16="http://schemas.microsoft.com/office/drawing/2014/main" id="{4533EEBE-28F4-4FDB-C5E7-727ADDCCDF3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54" name="Freeform: Shape 53">
              <a:extLst>
                <a:ext uri="{FF2B5EF4-FFF2-40B4-BE49-F238E27FC236}">
                  <a16:creationId xmlns:a16="http://schemas.microsoft.com/office/drawing/2014/main" id="{BBA62066-3A85-DA7C-5580-93768803EB8B}"/>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55" name="Freeform: Shape 54">
              <a:extLst>
                <a:ext uri="{FF2B5EF4-FFF2-40B4-BE49-F238E27FC236}">
                  <a16:creationId xmlns:a16="http://schemas.microsoft.com/office/drawing/2014/main" id="{31E75CD4-ECD5-D207-C651-F4351BAEE43A}"/>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56" name="Freeform: Shape 55">
              <a:extLst>
                <a:ext uri="{FF2B5EF4-FFF2-40B4-BE49-F238E27FC236}">
                  <a16:creationId xmlns:a16="http://schemas.microsoft.com/office/drawing/2014/main" id="{34CF191B-7B1D-2285-FF35-48275B8301D5}"/>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Tree>
    <p:extLst>
      <p:ext uri="{BB962C8B-B14F-4D97-AF65-F5344CB8AC3E}">
        <p14:creationId xmlns:p14="http://schemas.microsoft.com/office/powerpoint/2010/main" val="28540156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534EEF-3780-10F3-2DDE-B178B1620ADB}"/>
              </a:ext>
            </a:extLst>
          </p:cNvPr>
          <p:cNvSpPr/>
          <p:nvPr/>
        </p:nvSpPr>
        <p:spPr>
          <a:xfrm>
            <a:off x="-49653" y="1"/>
            <a:ext cx="13267618" cy="127249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6A5A70D-BA1E-4E73-9E53-FBA7ABD2ADDA}"/>
              </a:ext>
            </a:extLst>
          </p:cNvPr>
          <p:cNvSpPr txBox="1"/>
          <p:nvPr/>
        </p:nvSpPr>
        <p:spPr>
          <a:xfrm>
            <a:off x="362851" y="1650497"/>
            <a:ext cx="5464198" cy="1405570"/>
          </a:xfrm>
          <a:prstGeom prst="rect">
            <a:avLst/>
          </a:prstGeom>
          <a:noFill/>
        </p:spPr>
        <p:txBody>
          <a:bodyPr wrap="square" lIns="50857" tIns="25428" rIns="50857" bIns="25428" rtlCol="0" anchor="t">
            <a:spAutoFit/>
          </a:bodyPr>
          <a:lstStyle/>
          <a:p>
            <a:r>
              <a:rPr lang="en-US" sz="4400" b="1" dirty="0">
                <a:solidFill>
                  <a:srgbClr val="001D50"/>
                </a:solidFill>
                <a:latin typeface="Trade Gothic Next Cond"/>
                <a:cs typeface="Times New Roman"/>
              </a:rPr>
              <a:t>INSTANT SAVINGS </a:t>
            </a:r>
            <a:endParaRPr lang="en-US" sz="4800" b="1" dirty="0">
              <a:solidFill>
                <a:srgbClr val="000000"/>
              </a:solidFill>
              <a:latin typeface="Trade Gothic Next Cond"/>
              <a:cs typeface="Times New Roman"/>
            </a:endParaRPr>
          </a:p>
          <a:p>
            <a:r>
              <a:rPr lang="en-US" sz="4400" b="1" dirty="0">
                <a:solidFill>
                  <a:srgbClr val="001D50"/>
                </a:solidFill>
                <a:latin typeface="Trade Gothic Next Cond"/>
                <a:cs typeface="Times New Roman"/>
              </a:rPr>
              <a:t>OFFER</a:t>
            </a:r>
            <a:endParaRPr lang="en-US" sz="4800" b="1" dirty="0">
              <a:latin typeface="Trade Gothic Next Cond"/>
              <a:cs typeface="Times New Roman"/>
            </a:endParaRPr>
          </a:p>
        </p:txBody>
      </p:sp>
      <p:grpSp>
        <p:nvGrpSpPr>
          <p:cNvPr id="10" name="Group 9">
            <a:extLst>
              <a:ext uri="{FF2B5EF4-FFF2-40B4-BE49-F238E27FC236}">
                <a16:creationId xmlns:a16="http://schemas.microsoft.com/office/drawing/2014/main" id="{91FA0958-F1D3-880D-C43E-5B900D6596BE}"/>
              </a:ext>
            </a:extLst>
          </p:cNvPr>
          <p:cNvGrpSpPr>
            <a:grpSpLocks noChangeAspect="1"/>
          </p:cNvGrpSpPr>
          <p:nvPr/>
        </p:nvGrpSpPr>
        <p:grpSpPr>
          <a:xfrm>
            <a:off x="362851" y="9366705"/>
            <a:ext cx="2173315" cy="393059"/>
            <a:chOff x="1335964" y="143790"/>
            <a:chExt cx="2452924" cy="443628"/>
          </a:xfrm>
        </p:grpSpPr>
        <p:sp>
          <p:nvSpPr>
            <p:cNvPr id="11" name="Freeform: Shape 10">
              <a:extLst>
                <a:ext uri="{FF2B5EF4-FFF2-40B4-BE49-F238E27FC236}">
                  <a16:creationId xmlns:a16="http://schemas.microsoft.com/office/drawing/2014/main" id="{27FADBCE-8AA6-7263-CBEA-93E0BF00A95A}"/>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34988DAA-DC51-D2ED-C1BB-DBC493270C62}"/>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193C96B1-1F8B-D4A4-3B3F-F7C382FD9EF6}"/>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F070A879-A08A-F32B-0B6D-5BFB5B9C5DD6}"/>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FF079CD5-13FD-75B6-5C93-71CB4FDE6102}"/>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16" name="Freeform: Shape 15">
              <a:extLst>
                <a:ext uri="{FF2B5EF4-FFF2-40B4-BE49-F238E27FC236}">
                  <a16:creationId xmlns:a16="http://schemas.microsoft.com/office/drawing/2014/main" id="{A3CB2DD5-AD6D-01E7-15E3-5D1545E71090}"/>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7" name="Freeform: Shape 16">
              <a:extLst>
                <a:ext uri="{FF2B5EF4-FFF2-40B4-BE49-F238E27FC236}">
                  <a16:creationId xmlns:a16="http://schemas.microsoft.com/office/drawing/2014/main" id="{EE1D9FAD-6251-A5A8-83DE-5E4AED213529}"/>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8" name="Freeform: Shape 17">
              <a:extLst>
                <a:ext uri="{FF2B5EF4-FFF2-40B4-BE49-F238E27FC236}">
                  <a16:creationId xmlns:a16="http://schemas.microsoft.com/office/drawing/2014/main" id="{48D4DDB8-1DE0-22E6-2A8F-74F602E54641}"/>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9" name="Freeform: Shape 18">
              <a:extLst>
                <a:ext uri="{FF2B5EF4-FFF2-40B4-BE49-F238E27FC236}">
                  <a16:creationId xmlns:a16="http://schemas.microsoft.com/office/drawing/2014/main" id="{9CAAA244-ACD3-6FE4-5958-B4A45217EDB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20" name="Freeform: Shape 19">
              <a:extLst>
                <a:ext uri="{FF2B5EF4-FFF2-40B4-BE49-F238E27FC236}">
                  <a16:creationId xmlns:a16="http://schemas.microsoft.com/office/drawing/2014/main" id="{8F93E8B0-47FA-E83E-4EA1-2EBAEAD40A4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21" name="Freeform: Shape 20">
              <a:extLst>
                <a:ext uri="{FF2B5EF4-FFF2-40B4-BE49-F238E27FC236}">
                  <a16:creationId xmlns:a16="http://schemas.microsoft.com/office/drawing/2014/main" id="{9D2B3507-013F-10D6-8937-044FE502FFD6}"/>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22" name="Freeform: Shape 21">
              <a:extLst>
                <a:ext uri="{FF2B5EF4-FFF2-40B4-BE49-F238E27FC236}">
                  <a16:creationId xmlns:a16="http://schemas.microsoft.com/office/drawing/2014/main" id="{DD9EF7BA-5381-E9A8-3E62-D5B5563D8EC2}"/>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5" name="TextBox 4">
            <a:hlinkClick r:id="rId3"/>
            <a:extLst>
              <a:ext uri="{FF2B5EF4-FFF2-40B4-BE49-F238E27FC236}">
                <a16:creationId xmlns:a16="http://schemas.microsoft.com/office/drawing/2014/main" id="{7FC5A6F0-217C-EA44-F8F6-13A89BBDB8F6}"/>
              </a:ext>
            </a:extLst>
          </p:cNvPr>
          <p:cNvSpPr txBox="1"/>
          <p:nvPr/>
        </p:nvSpPr>
        <p:spPr>
          <a:xfrm>
            <a:off x="2162621" y="2450709"/>
            <a:ext cx="1864658" cy="461665"/>
          </a:xfrm>
          <a:prstGeom prst="rect">
            <a:avLst/>
          </a:prstGeom>
          <a:solidFill>
            <a:srgbClr val="001D50"/>
          </a:solidFill>
        </p:spPr>
        <p:txBody>
          <a:bodyPr wrap="square" tIns="91440" bIns="91440" rtlCol="0" anchor="ctr">
            <a:spAutoFit/>
          </a:bodyPr>
          <a:lstStyle/>
          <a:p>
            <a:pPr algn="ctr"/>
            <a:r>
              <a:rPr lang="en-US" b="1" dirty="0">
                <a:solidFill>
                  <a:schemeClr val="bg1"/>
                </a:solidFill>
                <a:latin typeface="Trade Gothic Next Cond" panose="020B0506040303020004" pitchFamily="34" charset="0"/>
              </a:rPr>
              <a:t>LEARN MORE</a:t>
            </a:r>
          </a:p>
        </p:txBody>
      </p:sp>
      <p:sp>
        <p:nvSpPr>
          <p:cNvPr id="3" name="TextBox 2">
            <a:extLst>
              <a:ext uri="{FF2B5EF4-FFF2-40B4-BE49-F238E27FC236}">
                <a16:creationId xmlns:a16="http://schemas.microsoft.com/office/drawing/2014/main" id="{C3B721BA-1326-1ACD-106C-49A1F214A785}"/>
              </a:ext>
            </a:extLst>
          </p:cNvPr>
          <p:cNvSpPr txBox="1"/>
          <p:nvPr/>
        </p:nvSpPr>
        <p:spPr>
          <a:xfrm>
            <a:off x="345133" y="3282132"/>
            <a:ext cx="4124211" cy="4736297"/>
          </a:xfrm>
          <a:prstGeom prst="rect">
            <a:avLst/>
          </a:prstGeom>
          <a:noFill/>
        </p:spPr>
        <p:txBody>
          <a:bodyPr wrap="square" lIns="91440" tIns="45720" rIns="91440" bIns="45720" anchor="t">
            <a:spAutoFit/>
          </a:bodyPr>
          <a:lstStyle/>
          <a:p>
            <a:pPr>
              <a:lnSpc>
                <a:spcPts val="2600"/>
              </a:lnSpc>
            </a:pPr>
            <a:r>
              <a:rPr lang="en-US" sz="2000" dirty="0">
                <a:latin typeface="Georgia"/>
              </a:rPr>
              <a:t>BlueStar® is thrilled to announce our new Ultra Premium Offer to help make kitchen dreams a reality for your customers.  Purchase any size Dual Fuel or Platinum range, add a pro Built-In Refrigerator and get $1,500 off; add a Designer hood to the package and receive another $500 off for a total instant savings of $2,000. </a:t>
            </a:r>
          </a:p>
          <a:p>
            <a:pPr>
              <a:lnSpc>
                <a:spcPts val="2600"/>
              </a:lnSpc>
            </a:pPr>
            <a:endParaRPr lang="en-US" sz="2000" b="1" dirty="0">
              <a:latin typeface="Georgia"/>
            </a:endParaRPr>
          </a:p>
          <a:p>
            <a:pPr>
              <a:lnSpc>
                <a:spcPts val="2600"/>
              </a:lnSpc>
            </a:pPr>
            <a:endParaRPr lang="en-US" sz="2000" b="1" dirty="0">
              <a:latin typeface="Georgia"/>
            </a:endParaRPr>
          </a:p>
          <a:p>
            <a:pPr>
              <a:lnSpc>
                <a:spcPts val="2600"/>
              </a:lnSpc>
            </a:pPr>
            <a:r>
              <a:rPr lang="en-US" sz="2000" b="1" dirty="0">
                <a:latin typeface="Georgia"/>
              </a:rPr>
              <a:t>This offer is available until September 30, 2024.</a:t>
            </a:r>
            <a:endParaRPr lang="en-US" sz="2000" b="1" dirty="0">
              <a:latin typeface="Georgia" panose="02040502050405020303" pitchFamily="18" charset="0"/>
            </a:endParaRPr>
          </a:p>
        </p:txBody>
      </p:sp>
      <p:pic>
        <p:nvPicPr>
          <p:cNvPr id="7" name="Picture 6">
            <a:extLst>
              <a:ext uri="{FF2B5EF4-FFF2-40B4-BE49-F238E27FC236}">
                <a16:creationId xmlns:a16="http://schemas.microsoft.com/office/drawing/2014/main" id="{6F90B952-4D41-34D0-8501-712F475095F9}"/>
              </a:ext>
            </a:extLst>
          </p:cNvPr>
          <p:cNvPicPr>
            <a:picLocks noChangeAspect="1"/>
          </p:cNvPicPr>
          <p:nvPr/>
        </p:nvPicPr>
        <p:blipFill>
          <a:blip r:embed="rId4"/>
          <a:stretch>
            <a:fillRect/>
          </a:stretch>
        </p:blipFill>
        <p:spPr>
          <a:xfrm>
            <a:off x="5144741" y="135861"/>
            <a:ext cx="7851023" cy="9600322"/>
          </a:xfrm>
          <a:prstGeom prst="rect">
            <a:avLst/>
          </a:prstGeom>
        </p:spPr>
      </p:pic>
      <p:sp>
        <p:nvSpPr>
          <p:cNvPr id="28" name="Star: 16 Points 27">
            <a:extLst>
              <a:ext uri="{FF2B5EF4-FFF2-40B4-BE49-F238E27FC236}">
                <a16:creationId xmlns:a16="http://schemas.microsoft.com/office/drawing/2014/main" id="{A50CE551-D682-D79B-74AC-C8AE9ECBA522}"/>
              </a:ext>
            </a:extLst>
          </p:cNvPr>
          <p:cNvSpPr/>
          <p:nvPr/>
        </p:nvSpPr>
        <p:spPr>
          <a:xfrm>
            <a:off x="12007970" y="3812875"/>
            <a:ext cx="552090" cy="45719"/>
          </a:xfrm>
          <a:prstGeom prst="star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16 Points 31">
            <a:extLst>
              <a:ext uri="{FF2B5EF4-FFF2-40B4-BE49-F238E27FC236}">
                <a16:creationId xmlns:a16="http://schemas.microsoft.com/office/drawing/2014/main" id="{6ACD053A-8C69-9F48-392A-B0557B11681C}"/>
              </a:ext>
            </a:extLst>
          </p:cNvPr>
          <p:cNvSpPr/>
          <p:nvPr/>
        </p:nvSpPr>
        <p:spPr>
          <a:xfrm>
            <a:off x="389988" y="116074"/>
            <a:ext cx="1696982" cy="1405570"/>
          </a:xfrm>
          <a:prstGeom prst="star16">
            <a:avLst/>
          </a:prstGeom>
          <a:solidFill>
            <a:srgbClr val="E2A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588DFE-2352-3EA4-380F-A9B3C84A3662}"/>
              </a:ext>
            </a:extLst>
          </p:cNvPr>
          <p:cNvSpPr txBox="1"/>
          <p:nvPr/>
        </p:nvSpPr>
        <p:spPr>
          <a:xfrm>
            <a:off x="775702" y="532862"/>
            <a:ext cx="1104503" cy="584775"/>
          </a:xfrm>
          <a:prstGeom prst="rect">
            <a:avLst/>
          </a:prstGeom>
          <a:noFill/>
        </p:spPr>
        <p:txBody>
          <a:bodyPr wrap="square" rtlCol="0">
            <a:spAutoFit/>
          </a:bodyPr>
          <a:lstStyle/>
          <a:p>
            <a:r>
              <a:rPr lang="en-US" sz="3200" b="1" dirty="0">
                <a:solidFill>
                  <a:srgbClr val="002152"/>
                </a:solidFill>
                <a:latin typeface="Trade Gothic Next Cond" panose="020B0506040303020004" pitchFamily="34" charset="0"/>
              </a:rPr>
              <a:t>NEW!</a:t>
            </a:r>
          </a:p>
        </p:txBody>
      </p:sp>
    </p:spTree>
    <p:extLst>
      <p:ext uri="{BB962C8B-B14F-4D97-AF65-F5344CB8AC3E}">
        <p14:creationId xmlns:p14="http://schemas.microsoft.com/office/powerpoint/2010/main" val="60817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534EEF-3780-10F3-2DDE-B178B1620ADB}"/>
              </a:ext>
            </a:extLst>
          </p:cNvPr>
          <p:cNvSpPr/>
          <p:nvPr/>
        </p:nvSpPr>
        <p:spPr>
          <a:xfrm>
            <a:off x="-1" y="-8393"/>
            <a:ext cx="13168314" cy="2578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6A5A70D-BA1E-4E73-9E53-FBA7ABD2ADDA}"/>
              </a:ext>
            </a:extLst>
          </p:cNvPr>
          <p:cNvSpPr txBox="1"/>
          <p:nvPr/>
        </p:nvSpPr>
        <p:spPr>
          <a:xfrm>
            <a:off x="188186" y="201151"/>
            <a:ext cx="5265432" cy="728461"/>
          </a:xfrm>
          <a:prstGeom prst="rect">
            <a:avLst/>
          </a:prstGeom>
          <a:noFill/>
        </p:spPr>
        <p:txBody>
          <a:bodyPr wrap="square" lIns="50857" tIns="25428" rIns="50857" bIns="25428" rtlCol="0">
            <a:spAutoFit/>
          </a:bodyPr>
          <a:lstStyle/>
          <a:p>
            <a:r>
              <a:rPr lang="en-US" sz="4400" b="1" dirty="0">
                <a:solidFill>
                  <a:srgbClr val="001D50"/>
                </a:solidFill>
                <a:latin typeface="Trade Gothic Next Cond" panose="020B0506040303020004" pitchFamily="34" charset="0"/>
                <a:cs typeface="Times New Roman" panose="02020603050405020304" pitchFamily="18" charset="0"/>
              </a:rPr>
              <a:t>CURRENT PROMOTIONS</a:t>
            </a:r>
            <a:endParaRPr lang="en-US" sz="4800" b="1" dirty="0">
              <a:latin typeface="Trade Gothic Next Cond" panose="020B05060403030200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CACC6F5-86FF-E2B1-3C6A-5133DD92EC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74461"/>
            <a:ext cx="13168313" cy="607273"/>
          </a:xfrm>
          <a:prstGeom prst="rect">
            <a:avLst/>
          </a:prstGeom>
          <a:solidFill>
            <a:srgbClr val="001D50"/>
          </a:solidFill>
        </p:spPr>
      </p:pic>
      <p:grpSp>
        <p:nvGrpSpPr>
          <p:cNvPr id="10" name="Group 9">
            <a:extLst>
              <a:ext uri="{FF2B5EF4-FFF2-40B4-BE49-F238E27FC236}">
                <a16:creationId xmlns:a16="http://schemas.microsoft.com/office/drawing/2014/main" id="{91FA0958-F1D3-880D-C43E-5B900D6596BE}"/>
              </a:ext>
            </a:extLst>
          </p:cNvPr>
          <p:cNvGrpSpPr>
            <a:grpSpLocks noChangeAspect="1"/>
          </p:cNvGrpSpPr>
          <p:nvPr/>
        </p:nvGrpSpPr>
        <p:grpSpPr>
          <a:xfrm>
            <a:off x="362851" y="9366705"/>
            <a:ext cx="2173315" cy="393059"/>
            <a:chOff x="1335964" y="143790"/>
            <a:chExt cx="2452924" cy="443628"/>
          </a:xfrm>
        </p:grpSpPr>
        <p:sp>
          <p:nvSpPr>
            <p:cNvPr id="11" name="Freeform: Shape 10">
              <a:extLst>
                <a:ext uri="{FF2B5EF4-FFF2-40B4-BE49-F238E27FC236}">
                  <a16:creationId xmlns:a16="http://schemas.microsoft.com/office/drawing/2014/main" id="{27FADBCE-8AA6-7263-CBEA-93E0BF00A95A}"/>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34988DAA-DC51-D2ED-C1BB-DBC493270C62}"/>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193C96B1-1F8B-D4A4-3B3F-F7C382FD9EF6}"/>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F070A879-A08A-F32B-0B6D-5BFB5B9C5DD6}"/>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FF079CD5-13FD-75B6-5C93-71CB4FDE6102}"/>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16" name="Freeform: Shape 15">
              <a:extLst>
                <a:ext uri="{FF2B5EF4-FFF2-40B4-BE49-F238E27FC236}">
                  <a16:creationId xmlns:a16="http://schemas.microsoft.com/office/drawing/2014/main" id="{A3CB2DD5-AD6D-01E7-15E3-5D1545E71090}"/>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7" name="Freeform: Shape 16">
              <a:extLst>
                <a:ext uri="{FF2B5EF4-FFF2-40B4-BE49-F238E27FC236}">
                  <a16:creationId xmlns:a16="http://schemas.microsoft.com/office/drawing/2014/main" id="{EE1D9FAD-6251-A5A8-83DE-5E4AED213529}"/>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8" name="Freeform: Shape 17">
              <a:extLst>
                <a:ext uri="{FF2B5EF4-FFF2-40B4-BE49-F238E27FC236}">
                  <a16:creationId xmlns:a16="http://schemas.microsoft.com/office/drawing/2014/main" id="{48D4DDB8-1DE0-22E6-2A8F-74F602E54641}"/>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9" name="Freeform: Shape 18">
              <a:extLst>
                <a:ext uri="{FF2B5EF4-FFF2-40B4-BE49-F238E27FC236}">
                  <a16:creationId xmlns:a16="http://schemas.microsoft.com/office/drawing/2014/main" id="{9CAAA244-ACD3-6FE4-5958-B4A45217EDB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20" name="Freeform: Shape 19">
              <a:extLst>
                <a:ext uri="{FF2B5EF4-FFF2-40B4-BE49-F238E27FC236}">
                  <a16:creationId xmlns:a16="http://schemas.microsoft.com/office/drawing/2014/main" id="{8F93E8B0-47FA-E83E-4EA1-2EBAEAD40A4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21" name="Freeform: Shape 20">
              <a:extLst>
                <a:ext uri="{FF2B5EF4-FFF2-40B4-BE49-F238E27FC236}">
                  <a16:creationId xmlns:a16="http://schemas.microsoft.com/office/drawing/2014/main" id="{9D2B3507-013F-10D6-8937-044FE502FFD6}"/>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22" name="Freeform: Shape 21">
              <a:extLst>
                <a:ext uri="{FF2B5EF4-FFF2-40B4-BE49-F238E27FC236}">
                  <a16:creationId xmlns:a16="http://schemas.microsoft.com/office/drawing/2014/main" id="{DD9EF7BA-5381-E9A8-3E62-D5B5563D8EC2}"/>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5" name="TextBox 4">
            <a:hlinkClick r:id="rId4"/>
            <a:extLst>
              <a:ext uri="{FF2B5EF4-FFF2-40B4-BE49-F238E27FC236}">
                <a16:creationId xmlns:a16="http://schemas.microsoft.com/office/drawing/2014/main" id="{7FC5A6F0-217C-EA44-F8F6-13A89BBDB8F6}"/>
              </a:ext>
            </a:extLst>
          </p:cNvPr>
          <p:cNvSpPr txBox="1"/>
          <p:nvPr/>
        </p:nvSpPr>
        <p:spPr>
          <a:xfrm>
            <a:off x="5641805" y="346693"/>
            <a:ext cx="1864658" cy="461665"/>
          </a:xfrm>
          <a:prstGeom prst="rect">
            <a:avLst/>
          </a:prstGeom>
          <a:solidFill>
            <a:srgbClr val="001D50"/>
          </a:solidFill>
        </p:spPr>
        <p:txBody>
          <a:bodyPr wrap="square" tIns="91440" bIns="91440" rtlCol="0" anchor="ctr">
            <a:spAutoFit/>
          </a:bodyPr>
          <a:lstStyle/>
          <a:p>
            <a:pPr algn="ctr"/>
            <a:r>
              <a:rPr lang="en-US" b="1" dirty="0">
                <a:solidFill>
                  <a:schemeClr val="bg1"/>
                </a:solidFill>
                <a:latin typeface="Trade Gothic Next Cond" panose="020B0506040303020004" pitchFamily="34" charset="0"/>
              </a:rPr>
              <a:t>LEARN MORE</a:t>
            </a:r>
          </a:p>
        </p:txBody>
      </p:sp>
      <p:sp>
        <p:nvSpPr>
          <p:cNvPr id="3" name="TextBox 2">
            <a:extLst>
              <a:ext uri="{FF2B5EF4-FFF2-40B4-BE49-F238E27FC236}">
                <a16:creationId xmlns:a16="http://schemas.microsoft.com/office/drawing/2014/main" id="{C3B721BA-1326-1ACD-106C-49A1F214A785}"/>
              </a:ext>
            </a:extLst>
          </p:cNvPr>
          <p:cNvSpPr txBox="1"/>
          <p:nvPr/>
        </p:nvSpPr>
        <p:spPr>
          <a:xfrm>
            <a:off x="277051" y="1031193"/>
            <a:ext cx="12594166" cy="1402050"/>
          </a:xfrm>
          <a:prstGeom prst="rect">
            <a:avLst/>
          </a:prstGeom>
          <a:noFill/>
        </p:spPr>
        <p:txBody>
          <a:bodyPr wrap="square" lIns="91440" tIns="45720" rIns="91440" bIns="45720" anchor="t">
            <a:spAutoFit/>
          </a:bodyPr>
          <a:lstStyle/>
          <a:p>
            <a:pPr>
              <a:lnSpc>
                <a:spcPts val="2600"/>
              </a:lnSpc>
            </a:pPr>
            <a:r>
              <a:rPr lang="en-US" sz="2000" dirty="0">
                <a:latin typeface="Georgia"/>
              </a:rPr>
              <a:t>BlueStar® has more special offers right now. We are offering discounted pricing on the BlueStar free standing refrigeration in our most popular colors and combinations, as well as instant savings on our incredible Culinary Series (RCS) ranges.  </a:t>
            </a:r>
            <a:r>
              <a:rPr lang="en-US" sz="2000" b="1" dirty="0">
                <a:latin typeface="Georgia"/>
              </a:rPr>
              <a:t>These offers are available through September 30, 2024. </a:t>
            </a:r>
          </a:p>
          <a:p>
            <a:pPr>
              <a:lnSpc>
                <a:spcPts val="2600"/>
              </a:lnSpc>
            </a:pPr>
            <a:endParaRPr lang="en-US" sz="2000" b="1" dirty="0">
              <a:latin typeface="Georgia" panose="02040502050405020303" pitchFamily="18" charset="0"/>
            </a:endParaRPr>
          </a:p>
        </p:txBody>
      </p:sp>
      <p:pic>
        <p:nvPicPr>
          <p:cNvPr id="8" name="Picture 7">
            <a:extLst>
              <a:ext uri="{FF2B5EF4-FFF2-40B4-BE49-F238E27FC236}">
                <a16:creationId xmlns:a16="http://schemas.microsoft.com/office/drawing/2014/main" id="{E45D8EE2-1D41-2FD6-C7BE-E2230C845109}"/>
              </a:ext>
            </a:extLst>
          </p:cNvPr>
          <p:cNvPicPr>
            <a:picLocks noChangeAspect="1"/>
          </p:cNvPicPr>
          <p:nvPr/>
        </p:nvPicPr>
        <p:blipFill rotWithShape="1">
          <a:blip r:embed="rId5"/>
          <a:srcRect t="3556"/>
          <a:stretch/>
        </p:blipFill>
        <p:spPr>
          <a:xfrm>
            <a:off x="6418916" y="2535401"/>
            <a:ext cx="6749397" cy="6116350"/>
          </a:xfrm>
          <a:prstGeom prst="rect">
            <a:avLst/>
          </a:prstGeom>
        </p:spPr>
      </p:pic>
      <p:pic>
        <p:nvPicPr>
          <p:cNvPr id="7" name="Picture 6">
            <a:extLst>
              <a:ext uri="{FF2B5EF4-FFF2-40B4-BE49-F238E27FC236}">
                <a16:creationId xmlns:a16="http://schemas.microsoft.com/office/drawing/2014/main" id="{B85DC0E2-30CA-79CD-4F95-23AED8A7BCC0}"/>
              </a:ext>
            </a:extLst>
          </p:cNvPr>
          <p:cNvPicPr>
            <a:picLocks noChangeAspect="1"/>
          </p:cNvPicPr>
          <p:nvPr/>
        </p:nvPicPr>
        <p:blipFill>
          <a:blip r:embed="rId6"/>
          <a:stretch>
            <a:fillRect/>
          </a:stretch>
        </p:blipFill>
        <p:spPr>
          <a:xfrm>
            <a:off x="362851" y="2784936"/>
            <a:ext cx="6130954" cy="5909353"/>
          </a:xfrm>
          <a:prstGeom prst="rect">
            <a:avLst/>
          </a:prstGeom>
        </p:spPr>
      </p:pic>
    </p:spTree>
    <p:extLst>
      <p:ext uri="{BB962C8B-B14F-4D97-AF65-F5344CB8AC3E}">
        <p14:creationId xmlns:p14="http://schemas.microsoft.com/office/powerpoint/2010/main" val="30606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BB081B6-C506-855C-C572-DD8D61F2A2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87" r="62241" b="18338"/>
          <a:stretch/>
        </p:blipFill>
        <p:spPr>
          <a:xfrm>
            <a:off x="5927972" y="3470121"/>
            <a:ext cx="3970332" cy="3619715"/>
          </a:xfrm>
          <a:prstGeom prst="rect">
            <a:avLst/>
          </a:prstGeom>
        </p:spPr>
      </p:pic>
      <p:sp>
        <p:nvSpPr>
          <p:cNvPr id="2" name="Rectangle 1">
            <a:extLst>
              <a:ext uri="{FF2B5EF4-FFF2-40B4-BE49-F238E27FC236}">
                <a16:creationId xmlns:a16="http://schemas.microsoft.com/office/drawing/2014/main" id="{E1534EEF-3780-10F3-2DDE-B178B1620ADB}"/>
              </a:ext>
            </a:extLst>
          </p:cNvPr>
          <p:cNvSpPr/>
          <p:nvPr/>
        </p:nvSpPr>
        <p:spPr>
          <a:xfrm>
            <a:off x="0" y="0"/>
            <a:ext cx="13168313" cy="24932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6A5A70D-BA1E-4E73-9E53-FBA7ABD2ADDA}"/>
              </a:ext>
            </a:extLst>
          </p:cNvPr>
          <p:cNvSpPr txBox="1"/>
          <p:nvPr/>
        </p:nvSpPr>
        <p:spPr>
          <a:xfrm>
            <a:off x="207248" y="277050"/>
            <a:ext cx="5334909" cy="728461"/>
          </a:xfrm>
          <a:prstGeom prst="rect">
            <a:avLst/>
          </a:prstGeom>
          <a:noFill/>
        </p:spPr>
        <p:txBody>
          <a:bodyPr wrap="square" lIns="50857" tIns="25428" rIns="50857" bIns="25428" rtlCol="0">
            <a:spAutoFit/>
          </a:bodyPr>
          <a:lstStyle/>
          <a:p>
            <a:r>
              <a:rPr lang="en-US" sz="4400" b="1" dirty="0">
                <a:solidFill>
                  <a:srgbClr val="001D50"/>
                </a:solidFill>
                <a:latin typeface="Trade Gothic Next Cond" panose="020B0506040303020004" pitchFamily="34" charset="0"/>
                <a:cs typeface="Times New Roman" panose="02020603050405020304" pitchFamily="18" charset="0"/>
              </a:rPr>
              <a:t>QUICK SHIP APPLIANCES</a:t>
            </a:r>
          </a:p>
        </p:txBody>
      </p:sp>
      <p:pic>
        <p:nvPicPr>
          <p:cNvPr id="9" name="Picture 8">
            <a:extLst>
              <a:ext uri="{FF2B5EF4-FFF2-40B4-BE49-F238E27FC236}">
                <a16:creationId xmlns:a16="http://schemas.microsoft.com/office/drawing/2014/main" id="{FCACC6F5-86FF-E2B1-3C6A-5133DD92EC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274461"/>
            <a:ext cx="13168313" cy="607273"/>
          </a:xfrm>
          <a:prstGeom prst="rect">
            <a:avLst/>
          </a:prstGeom>
          <a:solidFill>
            <a:srgbClr val="001D50"/>
          </a:solidFill>
        </p:spPr>
      </p:pic>
      <p:grpSp>
        <p:nvGrpSpPr>
          <p:cNvPr id="10" name="Group 9">
            <a:extLst>
              <a:ext uri="{FF2B5EF4-FFF2-40B4-BE49-F238E27FC236}">
                <a16:creationId xmlns:a16="http://schemas.microsoft.com/office/drawing/2014/main" id="{91FA0958-F1D3-880D-C43E-5B900D6596BE}"/>
              </a:ext>
            </a:extLst>
          </p:cNvPr>
          <p:cNvGrpSpPr>
            <a:grpSpLocks noChangeAspect="1"/>
          </p:cNvGrpSpPr>
          <p:nvPr/>
        </p:nvGrpSpPr>
        <p:grpSpPr>
          <a:xfrm>
            <a:off x="362851" y="9366705"/>
            <a:ext cx="2173315" cy="393059"/>
            <a:chOff x="1335964" y="143790"/>
            <a:chExt cx="2452924" cy="443628"/>
          </a:xfrm>
        </p:grpSpPr>
        <p:sp>
          <p:nvSpPr>
            <p:cNvPr id="11" name="Freeform: Shape 10">
              <a:extLst>
                <a:ext uri="{FF2B5EF4-FFF2-40B4-BE49-F238E27FC236}">
                  <a16:creationId xmlns:a16="http://schemas.microsoft.com/office/drawing/2014/main" id="{27FADBCE-8AA6-7263-CBEA-93E0BF00A95A}"/>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34988DAA-DC51-D2ED-C1BB-DBC493270C62}"/>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193C96B1-1F8B-D4A4-3B3F-F7C382FD9EF6}"/>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F070A879-A08A-F32B-0B6D-5BFB5B9C5DD6}"/>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FF079CD5-13FD-75B6-5C93-71CB4FDE6102}"/>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16" name="Freeform: Shape 15">
              <a:extLst>
                <a:ext uri="{FF2B5EF4-FFF2-40B4-BE49-F238E27FC236}">
                  <a16:creationId xmlns:a16="http://schemas.microsoft.com/office/drawing/2014/main" id="{A3CB2DD5-AD6D-01E7-15E3-5D1545E71090}"/>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7" name="Freeform: Shape 16">
              <a:extLst>
                <a:ext uri="{FF2B5EF4-FFF2-40B4-BE49-F238E27FC236}">
                  <a16:creationId xmlns:a16="http://schemas.microsoft.com/office/drawing/2014/main" id="{EE1D9FAD-6251-A5A8-83DE-5E4AED213529}"/>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8" name="Freeform: Shape 17">
              <a:extLst>
                <a:ext uri="{FF2B5EF4-FFF2-40B4-BE49-F238E27FC236}">
                  <a16:creationId xmlns:a16="http://schemas.microsoft.com/office/drawing/2014/main" id="{48D4DDB8-1DE0-22E6-2A8F-74F602E54641}"/>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9" name="Freeform: Shape 18">
              <a:extLst>
                <a:ext uri="{FF2B5EF4-FFF2-40B4-BE49-F238E27FC236}">
                  <a16:creationId xmlns:a16="http://schemas.microsoft.com/office/drawing/2014/main" id="{9CAAA244-ACD3-6FE4-5958-B4A45217EDB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20" name="Freeform: Shape 19">
              <a:extLst>
                <a:ext uri="{FF2B5EF4-FFF2-40B4-BE49-F238E27FC236}">
                  <a16:creationId xmlns:a16="http://schemas.microsoft.com/office/drawing/2014/main" id="{8F93E8B0-47FA-E83E-4EA1-2EBAEAD40A4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21" name="Freeform: Shape 20">
              <a:extLst>
                <a:ext uri="{FF2B5EF4-FFF2-40B4-BE49-F238E27FC236}">
                  <a16:creationId xmlns:a16="http://schemas.microsoft.com/office/drawing/2014/main" id="{9D2B3507-013F-10D6-8937-044FE502FFD6}"/>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22" name="Freeform: Shape 21">
              <a:extLst>
                <a:ext uri="{FF2B5EF4-FFF2-40B4-BE49-F238E27FC236}">
                  <a16:creationId xmlns:a16="http://schemas.microsoft.com/office/drawing/2014/main" id="{DD9EF7BA-5381-E9A8-3E62-D5B5563D8EC2}"/>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3" name="TextBox 2">
            <a:extLst>
              <a:ext uri="{FF2B5EF4-FFF2-40B4-BE49-F238E27FC236}">
                <a16:creationId xmlns:a16="http://schemas.microsoft.com/office/drawing/2014/main" id="{1209B0B9-F866-EA72-13F8-CACB34221765}"/>
              </a:ext>
            </a:extLst>
          </p:cNvPr>
          <p:cNvSpPr txBox="1"/>
          <p:nvPr/>
        </p:nvSpPr>
        <p:spPr>
          <a:xfrm>
            <a:off x="150109" y="1013619"/>
            <a:ext cx="12728493" cy="1402050"/>
          </a:xfrm>
          <a:prstGeom prst="rect">
            <a:avLst/>
          </a:prstGeom>
          <a:noFill/>
        </p:spPr>
        <p:txBody>
          <a:bodyPr wrap="square" lIns="91440" tIns="45720" rIns="91440" bIns="45720" anchor="t">
            <a:spAutoFit/>
          </a:bodyPr>
          <a:lstStyle/>
          <a:p>
            <a:pPr>
              <a:lnSpc>
                <a:spcPts val="2600"/>
              </a:lnSpc>
            </a:pPr>
            <a:r>
              <a:rPr lang="en-US" sz="2000" dirty="0">
                <a:latin typeface="Georgia" panose="02040502050405020303" pitchFamily="18" charset="0"/>
              </a:rPr>
              <a:t>Complete kitchen projects quickly. BlueStar® has many appliances that are </a:t>
            </a:r>
            <a:r>
              <a:rPr lang="en-US" sz="2000" b="1" i="1" dirty="0">
                <a:highlight>
                  <a:srgbClr val="FFFF00"/>
                </a:highlight>
                <a:latin typeface="Georgia" panose="02040502050405020303" pitchFamily="18" charset="0"/>
              </a:rPr>
              <a:t>available to ship in 2-3 weeks.  </a:t>
            </a:r>
            <a:r>
              <a:rPr lang="en-US" sz="2000" dirty="0">
                <a:latin typeface="Georgia" panose="02040502050405020303" pitchFamily="18" charset="0"/>
              </a:rPr>
              <a:t>All Dual Fuel ranges, Built-In refrigerators, open burner gas ranges, and professional series hoods are ready to ship for immediate customer needs. </a:t>
            </a:r>
          </a:p>
          <a:p>
            <a:pPr>
              <a:lnSpc>
                <a:spcPts val="2600"/>
              </a:lnSpc>
            </a:pPr>
            <a:r>
              <a:rPr lang="en-US" sz="2000" dirty="0">
                <a:latin typeface="Georgia" panose="02040502050405020303" pitchFamily="18" charset="0"/>
              </a:rPr>
              <a:t>Review the Quick Ship section of our website for details on models and sizes. </a:t>
            </a:r>
          </a:p>
        </p:txBody>
      </p:sp>
      <p:sp>
        <p:nvSpPr>
          <p:cNvPr id="5" name="TextBox 4">
            <a:extLst>
              <a:ext uri="{FF2B5EF4-FFF2-40B4-BE49-F238E27FC236}">
                <a16:creationId xmlns:a16="http://schemas.microsoft.com/office/drawing/2014/main" id="{13D553C9-D7D8-B461-77B2-719E9C17A053}"/>
              </a:ext>
            </a:extLst>
          </p:cNvPr>
          <p:cNvSpPr txBox="1"/>
          <p:nvPr/>
        </p:nvSpPr>
        <p:spPr>
          <a:xfrm>
            <a:off x="137193" y="8550147"/>
            <a:ext cx="12893923" cy="400110"/>
          </a:xfrm>
          <a:prstGeom prst="rect">
            <a:avLst/>
          </a:prstGeom>
          <a:noFill/>
        </p:spPr>
        <p:txBody>
          <a:bodyPr wrap="square">
            <a:spAutoFit/>
          </a:bodyPr>
          <a:lstStyle/>
          <a:p>
            <a:pPr algn="ctr"/>
            <a:r>
              <a:rPr lang="en-US" sz="2000" b="1" dirty="0">
                <a:latin typeface="Trade Gothic Next Cond" panose="020B0506040303020004" pitchFamily="34" charset="0"/>
                <a:cs typeface="Arial" panose="020B0604020202020204" pitchFamily="34" charset="0"/>
              </a:rPr>
              <a:t>Note:  </a:t>
            </a:r>
            <a:r>
              <a:rPr lang="en-US" sz="2000" dirty="0">
                <a:latin typeface="Trade Gothic Next Cond" panose="020B0506040303020004" pitchFamily="34" charset="0"/>
                <a:cs typeface="Arial" panose="020B0604020202020204" pitchFamily="34" charset="0"/>
              </a:rPr>
              <a:t>Add one week for either painted units, painted knobs or LP fuel type. Please allow 10-14 days for shipments to the West Coast. </a:t>
            </a:r>
          </a:p>
        </p:txBody>
      </p:sp>
      <p:sp>
        <p:nvSpPr>
          <p:cNvPr id="7" name="TextBox 6">
            <a:hlinkClick r:id="rId5"/>
            <a:extLst>
              <a:ext uri="{FF2B5EF4-FFF2-40B4-BE49-F238E27FC236}">
                <a16:creationId xmlns:a16="http://schemas.microsoft.com/office/drawing/2014/main" id="{891BA49B-CD5C-4E38-EC23-C90CE3AD834F}"/>
              </a:ext>
            </a:extLst>
          </p:cNvPr>
          <p:cNvSpPr txBox="1"/>
          <p:nvPr/>
        </p:nvSpPr>
        <p:spPr>
          <a:xfrm>
            <a:off x="5785369" y="457821"/>
            <a:ext cx="1597572" cy="461665"/>
          </a:xfrm>
          <a:prstGeom prst="rect">
            <a:avLst/>
          </a:prstGeom>
          <a:solidFill>
            <a:srgbClr val="001D50"/>
          </a:solidFill>
        </p:spPr>
        <p:txBody>
          <a:bodyPr wrap="square" tIns="91440" bIns="91440" rtlCol="0" anchor="ctr">
            <a:spAutoFit/>
          </a:bodyPr>
          <a:lstStyle/>
          <a:p>
            <a:pPr algn="ctr"/>
            <a:r>
              <a:rPr lang="en-US" b="1" dirty="0">
                <a:solidFill>
                  <a:schemeClr val="bg1"/>
                </a:solidFill>
                <a:latin typeface="Trade Gothic Next Cond" panose="020B0506040303020004" pitchFamily="34" charset="0"/>
              </a:rPr>
              <a:t>LEARN MORE</a:t>
            </a:r>
          </a:p>
        </p:txBody>
      </p:sp>
      <p:pic>
        <p:nvPicPr>
          <p:cNvPr id="4" name="Google Shape;386;p19">
            <a:extLst>
              <a:ext uri="{FF2B5EF4-FFF2-40B4-BE49-F238E27FC236}">
                <a16:creationId xmlns:a16="http://schemas.microsoft.com/office/drawing/2014/main" id="{5D9CEB50-E512-A76A-9B96-06E963801030}"/>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97148" y="3417825"/>
            <a:ext cx="1420908" cy="3435721"/>
          </a:xfrm>
          <a:prstGeom prst="rect">
            <a:avLst/>
          </a:prstGeom>
          <a:noFill/>
          <a:ln>
            <a:noFill/>
          </a:ln>
        </p:spPr>
      </p:pic>
      <p:sp>
        <p:nvSpPr>
          <p:cNvPr id="25" name="TextBox 24">
            <a:extLst>
              <a:ext uri="{FF2B5EF4-FFF2-40B4-BE49-F238E27FC236}">
                <a16:creationId xmlns:a16="http://schemas.microsoft.com/office/drawing/2014/main" id="{A0E81381-0CF4-1259-F637-DC44A2BDC60A}"/>
              </a:ext>
            </a:extLst>
          </p:cNvPr>
          <p:cNvSpPr txBox="1"/>
          <p:nvPr/>
        </p:nvSpPr>
        <p:spPr>
          <a:xfrm>
            <a:off x="3325249" y="7030672"/>
            <a:ext cx="2344110" cy="1138773"/>
          </a:xfrm>
          <a:prstGeom prst="rect">
            <a:avLst/>
          </a:prstGeom>
          <a:noFill/>
        </p:spPr>
        <p:txBody>
          <a:bodyPr wrap="square" rtlCol="0">
            <a:spAutoFit/>
          </a:bodyPr>
          <a:lstStyle/>
          <a:p>
            <a:pPr algn="ctr"/>
            <a:r>
              <a:rPr lang="en-US" sz="2400" b="1" dirty="0">
                <a:latin typeface="Trade Gothic Next" panose="020B0503040303020004" pitchFamily="34" charset="0"/>
              </a:rPr>
              <a:t>All 36” Built-In Refrigeration</a:t>
            </a:r>
          </a:p>
          <a:p>
            <a:pPr algn="ctr"/>
            <a:endParaRPr lang="en-US" sz="2000" b="1" dirty="0">
              <a:latin typeface="Trade Gothic Next" panose="020B0503040303020004" pitchFamily="34" charset="0"/>
            </a:endParaRPr>
          </a:p>
        </p:txBody>
      </p:sp>
      <p:pic>
        <p:nvPicPr>
          <p:cNvPr id="28" name="Picture 27">
            <a:extLst>
              <a:ext uri="{FF2B5EF4-FFF2-40B4-BE49-F238E27FC236}">
                <a16:creationId xmlns:a16="http://schemas.microsoft.com/office/drawing/2014/main" id="{D3EC6F11-A9F5-59D7-E77E-C402B54872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11140" y="2703046"/>
            <a:ext cx="3039775" cy="2456289"/>
          </a:xfrm>
          <a:prstGeom prst="rect">
            <a:avLst/>
          </a:prstGeom>
        </p:spPr>
      </p:pic>
      <p:pic>
        <p:nvPicPr>
          <p:cNvPr id="29" name="Picture 28">
            <a:extLst>
              <a:ext uri="{FF2B5EF4-FFF2-40B4-BE49-F238E27FC236}">
                <a16:creationId xmlns:a16="http://schemas.microsoft.com/office/drawing/2014/main" id="{7E51E39A-DB68-229E-5278-E87C846DEAB3}"/>
              </a:ext>
            </a:extLst>
          </p:cNvPr>
          <p:cNvPicPr>
            <a:picLocks noChangeAspect="1"/>
          </p:cNvPicPr>
          <p:nvPr/>
        </p:nvPicPr>
        <p:blipFill rotWithShape="1">
          <a:blip r:embed="rId8"/>
          <a:srcRect l="81344" b="67418"/>
          <a:stretch/>
        </p:blipFill>
        <p:spPr>
          <a:xfrm>
            <a:off x="5487859" y="2913915"/>
            <a:ext cx="592863" cy="836646"/>
          </a:xfrm>
          <a:prstGeom prst="rect">
            <a:avLst/>
          </a:prstGeom>
        </p:spPr>
      </p:pic>
      <p:sp>
        <p:nvSpPr>
          <p:cNvPr id="27" name="TextBox 26">
            <a:extLst>
              <a:ext uri="{FF2B5EF4-FFF2-40B4-BE49-F238E27FC236}">
                <a16:creationId xmlns:a16="http://schemas.microsoft.com/office/drawing/2014/main" id="{3977B95E-653D-0098-35BA-2EC6D0B507EA}"/>
              </a:ext>
            </a:extLst>
          </p:cNvPr>
          <p:cNvSpPr txBox="1"/>
          <p:nvPr/>
        </p:nvSpPr>
        <p:spPr>
          <a:xfrm>
            <a:off x="5626308" y="7045877"/>
            <a:ext cx="4356889" cy="1200329"/>
          </a:xfrm>
          <a:prstGeom prst="rect">
            <a:avLst/>
          </a:prstGeom>
          <a:noFill/>
        </p:spPr>
        <p:txBody>
          <a:bodyPr wrap="square" rtlCol="0">
            <a:spAutoFit/>
          </a:bodyPr>
          <a:lstStyle/>
          <a:p>
            <a:pPr algn="ctr"/>
            <a:r>
              <a:rPr lang="en-US" sz="2400" b="1" dirty="0">
                <a:latin typeface="Trade Gothic Next" panose="020B0503040303020004" pitchFamily="34" charset="0"/>
              </a:rPr>
              <a:t>Open Burner</a:t>
            </a:r>
          </a:p>
          <a:p>
            <a:pPr algn="ctr"/>
            <a:r>
              <a:rPr lang="en-US" sz="2400" b="1" dirty="0">
                <a:latin typeface="Trade Gothic Next" panose="020B0503040303020004" pitchFamily="34" charset="0"/>
              </a:rPr>
              <a:t>Freestanding All Gas Ranges</a:t>
            </a:r>
          </a:p>
          <a:p>
            <a:pPr algn="ctr"/>
            <a:r>
              <a:rPr lang="en-US" sz="2400" b="1" dirty="0">
                <a:latin typeface="Trade Gothic Next" panose="020B0503040303020004" pitchFamily="34" charset="0"/>
              </a:rPr>
              <a:t>*All Sizes*</a:t>
            </a:r>
            <a:endParaRPr lang="en-US" sz="2000" b="1" dirty="0">
              <a:latin typeface="Trade Gothic Next" panose="020B0503040303020004" pitchFamily="34" charset="0"/>
            </a:endParaRPr>
          </a:p>
        </p:txBody>
      </p:sp>
      <p:sp>
        <p:nvSpPr>
          <p:cNvPr id="30" name="TextBox 29">
            <a:extLst>
              <a:ext uri="{FF2B5EF4-FFF2-40B4-BE49-F238E27FC236}">
                <a16:creationId xmlns:a16="http://schemas.microsoft.com/office/drawing/2014/main" id="{5DAB5BAD-77BE-3630-9876-FF7BBED31D2C}"/>
              </a:ext>
            </a:extLst>
          </p:cNvPr>
          <p:cNvSpPr txBox="1"/>
          <p:nvPr/>
        </p:nvSpPr>
        <p:spPr>
          <a:xfrm>
            <a:off x="9861478" y="7281950"/>
            <a:ext cx="3174729" cy="830997"/>
          </a:xfrm>
          <a:prstGeom prst="rect">
            <a:avLst/>
          </a:prstGeom>
          <a:noFill/>
        </p:spPr>
        <p:txBody>
          <a:bodyPr wrap="square" rtlCol="0">
            <a:spAutoFit/>
          </a:bodyPr>
          <a:lstStyle/>
          <a:p>
            <a:pPr algn="ctr"/>
            <a:r>
              <a:rPr lang="en-US" sz="2400" b="1" dirty="0">
                <a:latin typeface="Trade Gothic Next" panose="020B0503040303020004" pitchFamily="34" charset="0"/>
              </a:rPr>
              <a:t>Professional Series</a:t>
            </a:r>
          </a:p>
          <a:p>
            <a:pPr algn="ctr"/>
            <a:r>
              <a:rPr lang="en-US" sz="2400" b="1" dirty="0">
                <a:latin typeface="Trade Gothic Next" panose="020B0503040303020004" pitchFamily="34" charset="0"/>
              </a:rPr>
              <a:t>Vent Hoods</a:t>
            </a:r>
          </a:p>
        </p:txBody>
      </p:sp>
      <p:pic>
        <p:nvPicPr>
          <p:cNvPr id="24" name="Picture 23">
            <a:extLst>
              <a:ext uri="{FF2B5EF4-FFF2-40B4-BE49-F238E27FC236}">
                <a16:creationId xmlns:a16="http://schemas.microsoft.com/office/drawing/2014/main" id="{6175CB10-BB99-E61C-B811-B15169880E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9039" t="2936" r="28862" b="18338"/>
          <a:stretch/>
        </p:blipFill>
        <p:spPr>
          <a:xfrm>
            <a:off x="10292497" y="4617709"/>
            <a:ext cx="2658418" cy="2574765"/>
          </a:xfrm>
          <a:prstGeom prst="rect">
            <a:avLst/>
          </a:prstGeom>
        </p:spPr>
      </p:pic>
      <p:pic>
        <p:nvPicPr>
          <p:cNvPr id="32" name="Picture 31">
            <a:extLst>
              <a:ext uri="{FF2B5EF4-FFF2-40B4-BE49-F238E27FC236}">
                <a16:creationId xmlns:a16="http://schemas.microsoft.com/office/drawing/2014/main" id="{87C56020-67E9-5E1B-2DF9-FCAEBFEE9DF0}"/>
              </a:ext>
            </a:extLst>
          </p:cNvPr>
          <p:cNvPicPr>
            <a:picLocks noChangeAspect="1"/>
          </p:cNvPicPr>
          <p:nvPr/>
        </p:nvPicPr>
        <p:blipFill rotWithShape="1">
          <a:blip r:embed="rId9"/>
          <a:srcRect l="33094" t="6109"/>
          <a:stretch/>
        </p:blipFill>
        <p:spPr>
          <a:xfrm>
            <a:off x="362851" y="4209198"/>
            <a:ext cx="2804693" cy="2775140"/>
          </a:xfrm>
          <a:prstGeom prst="rect">
            <a:avLst/>
          </a:prstGeom>
        </p:spPr>
      </p:pic>
      <p:sp>
        <p:nvSpPr>
          <p:cNvPr id="33" name="TextBox 32">
            <a:extLst>
              <a:ext uri="{FF2B5EF4-FFF2-40B4-BE49-F238E27FC236}">
                <a16:creationId xmlns:a16="http://schemas.microsoft.com/office/drawing/2014/main" id="{8661F92A-D39C-39D9-A577-EEDF79AA1809}"/>
              </a:ext>
            </a:extLst>
          </p:cNvPr>
          <p:cNvSpPr txBox="1"/>
          <p:nvPr/>
        </p:nvSpPr>
        <p:spPr>
          <a:xfrm>
            <a:off x="408237" y="7049413"/>
            <a:ext cx="2713923" cy="830997"/>
          </a:xfrm>
          <a:prstGeom prst="rect">
            <a:avLst/>
          </a:prstGeom>
          <a:noFill/>
        </p:spPr>
        <p:txBody>
          <a:bodyPr wrap="square" rtlCol="0">
            <a:spAutoFit/>
          </a:bodyPr>
          <a:lstStyle/>
          <a:p>
            <a:pPr algn="ctr"/>
            <a:r>
              <a:rPr lang="en-US" sz="2400" b="1" dirty="0">
                <a:latin typeface="Trade Gothic Next" panose="020B0503040303020004" pitchFamily="34" charset="0"/>
              </a:rPr>
              <a:t>Dual Fuel Ranges</a:t>
            </a:r>
          </a:p>
          <a:p>
            <a:pPr algn="ctr"/>
            <a:r>
              <a:rPr lang="en-US" sz="2400" b="1" dirty="0">
                <a:latin typeface="Trade Gothic Next" panose="020B0503040303020004" pitchFamily="34" charset="0"/>
              </a:rPr>
              <a:t>*All Sizes*</a:t>
            </a:r>
          </a:p>
        </p:txBody>
      </p:sp>
      <p:pic>
        <p:nvPicPr>
          <p:cNvPr id="35" name="Picture 34">
            <a:extLst>
              <a:ext uri="{FF2B5EF4-FFF2-40B4-BE49-F238E27FC236}">
                <a16:creationId xmlns:a16="http://schemas.microsoft.com/office/drawing/2014/main" id="{4D20F412-B313-CF21-C53B-DF635C5DC8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9995" t="4072" r="-5775" b="68528"/>
          <a:stretch/>
        </p:blipFill>
        <p:spPr>
          <a:xfrm>
            <a:off x="2574845" y="3301057"/>
            <a:ext cx="853290" cy="732808"/>
          </a:xfrm>
          <a:prstGeom prst="rect">
            <a:avLst/>
          </a:prstGeom>
        </p:spPr>
      </p:pic>
    </p:spTree>
    <p:extLst>
      <p:ext uri="{BB962C8B-B14F-4D97-AF65-F5344CB8AC3E}">
        <p14:creationId xmlns:p14="http://schemas.microsoft.com/office/powerpoint/2010/main" val="120022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4C5E4E-6234-765C-851A-44BAA5CE7AA8}"/>
              </a:ext>
            </a:extLst>
          </p:cNvPr>
          <p:cNvSpPr/>
          <p:nvPr/>
        </p:nvSpPr>
        <p:spPr>
          <a:xfrm>
            <a:off x="5532784" y="-55642"/>
            <a:ext cx="7635529" cy="942234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6A5A70D-BA1E-4E73-9E53-FBA7ABD2ADDA}"/>
              </a:ext>
            </a:extLst>
          </p:cNvPr>
          <p:cNvSpPr txBox="1"/>
          <p:nvPr/>
        </p:nvSpPr>
        <p:spPr>
          <a:xfrm>
            <a:off x="5847334" y="78888"/>
            <a:ext cx="7320979" cy="1405570"/>
          </a:xfrm>
          <a:prstGeom prst="rect">
            <a:avLst/>
          </a:prstGeom>
          <a:noFill/>
        </p:spPr>
        <p:txBody>
          <a:bodyPr wrap="square" lIns="50857" tIns="25428" rIns="50857" bIns="25428" rtlCol="0">
            <a:spAutoFit/>
          </a:bodyPr>
          <a:lstStyle/>
          <a:p>
            <a:r>
              <a:rPr lang="en-US" sz="4400" b="1" dirty="0">
                <a:solidFill>
                  <a:srgbClr val="001C54"/>
                </a:solidFill>
                <a:latin typeface="Trade Gothic Next Cond" panose="020B0506040303020004" pitchFamily="34" charset="0"/>
                <a:cs typeface="Times New Roman" panose="02020603050405020304" pitchFamily="18" charset="0"/>
              </a:rPr>
              <a:t>FEATURED PRODUCT </a:t>
            </a:r>
          </a:p>
          <a:p>
            <a:r>
              <a:rPr lang="en-US" sz="4400" b="1" dirty="0">
                <a:solidFill>
                  <a:srgbClr val="001C54"/>
                </a:solidFill>
                <a:latin typeface="Trade Gothic Next Cond" panose="020B0506040303020004" pitchFamily="34" charset="0"/>
                <a:cs typeface="Times New Roman" panose="02020603050405020304" pitchFamily="18" charset="0"/>
              </a:rPr>
              <a:t>PRO BUILT-IN REFRIGERATION </a:t>
            </a:r>
          </a:p>
        </p:txBody>
      </p:sp>
      <p:pic>
        <p:nvPicPr>
          <p:cNvPr id="9" name="Picture 8">
            <a:extLst>
              <a:ext uri="{FF2B5EF4-FFF2-40B4-BE49-F238E27FC236}">
                <a16:creationId xmlns:a16="http://schemas.microsoft.com/office/drawing/2014/main" id="{FCACC6F5-86FF-E2B1-3C6A-5133DD92E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63271"/>
            <a:ext cx="13168313" cy="618464"/>
          </a:xfrm>
          <a:prstGeom prst="rect">
            <a:avLst/>
          </a:prstGeom>
          <a:solidFill>
            <a:srgbClr val="001D50"/>
          </a:solidFill>
        </p:spPr>
      </p:pic>
      <p:grpSp>
        <p:nvGrpSpPr>
          <p:cNvPr id="10" name="Group 9">
            <a:extLst>
              <a:ext uri="{FF2B5EF4-FFF2-40B4-BE49-F238E27FC236}">
                <a16:creationId xmlns:a16="http://schemas.microsoft.com/office/drawing/2014/main" id="{91FA0958-F1D3-880D-C43E-5B900D6596BE}"/>
              </a:ext>
            </a:extLst>
          </p:cNvPr>
          <p:cNvGrpSpPr>
            <a:grpSpLocks noChangeAspect="1"/>
          </p:cNvGrpSpPr>
          <p:nvPr/>
        </p:nvGrpSpPr>
        <p:grpSpPr>
          <a:xfrm>
            <a:off x="362851" y="9366705"/>
            <a:ext cx="2173315" cy="393059"/>
            <a:chOff x="1335964" y="143790"/>
            <a:chExt cx="2452924" cy="443628"/>
          </a:xfrm>
        </p:grpSpPr>
        <p:sp>
          <p:nvSpPr>
            <p:cNvPr id="11" name="Freeform: Shape 10">
              <a:extLst>
                <a:ext uri="{FF2B5EF4-FFF2-40B4-BE49-F238E27FC236}">
                  <a16:creationId xmlns:a16="http://schemas.microsoft.com/office/drawing/2014/main" id="{27FADBCE-8AA6-7263-CBEA-93E0BF00A95A}"/>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34988DAA-DC51-D2ED-C1BB-DBC493270C62}"/>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193C96B1-1F8B-D4A4-3B3F-F7C382FD9EF6}"/>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F070A879-A08A-F32B-0B6D-5BFB5B9C5DD6}"/>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FF079CD5-13FD-75B6-5C93-71CB4FDE6102}"/>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16" name="Freeform: Shape 15">
              <a:extLst>
                <a:ext uri="{FF2B5EF4-FFF2-40B4-BE49-F238E27FC236}">
                  <a16:creationId xmlns:a16="http://schemas.microsoft.com/office/drawing/2014/main" id="{A3CB2DD5-AD6D-01E7-15E3-5D1545E71090}"/>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7" name="Freeform: Shape 16">
              <a:extLst>
                <a:ext uri="{FF2B5EF4-FFF2-40B4-BE49-F238E27FC236}">
                  <a16:creationId xmlns:a16="http://schemas.microsoft.com/office/drawing/2014/main" id="{EE1D9FAD-6251-A5A8-83DE-5E4AED213529}"/>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8" name="Freeform: Shape 17">
              <a:extLst>
                <a:ext uri="{FF2B5EF4-FFF2-40B4-BE49-F238E27FC236}">
                  <a16:creationId xmlns:a16="http://schemas.microsoft.com/office/drawing/2014/main" id="{48D4DDB8-1DE0-22E6-2A8F-74F602E54641}"/>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9" name="Freeform: Shape 18">
              <a:extLst>
                <a:ext uri="{FF2B5EF4-FFF2-40B4-BE49-F238E27FC236}">
                  <a16:creationId xmlns:a16="http://schemas.microsoft.com/office/drawing/2014/main" id="{9CAAA244-ACD3-6FE4-5958-B4A45217EDB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20" name="Freeform: Shape 19">
              <a:extLst>
                <a:ext uri="{FF2B5EF4-FFF2-40B4-BE49-F238E27FC236}">
                  <a16:creationId xmlns:a16="http://schemas.microsoft.com/office/drawing/2014/main" id="{8F93E8B0-47FA-E83E-4EA1-2EBAEAD40A4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21" name="Freeform: Shape 20">
              <a:extLst>
                <a:ext uri="{FF2B5EF4-FFF2-40B4-BE49-F238E27FC236}">
                  <a16:creationId xmlns:a16="http://schemas.microsoft.com/office/drawing/2014/main" id="{9D2B3507-013F-10D6-8937-044FE502FFD6}"/>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22" name="Freeform: Shape 21">
              <a:extLst>
                <a:ext uri="{FF2B5EF4-FFF2-40B4-BE49-F238E27FC236}">
                  <a16:creationId xmlns:a16="http://schemas.microsoft.com/office/drawing/2014/main" id="{DD9EF7BA-5381-E9A8-3E62-D5B5563D8EC2}"/>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3" name="TextBox 2">
            <a:hlinkClick r:id="rId4"/>
            <a:extLst>
              <a:ext uri="{FF2B5EF4-FFF2-40B4-BE49-F238E27FC236}">
                <a16:creationId xmlns:a16="http://schemas.microsoft.com/office/drawing/2014/main" id="{48BD0897-6F2E-043A-75AD-92C2C841F85E}"/>
              </a:ext>
            </a:extLst>
          </p:cNvPr>
          <p:cNvSpPr txBox="1"/>
          <p:nvPr/>
        </p:nvSpPr>
        <p:spPr>
          <a:xfrm>
            <a:off x="10581484" y="219244"/>
            <a:ext cx="1710490" cy="461665"/>
          </a:xfrm>
          <a:prstGeom prst="rect">
            <a:avLst/>
          </a:prstGeom>
          <a:solidFill>
            <a:srgbClr val="001D50"/>
          </a:solidFill>
        </p:spPr>
        <p:txBody>
          <a:bodyPr wrap="square" tIns="91440" bIns="91440" rtlCol="0" anchor="ctr">
            <a:spAutoFit/>
          </a:bodyPr>
          <a:lstStyle/>
          <a:p>
            <a:pPr algn="ctr"/>
            <a:r>
              <a:rPr lang="en-US" b="1" dirty="0">
                <a:solidFill>
                  <a:schemeClr val="bg1"/>
                </a:solidFill>
                <a:latin typeface="Trade Gothic Next Cond" panose="020B0506040303020004" pitchFamily="34" charset="0"/>
              </a:rPr>
              <a:t>LEARN MORE</a:t>
            </a:r>
          </a:p>
        </p:txBody>
      </p:sp>
      <p:pic>
        <p:nvPicPr>
          <p:cNvPr id="4" name="Picture 3" descr="A colorful circle with white text&#10;&#10;Description automatically generated with low confidence">
            <a:extLst>
              <a:ext uri="{FF2B5EF4-FFF2-40B4-BE49-F238E27FC236}">
                <a16:creationId xmlns:a16="http://schemas.microsoft.com/office/drawing/2014/main" id="{CCB22D3A-5D12-015F-C832-3C865C8B78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822905" y="3652492"/>
            <a:ext cx="1166504" cy="1469378"/>
          </a:xfrm>
          <a:prstGeom prst="rect">
            <a:avLst/>
          </a:prstGeom>
        </p:spPr>
      </p:pic>
      <p:pic>
        <p:nvPicPr>
          <p:cNvPr id="34" name="Google Shape;386;p19">
            <a:extLst>
              <a:ext uri="{FF2B5EF4-FFF2-40B4-BE49-F238E27FC236}">
                <a16:creationId xmlns:a16="http://schemas.microsoft.com/office/drawing/2014/main" id="{CE848F7A-DF24-640E-0AC1-FD6B76EE22A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l="6873" t="2875" r="3210" b="1591"/>
          <a:stretch/>
        </p:blipFill>
        <p:spPr>
          <a:xfrm>
            <a:off x="6799535" y="3742068"/>
            <a:ext cx="1979616" cy="4371969"/>
          </a:xfrm>
          <a:prstGeom prst="rect">
            <a:avLst/>
          </a:prstGeom>
          <a:noFill/>
          <a:ln>
            <a:noFill/>
          </a:ln>
        </p:spPr>
      </p:pic>
      <p:pic>
        <p:nvPicPr>
          <p:cNvPr id="35" name="Picture 34" descr="A picture containing diagram&#10;&#10;Description automatically generated">
            <a:extLst>
              <a:ext uri="{FF2B5EF4-FFF2-40B4-BE49-F238E27FC236}">
                <a16:creationId xmlns:a16="http://schemas.microsoft.com/office/drawing/2014/main" id="{BC13DFF4-6774-3C75-10E7-4BBD54802EB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91676" y="3742067"/>
            <a:ext cx="1979616" cy="4371969"/>
          </a:xfrm>
          <a:prstGeom prst="rect">
            <a:avLst/>
          </a:prstGeom>
        </p:spPr>
      </p:pic>
      <p:sp>
        <p:nvSpPr>
          <p:cNvPr id="2" name="TextBox 1">
            <a:extLst>
              <a:ext uri="{FF2B5EF4-FFF2-40B4-BE49-F238E27FC236}">
                <a16:creationId xmlns:a16="http://schemas.microsoft.com/office/drawing/2014/main" id="{92546EBA-55C2-7083-A8FD-05AB7B107567}"/>
              </a:ext>
            </a:extLst>
          </p:cNvPr>
          <p:cNvSpPr txBox="1"/>
          <p:nvPr/>
        </p:nvSpPr>
        <p:spPr>
          <a:xfrm>
            <a:off x="5841452" y="1484458"/>
            <a:ext cx="7018192" cy="2031325"/>
          </a:xfrm>
          <a:prstGeom prst="rect">
            <a:avLst/>
          </a:prstGeom>
          <a:noFill/>
        </p:spPr>
        <p:txBody>
          <a:bodyPr wrap="square" rtlCol="0">
            <a:spAutoFit/>
          </a:bodyPr>
          <a:lstStyle/>
          <a:p>
            <a:r>
              <a:rPr lang="en-US" dirty="0">
                <a:solidFill>
                  <a:srgbClr val="000000"/>
                </a:solidFill>
                <a:latin typeface="Georgia" panose="02040502050405020303" pitchFamily="18" charset="0"/>
              </a:rPr>
              <a:t>The chef-inspired BlueStar® Built-In Refrigeration line features </a:t>
            </a:r>
            <a:r>
              <a:rPr lang="en-US" b="0" i="0" dirty="0">
                <a:solidFill>
                  <a:srgbClr val="000000"/>
                </a:solidFill>
                <a:effectLst/>
                <a:latin typeface="Georgia" panose="02040502050405020303" pitchFamily="18" charset="0"/>
              </a:rPr>
              <a:t>commercial-style design and performance, as wel</a:t>
            </a:r>
            <a:r>
              <a:rPr lang="en-US" dirty="0">
                <a:solidFill>
                  <a:srgbClr val="000000"/>
                </a:solidFill>
                <a:latin typeface="Georgia" panose="02040502050405020303" pitchFamily="18" charset="0"/>
              </a:rPr>
              <a:t>l as </a:t>
            </a:r>
            <a:r>
              <a:rPr lang="en-US" b="0" i="0" dirty="0">
                <a:solidFill>
                  <a:srgbClr val="000000"/>
                </a:solidFill>
                <a:effectLst/>
                <a:latin typeface="Georgia" panose="02040502050405020303" pitchFamily="18" charset="0"/>
              </a:rPr>
              <a:t>advanced food preservation capabilities,</a:t>
            </a:r>
            <a:r>
              <a:rPr lang="en-US" dirty="0">
                <a:solidFill>
                  <a:srgbClr val="000000"/>
                </a:solidFill>
                <a:latin typeface="Georgia" panose="02040502050405020303" pitchFamily="18" charset="0"/>
              </a:rPr>
              <a:t> with durable stainless steel and glass interiors featuring bright LED lighting. </a:t>
            </a:r>
          </a:p>
          <a:p>
            <a:r>
              <a:rPr lang="en-US" b="0" i="0" dirty="0">
                <a:solidFill>
                  <a:srgbClr val="000000"/>
                </a:solidFill>
                <a:effectLst/>
                <a:latin typeface="Georgia" panose="02040502050405020303" pitchFamily="18" charset="0"/>
              </a:rPr>
              <a:t>Available in 36” </a:t>
            </a:r>
            <a:r>
              <a:rPr lang="en-US" dirty="0">
                <a:solidFill>
                  <a:srgbClr val="000000"/>
                </a:solidFill>
                <a:latin typeface="Georgia" panose="02040502050405020303" pitchFamily="18" charset="0"/>
              </a:rPr>
              <a:t>single swing door and </a:t>
            </a:r>
            <a:r>
              <a:rPr lang="en-US" b="0" i="0" dirty="0">
                <a:solidFill>
                  <a:srgbClr val="000000"/>
                </a:solidFill>
                <a:effectLst/>
                <a:latin typeface="Georgia" panose="02040502050405020303" pitchFamily="18" charset="0"/>
              </a:rPr>
              <a:t>French Door with</a:t>
            </a:r>
            <a:r>
              <a:rPr lang="en-US" dirty="0">
                <a:solidFill>
                  <a:srgbClr val="000000"/>
                </a:solidFill>
                <a:latin typeface="Georgia" panose="02040502050405020303" pitchFamily="18" charset="0"/>
              </a:rPr>
              <a:t> oversized capacity and unmatched customization options, this product is sure to make a statement in any kitchen.  </a:t>
            </a:r>
            <a:endParaRPr lang="en-US" dirty="0">
              <a:latin typeface="Georgia" panose="02040502050405020303" pitchFamily="18" charset="0"/>
            </a:endParaRPr>
          </a:p>
        </p:txBody>
      </p:sp>
      <p:sp>
        <p:nvSpPr>
          <p:cNvPr id="8" name="TextBox 7">
            <a:extLst>
              <a:ext uri="{FF2B5EF4-FFF2-40B4-BE49-F238E27FC236}">
                <a16:creationId xmlns:a16="http://schemas.microsoft.com/office/drawing/2014/main" id="{53695D98-7155-8F31-92AA-72629DDD3B1E}"/>
              </a:ext>
            </a:extLst>
          </p:cNvPr>
          <p:cNvSpPr txBox="1"/>
          <p:nvPr/>
        </p:nvSpPr>
        <p:spPr>
          <a:xfrm>
            <a:off x="9480269" y="8165433"/>
            <a:ext cx="2264841" cy="523220"/>
          </a:xfrm>
          <a:prstGeom prst="rect">
            <a:avLst/>
          </a:prstGeom>
          <a:noFill/>
        </p:spPr>
        <p:txBody>
          <a:bodyPr wrap="square" rtlCol="0">
            <a:spAutoFit/>
          </a:bodyPr>
          <a:lstStyle/>
          <a:p>
            <a:pPr algn="ctr"/>
            <a:r>
              <a:rPr lang="en-US" sz="1400" b="1" dirty="0">
                <a:latin typeface="Trade Gothic Next Cond" panose="020B0506040303020004" pitchFamily="34" charset="0"/>
              </a:rPr>
              <a:t>36” French Door with Color &amp; Plated Trim </a:t>
            </a:r>
          </a:p>
        </p:txBody>
      </p:sp>
      <p:sp>
        <p:nvSpPr>
          <p:cNvPr id="23" name="TextBox 22">
            <a:extLst>
              <a:ext uri="{FF2B5EF4-FFF2-40B4-BE49-F238E27FC236}">
                <a16:creationId xmlns:a16="http://schemas.microsoft.com/office/drawing/2014/main" id="{EB1C6023-9FE9-728B-A02A-7E6675659AF5}"/>
              </a:ext>
            </a:extLst>
          </p:cNvPr>
          <p:cNvSpPr txBox="1"/>
          <p:nvPr/>
        </p:nvSpPr>
        <p:spPr>
          <a:xfrm>
            <a:off x="6657746" y="8152584"/>
            <a:ext cx="2263193" cy="523220"/>
          </a:xfrm>
          <a:prstGeom prst="rect">
            <a:avLst/>
          </a:prstGeom>
          <a:noFill/>
        </p:spPr>
        <p:txBody>
          <a:bodyPr wrap="square" rtlCol="0">
            <a:spAutoFit/>
          </a:bodyPr>
          <a:lstStyle/>
          <a:p>
            <a:pPr algn="ctr"/>
            <a:r>
              <a:rPr lang="en-US" sz="1400" b="1" dirty="0">
                <a:latin typeface="Trade Gothic Next Cond" panose="020B0506040303020004" pitchFamily="34" charset="0"/>
              </a:rPr>
              <a:t>36” Single Swing Door in Stainless Steel</a:t>
            </a:r>
          </a:p>
        </p:txBody>
      </p:sp>
      <p:pic>
        <p:nvPicPr>
          <p:cNvPr id="25" name="Picture 2" descr="Energy Star Logo / Electronics / Logonoid.com">
            <a:extLst>
              <a:ext uri="{FF2B5EF4-FFF2-40B4-BE49-F238E27FC236}">
                <a16:creationId xmlns:a16="http://schemas.microsoft.com/office/drawing/2014/main" id="{2A018283-2FFB-234B-8DCB-51FF407BCF5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0965" y="7307230"/>
            <a:ext cx="621625" cy="63459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A kitchen with a brick wall and white cabinets&#10;&#10;Description automatically generated">
            <a:extLst>
              <a:ext uri="{FF2B5EF4-FFF2-40B4-BE49-F238E27FC236}">
                <a16:creationId xmlns:a16="http://schemas.microsoft.com/office/drawing/2014/main" id="{1AFC3BF6-094C-3015-D333-86A73FDC49F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966"/>
          <a:stretch/>
        </p:blipFill>
        <p:spPr>
          <a:xfrm>
            <a:off x="-106841" y="2630"/>
            <a:ext cx="5745281" cy="9256756"/>
          </a:xfrm>
          <a:prstGeom prst="rect">
            <a:avLst/>
          </a:prstGeom>
        </p:spPr>
      </p:pic>
      <p:sp>
        <p:nvSpPr>
          <p:cNvPr id="5" name="TextBox 4">
            <a:extLst>
              <a:ext uri="{FF2B5EF4-FFF2-40B4-BE49-F238E27FC236}">
                <a16:creationId xmlns:a16="http://schemas.microsoft.com/office/drawing/2014/main" id="{A5D6B1F0-1497-6A88-29E9-4BE2F22F25FE}"/>
              </a:ext>
            </a:extLst>
          </p:cNvPr>
          <p:cNvSpPr txBox="1"/>
          <p:nvPr/>
        </p:nvSpPr>
        <p:spPr>
          <a:xfrm>
            <a:off x="5973721" y="8671709"/>
            <a:ext cx="6446930" cy="523220"/>
          </a:xfrm>
          <a:prstGeom prst="rect">
            <a:avLst/>
          </a:prstGeom>
          <a:noFill/>
        </p:spPr>
        <p:txBody>
          <a:bodyPr wrap="square" rtlCol="0">
            <a:spAutoFit/>
          </a:bodyPr>
          <a:lstStyle/>
          <a:p>
            <a:pPr algn="ctr"/>
            <a:r>
              <a:rPr lang="en-US" sz="2800" b="1" i="1" cap="all" dirty="0">
                <a:highlight>
                  <a:srgbClr val="FFFF00"/>
                </a:highlight>
                <a:latin typeface="Trade Gothic Next Cond" panose="020B0506040303020004" pitchFamily="34" charset="0"/>
              </a:rPr>
              <a:t>Available</a:t>
            </a:r>
            <a:r>
              <a:rPr lang="en-US" sz="2800" b="1" i="1" dirty="0">
                <a:highlight>
                  <a:srgbClr val="FFFF00"/>
                </a:highlight>
                <a:latin typeface="Trade Gothic Next Cond" panose="020B0506040303020004" pitchFamily="34" charset="0"/>
              </a:rPr>
              <a:t> TO SHIP IN 2-3 WEEKS</a:t>
            </a:r>
          </a:p>
        </p:txBody>
      </p:sp>
    </p:spTree>
    <p:extLst>
      <p:ext uri="{BB962C8B-B14F-4D97-AF65-F5344CB8AC3E}">
        <p14:creationId xmlns:p14="http://schemas.microsoft.com/office/powerpoint/2010/main" val="86285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68C3E-40E3-5933-D0E5-CF1C4E6B2D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328717"/>
            <a:ext cx="13168313" cy="553017"/>
          </a:xfrm>
          <a:prstGeom prst="rect">
            <a:avLst/>
          </a:prstGeom>
          <a:solidFill>
            <a:srgbClr val="001D50"/>
          </a:solidFill>
        </p:spPr>
      </p:pic>
      <p:grpSp>
        <p:nvGrpSpPr>
          <p:cNvPr id="5" name="Group 4">
            <a:extLst>
              <a:ext uri="{FF2B5EF4-FFF2-40B4-BE49-F238E27FC236}">
                <a16:creationId xmlns:a16="http://schemas.microsoft.com/office/drawing/2014/main" id="{891335D6-7B52-E880-9309-22A05E56BCC3}"/>
              </a:ext>
            </a:extLst>
          </p:cNvPr>
          <p:cNvGrpSpPr>
            <a:grpSpLocks noChangeAspect="1"/>
          </p:cNvGrpSpPr>
          <p:nvPr/>
        </p:nvGrpSpPr>
        <p:grpSpPr>
          <a:xfrm>
            <a:off x="362851" y="9366705"/>
            <a:ext cx="2173315" cy="393059"/>
            <a:chOff x="1335964" y="143790"/>
            <a:chExt cx="2452924" cy="443628"/>
          </a:xfrm>
        </p:grpSpPr>
        <p:sp>
          <p:nvSpPr>
            <p:cNvPr id="6" name="Freeform: Shape 5">
              <a:extLst>
                <a:ext uri="{FF2B5EF4-FFF2-40B4-BE49-F238E27FC236}">
                  <a16:creationId xmlns:a16="http://schemas.microsoft.com/office/drawing/2014/main" id="{D24D00F8-117C-F96D-1B17-CAF3D213AC14}"/>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7" name="Freeform: Shape 6">
              <a:extLst>
                <a:ext uri="{FF2B5EF4-FFF2-40B4-BE49-F238E27FC236}">
                  <a16:creationId xmlns:a16="http://schemas.microsoft.com/office/drawing/2014/main" id="{19FBA420-9BBD-485D-FE5A-C028B0F947E4}"/>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8" name="Freeform: Shape 7">
              <a:extLst>
                <a:ext uri="{FF2B5EF4-FFF2-40B4-BE49-F238E27FC236}">
                  <a16:creationId xmlns:a16="http://schemas.microsoft.com/office/drawing/2014/main" id="{F8F2916D-08A0-4F86-88D4-9C9DC4E9071E}"/>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9" name="Freeform: Shape 8">
              <a:extLst>
                <a:ext uri="{FF2B5EF4-FFF2-40B4-BE49-F238E27FC236}">
                  <a16:creationId xmlns:a16="http://schemas.microsoft.com/office/drawing/2014/main" id="{66A919B8-836E-5B23-A031-21515FCF7934}"/>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10" name="Freeform: Shape 9">
              <a:extLst>
                <a:ext uri="{FF2B5EF4-FFF2-40B4-BE49-F238E27FC236}">
                  <a16:creationId xmlns:a16="http://schemas.microsoft.com/office/drawing/2014/main" id="{A1F28D25-D927-0860-70ED-9F189647F636}"/>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11" name="Freeform: Shape 10">
              <a:extLst>
                <a:ext uri="{FF2B5EF4-FFF2-40B4-BE49-F238E27FC236}">
                  <a16:creationId xmlns:a16="http://schemas.microsoft.com/office/drawing/2014/main" id="{E45C5F1E-F7C7-3E42-56C6-308DCB66F8C5}"/>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691B9B68-7BC4-888D-A879-F6C91B0DA1D2}"/>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8D47656B-B329-6E3D-62A2-D1E1C2ECFD27}"/>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839C2390-95A9-D59D-05B3-A8718571253F}"/>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B33AE682-E8B4-59CA-6CC8-13526D71B297}"/>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16" name="Freeform: Shape 15">
              <a:extLst>
                <a:ext uri="{FF2B5EF4-FFF2-40B4-BE49-F238E27FC236}">
                  <a16:creationId xmlns:a16="http://schemas.microsoft.com/office/drawing/2014/main" id="{7052FB52-DD7D-DD14-3F89-90B4D226DB6A}"/>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17" name="Freeform: Shape 16">
              <a:extLst>
                <a:ext uri="{FF2B5EF4-FFF2-40B4-BE49-F238E27FC236}">
                  <a16:creationId xmlns:a16="http://schemas.microsoft.com/office/drawing/2014/main" id="{88CB87F0-CAD1-996D-E024-DBCB4BE600BF}"/>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18" name="Rectangle 17">
            <a:extLst>
              <a:ext uri="{FF2B5EF4-FFF2-40B4-BE49-F238E27FC236}">
                <a16:creationId xmlns:a16="http://schemas.microsoft.com/office/drawing/2014/main" id="{DA57461E-AA3A-DD93-922B-FB82258897AE}"/>
              </a:ext>
            </a:extLst>
          </p:cNvPr>
          <p:cNvSpPr/>
          <p:nvPr/>
        </p:nvSpPr>
        <p:spPr>
          <a:xfrm>
            <a:off x="0" y="0"/>
            <a:ext cx="7596853" cy="93246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470D9333-15A0-5D26-3987-DCB6692F08A3}"/>
              </a:ext>
            </a:extLst>
          </p:cNvPr>
          <p:cNvSpPr>
            <a:spLocks noGrp="1"/>
          </p:cNvSpPr>
          <p:nvPr>
            <p:ph type="title"/>
          </p:nvPr>
        </p:nvSpPr>
        <p:spPr>
          <a:xfrm>
            <a:off x="211017" y="195288"/>
            <a:ext cx="6361195" cy="584720"/>
          </a:xfrm>
        </p:spPr>
        <p:txBody>
          <a:bodyPr>
            <a:noAutofit/>
          </a:bodyPr>
          <a:lstStyle/>
          <a:p>
            <a:r>
              <a:rPr lang="en-US" sz="4400" b="1" dirty="0">
                <a:solidFill>
                  <a:srgbClr val="002060"/>
                </a:solidFill>
                <a:latin typeface="Trade Gothic Next Cond" panose="020B0506040303020004" pitchFamily="34" charset="0"/>
              </a:rPr>
              <a:t>SUMMER COLOR COLLECTION </a:t>
            </a:r>
          </a:p>
        </p:txBody>
      </p:sp>
      <p:sp>
        <p:nvSpPr>
          <p:cNvPr id="24" name="TextBox 23">
            <a:extLst>
              <a:ext uri="{FF2B5EF4-FFF2-40B4-BE49-F238E27FC236}">
                <a16:creationId xmlns:a16="http://schemas.microsoft.com/office/drawing/2014/main" id="{47EA7FDB-19C3-9964-68CB-1D2C06F21AFB}"/>
              </a:ext>
            </a:extLst>
          </p:cNvPr>
          <p:cNvSpPr txBox="1"/>
          <p:nvPr/>
        </p:nvSpPr>
        <p:spPr>
          <a:xfrm>
            <a:off x="278394" y="895274"/>
            <a:ext cx="7129842" cy="2246769"/>
          </a:xfrm>
          <a:prstGeom prst="rect">
            <a:avLst/>
          </a:prstGeom>
          <a:noFill/>
        </p:spPr>
        <p:txBody>
          <a:bodyPr wrap="square" rtlCol="0">
            <a:spAutoFit/>
          </a:bodyPr>
          <a:lstStyle/>
          <a:p>
            <a:r>
              <a:rPr lang="en-US" sz="2000" b="1" dirty="0">
                <a:effectLst/>
                <a:latin typeface="Georgia" panose="02040502050405020303" pitchFamily="18" charset="0"/>
              </a:rPr>
              <a:t>Feel the Warmth</a:t>
            </a:r>
          </a:p>
          <a:p>
            <a:r>
              <a:rPr lang="en-US" sz="2000" dirty="0">
                <a:effectLst/>
                <a:latin typeface="Georgia" panose="02040502050405020303" pitchFamily="18" charset="0"/>
              </a:rPr>
              <a:t>As leaders in color and customization, BlueStar® is thrilled to announce our latest seasonal color collection. Summer is a bright and </a:t>
            </a:r>
            <a:r>
              <a:rPr lang="en-US" sz="2000" dirty="0">
                <a:latin typeface="Georgia" panose="02040502050405020303" pitchFamily="18" charset="0"/>
              </a:rPr>
              <a:t>vibrant</a:t>
            </a:r>
            <a:r>
              <a:rPr lang="en-US" sz="2000" dirty="0">
                <a:effectLst/>
                <a:latin typeface="Georgia" panose="02040502050405020303" pitchFamily="18" charset="0"/>
              </a:rPr>
              <a:t> season full of stunning sunsets with an array of colors over calming blue waters. </a:t>
            </a:r>
            <a:r>
              <a:rPr lang="en-US" sz="2000" dirty="0">
                <a:solidFill>
                  <a:srgbClr val="000000"/>
                </a:solidFill>
                <a:effectLst/>
                <a:latin typeface="Georgia" panose="02040502050405020303" pitchFamily="18" charset="0"/>
              </a:rPr>
              <a:t>This palette has been designed with warm and </a:t>
            </a:r>
            <a:r>
              <a:rPr lang="en-US" sz="2000" dirty="0">
                <a:solidFill>
                  <a:srgbClr val="000000"/>
                </a:solidFill>
                <a:latin typeface="Georgia" panose="02040502050405020303" pitchFamily="18" charset="0"/>
              </a:rPr>
              <a:t>bold</a:t>
            </a:r>
            <a:r>
              <a:rPr lang="en-US" sz="2000" dirty="0">
                <a:solidFill>
                  <a:srgbClr val="000000"/>
                </a:solidFill>
                <a:effectLst/>
                <a:latin typeface="Georgia" panose="02040502050405020303" pitchFamily="18" charset="0"/>
              </a:rPr>
              <a:t> colors to bring </a:t>
            </a:r>
            <a:r>
              <a:rPr lang="en-US" sz="2000" dirty="0">
                <a:solidFill>
                  <a:srgbClr val="000000"/>
                </a:solidFill>
                <a:latin typeface="Georgia" panose="02040502050405020303" pitchFamily="18" charset="0"/>
              </a:rPr>
              <a:t>t</a:t>
            </a:r>
            <a:r>
              <a:rPr lang="en-US" sz="2000" dirty="0">
                <a:solidFill>
                  <a:srgbClr val="000000"/>
                </a:solidFill>
                <a:effectLst/>
                <a:latin typeface="Georgia" panose="02040502050405020303" pitchFamily="18" charset="0"/>
              </a:rPr>
              <a:t>he feeling of summer into your design</a:t>
            </a:r>
            <a:r>
              <a:rPr lang="en-US" dirty="0">
                <a:solidFill>
                  <a:srgbClr val="000000"/>
                </a:solidFill>
                <a:effectLst/>
                <a:latin typeface="Georgia" panose="02040502050405020303" pitchFamily="18" charset="0"/>
              </a:rPr>
              <a:t>. </a:t>
            </a:r>
            <a:endParaRPr lang="en-US" dirty="0"/>
          </a:p>
        </p:txBody>
      </p:sp>
      <p:pic>
        <p:nvPicPr>
          <p:cNvPr id="3" name="Picture 2">
            <a:extLst>
              <a:ext uri="{FF2B5EF4-FFF2-40B4-BE49-F238E27FC236}">
                <a16:creationId xmlns:a16="http://schemas.microsoft.com/office/drawing/2014/main" id="{1719EF54-702C-C878-1280-58C75CCC7A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52659" y="195263"/>
            <a:ext cx="5516244" cy="9059574"/>
          </a:xfrm>
          <a:prstGeom prst="rect">
            <a:avLst/>
          </a:prstGeom>
        </p:spPr>
      </p:pic>
      <p:pic>
        <p:nvPicPr>
          <p:cNvPr id="21" name="Picture 20" descr="A group of blue and yellow objects&#10;&#10;Description automatically generated">
            <a:extLst>
              <a:ext uri="{FF2B5EF4-FFF2-40B4-BE49-F238E27FC236}">
                <a16:creationId xmlns:a16="http://schemas.microsoft.com/office/drawing/2014/main" id="{C7F98E23-2C87-C79D-542B-CC744BCFC946}"/>
              </a:ext>
            </a:extLst>
          </p:cNvPr>
          <p:cNvPicPr>
            <a:picLocks noChangeAspect="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522643" y="3237992"/>
            <a:ext cx="6312700" cy="4995666"/>
          </a:xfrm>
          <a:prstGeom prst="rect">
            <a:avLst/>
          </a:prstGeom>
          <a:noFill/>
          <a:ln>
            <a:noFill/>
          </a:ln>
          <a:extLst>
            <a:ext uri="{53640926-AAD7-44D8-BBD7-CCE9431645EC}">
              <a14:shadowObscured xmlns:a14="http://schemas.microsoft.com/office/drawing/2010/main"/>
            </a:ext>
          </a:extLst>
        </p:spPr>
      </p:pic>
      <p:pic>
        <p:nvPicPr>
          <p:cNvPr id="22" name="Picture 21" descr="A yellow circle with black background&#10;&#10;Description automatically generated">
            <a:extLst>
              <a:ext uri="{FF2B5EF4-FFF2-40B4-BE49-F238E27FC236}">
                <a16:creationId xmlns:a16="http://schemas.microsoft.com/office/drawing/2014/main" id="{B93B7352-D63C-C018-BF62-1A167081D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702" y="7794972"/>
            <a:ext cx="5715792" cy="1301015"/>
          </a:xfrm>
          <a:prstGeom prst="rect">
            <a:avLst/>
          </a:prstGeom>
        </p:spPr>
      </p:pic>
    </p:spTree>
    <p:extLst>
      <p:ext uri="{BB962C8B-B14F-4D97-AF65-F5344CB8AC3E}">
        <p14:creationId xmlns:p14="http://schemas.microsoft.com/office/powerpoint/2010/main" val="122062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0B10B-C95B-E744-65CF-1977544B01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74461"/>
            <a:ext cx="13168313" cy="607273"/>
          </a:xfrm>
          <a:prstGeom prst="rect">
            <a:avLst/>
          </a:prstGeom>
          <a:solidFill>
            <a:srgbClr val="001D50"/>
          </a:solidFill>
        </p:spPr>
      </p:pic>
      <p:grpSp>
        <p:nvGrpSpPr>
          <p:cNvPr id="3" name="Group 2">
            <a:extLst>
              <a:ext uri="{FF2B5EF4-FFF2-40B4-BE49-F238E27FC236}">
                <a16:creationId xmlns:a16="http://schemas.microsoft.com/office/drawing/2014/main" id="{C8F829A2-518E-6B7A-EB20-E7548145229E}"/>
              </a:ext>
            </a:extLst>
          </p:cNvPr>
          <p:cNvGrpSpPr>
            <a:grpSpLocks noChangeAspect="1"/>
          </p:cNvGrpSpPr>
          <p:nvPr/>
        </p:nvGrpSpPr>
        <p:grpSpPr>
          <a:xfrm>
            <a:off x="362851" y="9366705"/>
            <a:ext cx="2173315" cy="393059"/>
            <a:chOff x="1335964" y="143790"/>
            <a:chExt cx="2452924" cy="443628"/>
          </a:xfrm>
        </p:grpSpPr>
        <p:sp>
          <p:nvSpPr>
            <p:cNvPr id="4" name="Freeform: Shape 3">
              <a:extLst>
                <a:ext uri="{FF2B5EF4-FFF2-40B4-BE49-F238E27FC236}">
                  <a16:creationId xmlns:a16="http://schemas.microsoft.com/office/drawing/2014/main" id="{A3412C54-5BB1-DAD1-871D-A8395F47D1D4}"/>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sz="2592" dirty="0"/>
            </a:p>
          </p:txBody>
        </p:sp>
        <p:sp>
          <p:nvSpPr>
            <p:cNvPr id="5" name="Freeform: Shape 4">
              <a:extLst>
                <a:ext uri="{FF2B5EF4-FFF2-40B4-BE49-F238E27FC236}">
                  <a16:creationId xmlns:a16="http://schemas.microsoft.com/office/drawing/2014/main" id="{3E5FEE45-1F26-510F-D0B7-DC2D7180B54C}"/>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sz="2592" dirty="0"/>
            </a:p>
          </p:txBody>
        </p:sp>
        <p:sp>
          <p:nvSpPr>
            <p:cNvPr id="6" name="Freeform: Shape 5">
              <a:extLst>
                <a:ext uri="{FF2B5EF4-FFF2-40B4-BE49-F238E27FC236}">
                  <a16:creationId xmlns:a16="http://schemas.microsoft.com/office/drawing/2014/main" id="{96D0933C-7C29-E39E-5CA6-6BF6AAD3B26C}"/>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sz="2592" dirty="0"/>
            </a:p>
          </p:txBody>
        </p:sp>
        <p:sp>
          <p:nvSpPr>
            <p:cNvPr id="7" name="Freeform: Shape 6">
              <a:extLst>
                <a:ext uri="{FF2B5EF4-FFF2-40B4-BE49-F238E27FC236}">
                  <a16:creationId xmlns:a16="http://schemas.microsoft.com/office/drawing/2014/main" id="{7D873658-4288-7EBA-44C8-009DEC2D5D10}"/>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sz="2592" dirty="0"/>
            </a:p>
          </p:txBody>
        </p:sp>
        <p:sp>
          <p:nvSpPr>
            <p:cNvPr id="8" name="Freeform: Shape 7">
              <a:extLst>
                <a:ext uri="{FF2B5EF4-FFF2-40B4-BE49-F238E27FC236}">
                  <a16:creationId xmlns:a16="http://schemas.microsoft.com/office/drawing/2014/main" id="{161DFA42-7B71-2F1D-A79F-0B9A6EBBB2CF}"/>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sz="2592" dirty="0"/>
            </a:p>
          </p:txBody>
        </p:sp>
        <p:sp>
          <p:nvSpPr>
            <p:cNvPr id="9" name="Freeform: Shape 8">
              <a:extLst>
                <a:ext uri="{FF2B5EF4-FFF2-40B4-BE49-F238E27FC236}">
                  <a16:creationId xmlns:a16="http://schemas.microsoft.com/office/drawing/2014/main" id="{08BDE394-CF19-6B0A-AFD4-09E63942428A}"/>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sz="2592" dirty="0"/>
            </a:p>
          </p:txBody>
        </p:sp>
        <p:sp>
          <p:nvSpPr>
            <p:cNvPr id="10" name="Freeform: Shape 9">
              <a:extLst>
                <a:ext uri="{FF2B5EF4-FFF2-40B4-BE49-F238E27FC236}">
                  <a16:creationId xmlns:a16="http://schemas.microsoft.com/office/drawing/2014/main" id="{EFB3C5C0-924C-2B75-B559-A9F3C664F2FC}"/>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sz="2592" dirty="0"/>
            </a:p>
          </p:txBody>
        </p:sp>
        <p:sp>
          <p:nvSpPr>
            <p:cNvPr id="11" name="Freeform: Shape 10">
              <a:extLst>
                <a:ext uri="{FF2B5EF4-FFF2-40B4-BE49-F238E27FC236}">
                  <a16:creationId xmlns:a16="http://schemas.microsoft.com/office/drawing/2014/main" id="{5671BF46-13E9-2EC9-97D0-9DA13DE5387E}"/>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sz="2592" dirty="0"/>
            </a:p>
          </p:txBody>
        </p:sp>
        <p:sp>
          <p:nvSpPr>
            <p:cNvPr id="12" name="Freeform: Shape 11">
              <a:extLst>
                <a:ext uri="{FF2B5EF4-FFF2-40B4-BE49-F238E27FC236}">
                  <a16:creationId xmlns:a16="http://schemas.microsoft.com/office/drawing/2014/main" id="{51BD44C5-7691-14A3-D08A-82E661777B25}"/>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sz="2592" dirty="0"/>
            </a:p>
          </p:txBody>
        </p:sp>
        <p:sp>
          <p:nvSpPr>
            <p:cNvPr id="13" name="Freeform: Shape 12">
              <a:extLst>
                <a:ext uri="{FF2B5EF4-FFF2-40B4-BE49-F238E27FC236}">
                  <a16:creationId xmlns:a16="http://schemas.microsoft.com/office/drawing/2014/main" id="{8A35D4AF-28E2-8061-D4D1-2DCCB01BA094}"/>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sz="2592" dirty="0"/>
            </a:p>
          </p:txBody>
        </p:sp>
        <p:sp>
          <p:nvSpPr>
            <p:cNvPr id="14" name="Freeform: Shape 13">
              <a:extLst>
                <a:ext uri="{FF2B5EF4-FFF2-40B4-BE49-F238E27FC236}">
                  <a16:creationId xmlns:a16="http://schemas.microsoft.com/office/drawing/2014/main" id="{3A41617A-87A3-2B12-5001-2A56FDD191B6}"/>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sz="2592" dirty="0"/>
            </a:p>
          </p:txBody>
        </p:sp>
        <p:sp>
          <p:nvSpPr>
            <p:cNvPr id="15" name="Freeform: Shape 14">
              <a:extLst>
                <a:ext uri="{FF2B5EF4-FFF2-40B4-BE49-F238E27FC236}">
                  <a16:creationId xmlns:a16="http://schemas.microsoft.com/office/drawing/2014/main" id="{1B03F70B-BAF9-89BC-AE5E-E362E0C9C56E}"/>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sz="2592" dirty="0"/>
            </a:p>
          </p:txBody>
        </p:sp>
      </p:grpSp>
      <p:sp>
        <p:nvSpPr>
          <p:cNvPr id="16" name="Rectangle 15">
            <a:extLst>
              <a:ext uri="{FF2B5EF4-FFF2-40B4-BE49-F238E27FC236}">
                <a16:creationId xmlns:a16="http://schemas.microsoft.com/office/drawing/2014/main" id="{11768F74-C26E-966F-146E-3C93F5B72451}"/>
              </a:ext>
            </a:extLst>
          </p:cNvPr>
          <p:cNvSpPr/>
          <p:nvPr/>
        </p:nvSpPr>
        <p:spPr>
          <a:xfrm>
            <a:off x="0" y="0"/>
            <a:ext cx="13168313" cy="24614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9D681EA-7670-211E-641E-9D02D4723D56}"/>
              </a:ext>
            </a:extLst>
          </p:cNvPr>
          <p:cNvSpPr txBox="1">
            <a:spLocks/>
          </p:cNvSpPr>
          <p:nvPr/>
        </p:nvSpPr>
        <p:spPr>
          <a:xfrm>
            <a:off x="543469" y="201151"/>
            <a:ext cx="11062387" cy="926168"/>
          </a:xfrm>
          <a:prstGeom prst="rect">
            <a:avLst/>
          </a:prstGeom>
        </p:spPr>
        <p:txBody>
          <a:bodyPr>
            <a:normAutofit/>
          </a:bodyPr>
          <a:lstStyle>
            <a:lvl1pPr algn="l" defTabSz="1316736" rtl="0" eaLnBrk="1" latinLnBrk="0" hangingPunct="1">
              <a:lnSpc>
                <a:spcPct val="90000"/>
              </a:lnSpc>
              <a:spcBef>
                <a:spcPct val="0"/>
              </a:spcBef>
              <a:buNone/>
              <a:defRPr sz="6336" kern="1200">
                <a:solidFill>
                  <a:schemeClr val="tx1"/>
                </a:solidFill>
                <a:latin typeface="+mj-lt"/>
                <a:ea typeface="+mj-ea"/>
                <a:cs typeface="+mj-cs"/>
              </a:defRPr>
            </a:lvl1pPr>
          </a:lstStyle>
          <a:p>
            <a:r>
              <a:rPr lang="en-US" sz="4400" b="1" dirty="0">
                <a:solidFill>
                  <a:srgbClr val="001D50"/>
                </a:solidFill>
                <a:latin typeface="Trade Gothic Next Cond" panose="020B0506040303020004" pitchFamily="34" charset="0"/>
                <a:cs typeface="Times New Roman" panose="02020603050405020304" pitchFamily="18" charset="0"/>
              </a:rPr>
              <a:t>360</a:t>
            </a:r>
            <a:r>
              <a:rPr lang="en-US" sz="4400" b="1" dirty="0">
                <a:solidFill>
                  <a:srgbClr val="001D50"/>
                </a:solidFill>
                <a:latin typeface="Trade Gothic Next Cond "/>
                <a:cs typeface="Times New Roman" panose="02020603050405020304" pitchFamily="18" charset="0"/>
              </a:rPr>
              <a:t>°</a:t>
            </a:r>
            <a:r>
              <a:rPr lang="en-US" sz="4400" b="1" dirty="0">
                <a:solidFill>
                  <a:srgbClr val="001D50"/>
                </a:solidFill>
                <a:latin typeface="Trade Gothic Next Cond" panose="020B0506040303020004" pitchFamily="34" charset="0"/>
                <a:cs typeface="Times New Roman" panose="02020603050405020304" pitchFamily="18" charset="0"/>
              </a:rPr>
              <a:t> KITCHEN TOURS</a:t>
            </a:r>
            <a:endParaRPr lang="en-US" sz="4400" b="1" dirty="0">
              <a:solidFill>
                <a:srgbClr val="002060"/>
              </a:solidFill>
              <a:latin typeface="Trade Gothic Next Cond" panose="020B0506040303020004" pitchFamily="34" charset="0"/>
            </a:endParaRPr>
          </a:p>
        </p:txBody>
      </p:sp>
      <p:sp>
        <p:nvSpPr>
          <p:cNvPr id="21" name="TextBox 20">
            <a:hlinkClick r:id="rId3"/>
            <a:extLst>
              <a:ext uri="{FF2B5EF4-FFF2-40B4-BE49-F238E27FC236}">
                <a16:creationId xmlns:a16="http://schemas.microsoft.com/office/drawing/2014/main" id="{3EB9A431-BA6E-2B45-8B6B-E03263EE84EC}"/>
              </a:ext>
            </a:extLst>
          </p:cNvPr>
          <p:cNvSpPr txBox="1"/>
          <p:nvPr/>
        </p:nvSpPr>
        <p:spPr>
          <a:xfrm>
            <a:off x="5353933" y="281970"/>
            <a:ext cx="1597572" cy="461665"/>
          </a:xfrm>
          <a:prstGeom prst="rect">
            <a:avLst/>
          </a:prstGeom>
          <a:solidFill>
            <a:srgbClr val="001D50"/>
          </a:solidFill>
        </p:spPr>
        <p:txBody>
          <a:bodyPr wrap="square" tIns="91440" bIns="91440" rtlCol="0" anchor="ctr">
            <a:spAutoFit/>
          </a:bodyPr>
          <a:lstStyle/>
          <a:p>
            <a:pPr algn="ctr"/>
            <a:r>
              <a:rPr lang="en-US" b="1" dirty="0">
                <a:solidFill>
                  <a:schemeClr val="bg1"/>
                </a:solidFill>
                <a:latin typeface="Trade Gothic Next Cond" panose="020B0506040303020004" pitchFamily="34" charset="0"/>
              </a:rPr>
              <a:t>LEARN MORE</a:t>
            </a:r>
          </a:p>
        </p:txBody>
      </p:sp>
      <p:sp>
        <p:nvSpPr>
          <p:cNvPr id="20" name="TextBox 19">
            <a:extLst>
              <a:ext uri="{FF2B5EF4-FFF2-40B4-BE49-F238E27FC236}">
                <a16:creationId xmlns:a16="http://schemas.microsoft.com/office/drawing/2014/main" id="{D369615A-9A15-D5D4-E517-EA007DEE678D}"/>
              </a:ext>
            </a:extLst>
          </p:cNvPr>
          <p:cNvSpPr txBox="1"/>
          <p:nvPr/>
        </p:nvSpPr>
        <p:spPr>
          <a:xfrm>
            <a:off x="543469" y="966470"/>
            <a:ext cx="12402510" cy="1015663"/>
          </a:xfrm>
          <a:prstGeom prst="rect">
            <a:avLst/>
          </a:prstGeom>
          <a:noFill/>
        </p:spPr>
        <p:txBody>
          <a:bodyPr wrap="square">
            <a:spAutoFit/>
          </a:bodyPr>
          <a:lstStyle/>
          <a:p>
            <a:r>
              <a:rPr lang="en-US" sz="2000" dirty="0">
                <a:latin typeface="Georgia" panose="02040502050405020303" pitchFamily="18" charset="0"/>
                <a:cs typeface="Times New Roman" panose="02020603050405020304" pitchFamily="18" charset="0"/>
              </a:rPr>
              <a:t>See the latest 360° kitchen tours on our website for inspiration, complete with product and design details. </a:t>
            </a:r>
          </a:p>
          <a:p>
            <a:r>
              <a:rPr lang="en-US" sz="2000" dirty="0">
                <a:latin typeface="Georgia" panose="02040502050405020303" pitchFamily="18" charset="0"/>
                <a:cs typeface="Times New Roman" panose="02020603050405020304" pitchFamily="18" charset="0"/>
              </a:rPr>
              <a:t>Our most recent additions include an Industrial style loft in Chicago highlighting elegant greens from our Alison Victoria Color Collection with brass accents, and a charming California Wine Country Retreat.   </a:t>
            </a:r>
          </a:p>
        </p:txBody>
      </p:sp>
      <p:pic>
        <p:nvPicPr>
          <p:cNvPr id="27" name="Picture 26">
            <a:extLst>
              <a:ext uri="{FF2B5EF4-FFF2-40B4-BE49-F238E27FC236}">
                <a16:creationId xmlns:a16="http://schemas.microsoft.com/office/drawing/2014/main" id="{753418F1-654B-A1C8-05BC-DEF93BCA63F1}"/>
              </a:ext>
            </a:extLst>
          </p:cNvPr>
          <p:cNvPicPr>
            <a:picLocks noChangeAspect="1"/>
          </p:cNvPicPr>
          <p:nvPr/>
        </p:nvPicPr>
        <p:blipFill rotWithShape="1">
          <a:blip r:embed="rId4"/>
          <a:srcRect l="16661" t="254" r="15981" b="2298"/>
          <a:stretch/>
        </p:blipFill>
        <p:spPr>
          <a:xfrm>
            <a:off x="6744724" y="2638945"/>
            <a:ext cx="5670950" cy="6559559"/>
          </a:xfrm>
          <a:prstGeom prst="rect">
            <a:avLst/>
          </a:prstGeom>
        </p:spPr>
      </p:pic>
      <p:pic>
        <p:nvPicPr>
          <p:cNvPr id="24" name="Picture 23">
            <a:extLst>
              <a:ext uri="{FF2B5EF4-FFF2-40B4-BE49-F238E27FC236}">
                <a16:creationId xmlns:a16="http://schemas.microsoft.com/office/drawing/2014/main" id="{07941B2B-08C8-029E-9A65-24B160257AB7}"/>
              </a:ext>
            </a:extLst>
          </p:cNvPr>
          <p:cNvPicPr>
            <a:picLocks noChangeAspect="1"/>
          </p:cNvPicPr>
          <p:nvPr/>
        </p:nvPicPr>
        <p:blipFill rotWithShape="1">
          <a:blip r:embed="rId5"/>
          <a:srcRect l="21037" t="1369" r="5708" b="8271"/>
          <a:stretch/>
        </p:blipFill>
        <p:spPr>
          <a:xfrm>
            <a:off x="637425" y="2638945"/>
            <a:ext cx="5880120" cy="6546124"/>
          </a:xfrm>
          <a:prstGeom prst="rect">
            <a:avLst/>
          </a:prstGeom>
        </p:spPr>
      </p:pic>
    </p:spTree>
    <p:extLst>
      <p:ext uri="{BB962C8B-B14F-4D97-AF65-F5344CB8AC3E}">
        <p14:creationId xmlns:p14="http://schemas.microsoft.com/office/powerpoint/2010/main" val="618206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24389</TotalTime>
  <Words>482</Words>
  <Application>Microsoft Office PowerPoint</Application>
  <PresentationFormat>Custom</PresentationFormat>
  <Paragraphs>46</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Georgia</vt:lpstr>
      <vt:lpstr>Trade Gothic Next</vt:lpstr>
      <vt:lpstr>Trade Gothic Next Cond</vt:lpstr>
      <vt:lpstr>Trade Gothic Next Cond </vt:lpstr>
      <vt:lpstr>Office Theme</vt:lpstr>
      <vt:lpstr>PowerPoint Presentation</vt:lpstr>
      <vt:lpstr>PowerPoint Presentation</vt:lpstr>
      <vt:lpstr>PowerPoint Presentation</vt:lpstr>
      <vt:lpstr>PowerPoint Presentation</vt:lpstr>
      <vt:lpstr>PowerPoint Presentation</vt:lpstr>
      <vt:lpstr>SUMMER COLOR COLLECTION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Muth</dc:creator>
  <cp:lastModifiedBy>David Prestianni</cp:lastModifiedBy>
  <cp:revision>117</cp:revision>
  <dcterms:created xsi:type="dcterms:W3CDTF">2022-08-31T01:17:25Z</dcterms:created>
  <dcterms:modified xsi:type="dcterms:W3CDTF">2024-07-08T12:21:26Z</dcterms:modified>
</cp:coreProperties>
</file>