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75" r:id="rId6"/>
    <p:sldId id="261" r:id="rId7"/>
    <p:sldId id="609" r:id="rId8"/>
    <p:sldId id="279" r:id="rId9"/>
    <p:sldId id="276" r:id="rId10"/>
    <p:sldId id="262" r:id="rId11"/>
    <p:sldId id="612" r:id="rId12"/>
    <p:sldId id="546" r:id="rId13"/>
    <p:sldId id="263" r:id="rId14"/>
    <p:sldId id="264" r:id="rId15"/>
    <p:sldId id="266" r:id="rId16"/>
    <p:sldId id="265" r:id="rId17"/>
    <p:sldId id="273" r:id="rId18"/>
    <p:sldId id="274" r:id="rId19"/>
    <p:sldId id="278" r:id="rId20"/>
    <p:sldId id="606" r:id="rId21"/>
    <p:sldId id="607" r:id="rId22"/>
    <p:sldId id="608" r:id="rId23"/>
    <p:sldId id="271" r:id="rId24"/>
    <p:sldId id="610" r:id="rId25"/>
    <p:sldId id="613" r:id="rId26"/>
    <p:sldId id="307" r:id="rId27"/>
    <p:sldId id="308" r:id="rId28"/>
    <p:sldId id="588" r:id="rId29"/>
    <p:sldId id="574" r:id="rId30"/>
    <p:sldId id="547" r:id="rId31"/>
    <p:sldId id="601" r:id="rId32"/>
    <p:sldId id="567" r:id="rId33"/>
    <p:sldId id="576" r:id="rId34"/>
    <p:sldId id="611" r:id="rId3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F12BF-CAC4-46C9-B943-73E73576D29F}" v="1" dt="2023-05-12T21:23:25.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1247" autoAdjust="0"/>
  </p:normalViewPr>
  <p:slideViewPr>
    <p:cSldViewPr snapToGrid="0">
      <p:cViewPr varScale="1">
        <p:scale>
          <a:sx n="51" d="100"/>
          <a:sy n="51" d="100"/>
        </p:scale>
        <p:origin x="1640" y="52"/>
      </p:cViewPr>
      <p:guideLst/>
    </p:cSldViewPr>
  </p:slideViewPr>
  <p:notesTextViewPr>
    <p:cViewPr>
      <p:scale>
        <a:sx n="3" d="2"/>
        <a:sy n="3" d="2"/>
      </p:scale>
      <p:origin x="0" y="-416"/>
    </p:cViewPr>
  </p:notesTextViewPr>
  <p:sorterViewPr>
    <p:cViewPr varScale="1">
      <p:scale>
        <a:sx n="100" d="100"/>
        <a:sy n="100" d="100"/>
      </p:scale>
      <p:origin x="0" y="0"/>
    </p:cViewPr>
  </p:sorterViewPr>
  <p:notesViewPr>
    <p:cSldViewPr snapToGrid="0">
      <p:cViewPr varScale="1">
        <p:scale>
          <a:sx n="49" d="100"/>
          <a:sy n="49" d="100"/>
        </p:scale>
        <p:origin x="2700"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DCB04EE-4B7B-4349-A90C-9797703EEFFC}" type="datetimeFigureOut">
              <a:rPr lang="en-US" smtClean="0"/>
              <a:t>5/17/2023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230D347-A0BB-404B-849B-BD7716D81FB4}" type="slidenum">
              <a:rPr lang="en-US" smtClean="0"/>
              <a:t>‹#›</a:t>
            </a:fld>
            <a:endParaRPr lang="en-US"/>
          </a:p>
        </p:txBody>
      </p:sp>
    </p:spTree>
    <p:extLst>
      <p:ext uri="{BB962C8B-B14F-4D97-AF65-F5344CB8AC3E}">
        <p14:creationId xmlns:p14="http://schemas.microsoft.com/office/powerpoint/2010/main" val="187793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30D347-A0BB-404B-849B-BD7716D81FB4}" type="slidenum">
              <a:rPr lang="en-US" smtClean="0"/>
              <a:t>1</a:t>
            </a:fld>
            <a:endParaRPr lang="en-US"/>
          </a:p>
        </p:txBody>
      </p:sp>
    </p:spTree>
    <p:extLst>
      <p:ext uri="{BB962C8B-B14F-4D97-AF65-F5344CB8AC3E}">
        <p14:creationId xmlns:p14="http://schemas.microsoft.com/office/powerpoint/2010/main" val="126583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59F9B-2C80-4747-919B-3FD3448D0365}" type="slidenum">
              <a:rPr lang="en-US" smtClean="0"/>
              <a:t>12</a:t>
            </a:fld>
            <a:endParaRPr lang="en-US"/>
          </a:p>
        </p:txBody>
      </p:sp>
    </p:spTree>
    <p:extLst>
      <p:ext uri="{BB962C8B-B14F-4D97-AF65-F5344CB8AC3E}">
        <p14:creationId xmlns:p14="http://schemas.microsoft.com/office/powerpoint/2010/main" val="3925985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the person coming in to buy the Dual Fuel is walking in to buy  Wolf, Thermador Miele range. They may not even know the BlueStar brand.</a:t>
            </a:r>
          </a:p>
          <a:p>
            <a:endParaRPr lang="en-US" dirty="0"/>
          </a:p>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20</a:t>
            </a:fld>
            <a:endParaRPr lang="en-US"/>
          </a:p>
        </p:txBody>
      </p:sp>
    </p:spTree>
    <p:extLst>
      <p:ext uri="{BB962C8B-B14F-4D97-AF65-F5344CB8AC3E}">
        <p14:creationId xmlns:p14="http://schemas.microsoft.com/office/powerpoint/2010/main" val="1346125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 Oven– more precision, better on coloration for baked goods</a:t>
            </a:r>
          </a:p>
          <a:p>
            <a:r>
              <a:rPr lang="en-US" dirty="0"/>
              <a:t>Gas Oven- moist heat, better for roasting meats and vegetables</a:t>
            </a:r>
          </a:p>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21</a:t>
            </a:fld>
            <a:endParaRPr lang="en-US"/>
          </a:p>
        </p:txBody>
      </p:sp>
    </p:spTree>
    <p:extLst>
      <p:ext uri="{BB962C8B-B14F-4D97-AF65-F5344CB8AC3E}">
        <p14:creationId xmlns:p14="http://schemas.microsoft.com/office/powerpoint/2010/main" val="785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30D347-A0BB-404B-849B-BD7716D81FB4}" type="slidenum">
              <a:rPr lang="en-US" smtClean="0"/>
              <a:t>2</a:t>
            </a:fld>
            <a:endParaRPr lang="en-US"/>
          </a:p>
        </p:txBody>
      </p:sp>
    </p:spTree>
    <p:extLst>
      <p:ext uri="{BB962C8B-B14F-4D97-AF65-F5344CB8AC3E}">
        <p14:creationId xmlns:p14="http://schemas.microsoft.com/office/powerpoint/2010/main" val="129107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30D347-A0BB-404B-849B-BD7716D81FB4}" type="slidenum">
              <a:rPr lang="en-US" smtClean="0"/>
              <a:t>3</a:t>
            </a:fld>
            <a:endParaRPr lang="en-US"/>
          </a:p>
        </p:txBody>
      </p:sp>
    </p:spTree>
    <p:extLst>
      <p:ext uri="{BB962C8B-B14F-4D97-AF65-F5344CB8AC3E}">
        <p14:creationId xmlns:p14="http://schemas.microsoft.com/office/powerpoint/2010/main" val="3847825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30D347-A0BB-404B-849B-BD7716D81FB4}" type="slidenum">
              <a:rPr lang="en-US" smtClean="0"/>
              <a:t>4</a:t>
            </a:fld>
            <a:endParaRPr lang="en-US"/>
          </a:p>
        </p:txBody>
      </p:sp>
    </p:spTree>
    <p:extLst>
      <p:ext uri="{BB962C8B-B14F-4D97-AF65-F5344CB8AC3E}">
        <p14:creationId xmlns:p14="http://schemas.microsoft.com/office/powerpoint/2010/main" val="165290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30D347-A0BB-404B-849B-BD7716D81FB4}" type="slidenum">
              <a:rPr lang="en-US" smtClean="0"/>
              <a:t>5</a:t>
            </a:fld>
            <a:endParaRPr lang="en-US"/>
          </a:p>
        </p:txBody>
      </p:sp>
    </p:spTree>
    <p:extLst>
      <p:ext uri="{BB962C8B-B14F-4D97-AF65-F5344CB8AC3E}">
        <p14:creationId xmlns:p14="http://schemas.microsoft.com/office/powerpoint/2010/main" val="123767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latin typeface="Times New Roman" panose="02020603050405020304" pitchFamily="18" charset="0"/>
                <a:cs typeface="Times New Roman" panose="02020603050405020304" pitchFamily="18" charset="0"/>
              </a:rPr>
              <a:t>30” - 5.1 cu. Ft. </a:t>
            </a:r>
          </a:p>
          <a:p>
            <a:pPr defTabSz="942289">
              <a:defRPr/>
            </a:pPr>
            <a:r>
              <a:rPr lang="en-US" dirty="0">
                <a:latin typeface="Times New Roman" panose="02020603050405020304" pitchFamily="18" charset="0"/>
                <a:cs typeface="Times New Roman" panose="02020603050405020304" pitchFamily="18" charset="0"/>
              </a:rPr>
              <a:t>18” – 2.7 cu. Ft.</a:t>
            </a:r>
          </a:p>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6</a:t>
            </a:fld>
            <a:endParaRPr lang="en-US"/>
          </a:p>
        </p:txBody>
      </p:sp>
    </p:spTree>
    <p:extLst>
      <p:ext uri="{BB962C8B-B14F-4D97-AF65-F5344CB8AC3E}">
        <p14:creationId xmlns:p14="http://schemas.microsoft.com/office/powerpoint/2010/main" val="182856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done testing against our target competition as Wolf &amp; Miele and we believe ours is superior</a:t>
            </a:r>
          </a:p>
          <a:p>
            <a:pPr defTabSz="942289">
              <a:defRPr/>
            </a:pPr>
            <a:r>
              <a:rPr lang="en-US" dirty="0"/>
              <a:t>Why not 2 fans? Our testing has shown that 2 fans leave a cold spot in the center in the oven and difficult to get uniformity </a:t>
            </a:r>
          </a:p>
          <a:p>
            <a:r>
              <a:rPr lang="en-US" dirty="0"/>
              <a:t>We also have reverse air flow</a:t>
            </a:r>
          </a:p>
          <a:p>
            <a:r>
              <a:rPr lang="en-US" dirty="0"/>
              <a:t>Verses our EWO – back heat assist is not hot enough to operate on its own – only 1800 watts – needs the lower element to preform </a:t>
            </a:r>
          </a:p>
          <a:p>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7</a:t>
            </a:fld>
            <a:endParaRPr lang="en-US"/>
          </a:p>
        </p:txBody>
      </p:sp>
    </p:spTree>
    <p:extLst>
      <p:ext uri="{BB962C8B-B14F-4D97-AF65-F5344CB8AC3E}">
        <p14:creationId xmlns:p14="http://schemas.microsoft.com/office/powerpoint/2010/main" val="238774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30D347-A0BB-404B-849B-BD7716D81FB4}" type="slidenum">
              <a:rPr lang="en-US" smtClean="0"/>
              <a:t>8</a:t>
            </a:fld>
            <a:endParaRPr lang="en-US"/>
          </a:p>
        </p:txBody>
      </p:sp>
    </p:spTree>
    <p:extLst>
      <p:ext uri="{BB962C8B-B14F-4D97-AF65-F5344CB8AC3E}">
        <p14:creationId xmlns:p14="http://schemas.microsoft.com/office/powerpoint/2010/main" val="3505613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 Small oven offers Clean Mode too.  One of the easiest ways to damage electronic controllers is pyrolytic self clean – our system does not have that</a:t>
            </a:r>
            <a:r>
              <a:rPr lang="en-US"/>
              <a:t>. </a:t>
            </a:r>
            <a:endParaRPr lang="en-US" dirty="0"/>
          </a:p>
        </p:txBody>
      </p:sp>
      <p:sp>
        <p:nvSpPr>
          <p:cNvPr id="4" name="Slide Number Placeholder 3"/>
          <p:cNvSpPr>
            <a:spLocks noGrp="1"/>
          </p:cNvSpPr>
          <p:nvPr>
            <p:ph type="sldNum" sz="quarter" idx="5"/>
          </p:nvPr>
        </p:nvSpPr>
        <p:spPr/>
        <p:txBody>
          <a:bodyPr/>
          <a:lstStyle/>
          <a:p>
            <a:fld id="{C230D347-A0BB-404B-849B-BD7716D81FB4}" type="slidenum">
              <a:rPr lang="en-US" smtClean="0"/>
              <a:t>9</a:t>
            </a:fld>
            <a:endParaRPr lang="en-US"/>
          </a:p>
        </p:txBody>
      </p:sp>
    </p:spTree>
    <p:extLst>
      <p:ext uri="{BB962C8B-B14F-4D97-AF65-F5344CB8AC3E}">
        <p14:creationId xmlns:p14="http://schemas.microsoft.com/office/powerpoint/2010/main" val="209962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24ABF-F378-45CE-9AF6-2040E5902BD2}" type="slidenum">
              <a:rPr lang="en-US" smtClean="0"/>
              <a:t>‹#›</a:t>
            </a:fld>
            <a:endParaRPr lang="en-US"/>
          </a:p>
        </p:txBody>
      </p:sp>
    </p:spTree>
    <p:extLst>
      <p:ext uri="{BB962C8B-B14F-4D97-AF65-F5344CB8AC3E}">
        <p14:creationId xmlns:p14="http://schemas.microsoft.com/office/powerpoint/2010/main" val="11646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lvl4pPr>
              <a:defRPr b="1">
                <a:latin typeface="+mj-l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B9095-643A-E833-32E7-5AF97125B268}"/>
              </a:ext>
            </a:extLst>
          </p:cNvPr>
          <p:cNvSpPr>
            <a:spLocks noGrp="1"/>
          </p:cNvSpPr>
          <p:nvPr>
            <p:ph type="sldNum" sz="quarter" idx="12"/>
          </p:nvPr>
        </p:nvSpPr>
        <p:spPr/>
        <p:txBody>
          <a:bodyPr/>
          <a:lstStyle/>
          <a:p>
            <a:fld id="{51B24ABF-F378-45CE-9AF6-2040E5902BD2}" type="slidenum">
              <a:rPr lang="en-US" smtClean="0"/>
              <a:pPr/>
              <a:t>‹#›</a:t>
            </a:fld>
            <a:endParaRPr lang="en-US"/>
          </a:p>
        </p:txBody>
      </p:sp>
      <p:sp>
        <p:nvSpPr>
          <p:cNvPr id="4" name="Text Placeholder 3">
            <a:extLst>
              <a:ext uri="{FF2B5EF4-FFF2-40B4-BE49-F238E27FC236}">
                <a16:creationId xmlns:a16="http://schemas.microsoft.com/office/drawing/2014/main" id="{B530DD73-6EE8-1287-EDC0-55034E93BF88}"/>
              </a:ext>
            </a:extLst>
          </p:cNvPr>
          <p:cNvSpPr>
            <a:spLocks noGrp="1"/>
          </p:cNvSpPr>
          <p:nvPr>
            <p:ph type="body" sz="quarter" idx="13" hasCustomPrompt="1"/>
          </p:nvPr>
        </p:nvSpPr>
        <p:spPr>
          <a:xfrm>
            <a:off x="872455" y="1159778"/>
            <a:ext cx="7416000" cy="543187"/>
          </a:xfrm>
        </p:spPr>
        <p:txBody>
          <a:bodyPr/>
          <a:lstStyle>
            <a:lvl1pPr marL="0" indent="0">
              <a:lnSpc>
                <a:spcPct val="100000"/>
              </a:lnSpc>
              <a:spcAft>
                <a:spcPts val="0"/>
              </a:spcAft>
              <a:buNone/>
              <a:defRPr sz="2000">
                <a:latin typeface="+mj-lt"/>
              </a:defRPr>
            </a:lvl1pPr>
          </a:lstStyle>
          <a:p>
            <a:pPr lvl="0"/>
            <a:r>
              <a:rPr lang="en-US"/>
              <a:t>Subtitle / Subtext</a:t>
            </a:r>
          </a:p>
        </p:txBody>
      </p:sp>
    </p:spTree>
    <p:extLst>
      <p:ext uri="{BB962C8B-B14F-4D97-AF65-F5344CB8AC3E}">
        <p14:creationId xmlns:p14="http://schemas.microsoft.com/office/powerpoint/2010/main" val="139111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24ABF-F378-45CE-9AF6-2040E5902BD2}" type="slidenum">
              <a:rPr lang="en-US" smtClean="0"/>
              <a:t>‹#›</a:t>
            </a:fld>
            <a:endParaRPr lang="en-US"/>
          </a:p>
        </p:txBody>
      </p:sp>
    </p:spTree>
    <p:extLst>
      <p:ext uri="{BB962C8B-B14F-4D97-AF65-F5344CB8AC3E}">
        <p14:creationId xmlns:p14="http://schemas.microsoft.com/office/powerpoint/2010/main" val="265975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24ABF-F378-45CE-9AF6-2040E5902BD2}" type="slidenum">
              <a:rPr lang="en-US" smtClean="0"/>
              <a:t>‹#›</a:t>
            </a:fld>
            <a:endParaRPr lang="en-US"/>
          </a:p>
        </p:txBody>
      </p:sp>
    </p:spTree>
    <p:extLst>
      <p:ext uri="{BB962C8B-B14F-4D97-AF65-F5344CB8AC3E}">
        <p14:creationId xmlns:p14="http://schemas.microsoft.com/office/powerpoint/2010/main" val="1734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24ABF-F378-45CE-9AF6-2040E5902BD2}" type="slidenum">
              <a:rPr lang="en-US" smtClean="0"/>
              <a:t>‹#›</a:t>
            </a:fld>
            <a:endParaRPr lang="en-US"/>
          </a:p>
        </p:txBody>
      </p:sp>
    </p:spTree>
    <p:extLst>
      <p:ext uri="{BB962C8B-B14F-4D97-AF65-F5344CB8AC3E}">
        <p14:creationId xmlns:p14="http://schemas.microsoft.com/office/powerpoint/2010/main" val="18529518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CB13E6-69FC-F209-491E-C84CEC4803A1}"/>
              </a:ext>
            </a:extLst>
          </p:cNvPr>
          <p:cNvSpPr/>
          <p:nvPr userDrawn="1"/>
        </p:nvSpPr>
        <p:spPr>
          <a:xfrm>
            <a:off x="0" y="6502973"/>
            <a:ext cx="9144000" cy="355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64000" y="648000"/>
            <a:ext cx="7416000" cy="360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872455" y="1702965"/>
            <a:ext cx="7407545" cy="450703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95287" y="6615859"/>
            <a:ext cx="3086100" cy="206104"/>
          </a:xfrm>
          <a:prstGeom prst="rect">
            <a:avLst/>
          </a:prstGeom>
        </p:spPr>
        <p:txBody>
          <a:bodyPr vert="horz" lIns="0" tIns="0" rIns="0" bIns="0" rtlCol="0" anchor="ctr"/>
          <a:lstStyle>
            <a:lvl1pPr algn="l">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8740323" y="6548746"/>
            <a:ext cx="252000" cy="252000"/>
          </a:xfrm>
          <a:prstGeom prst="rect">
            <a:avLst/>
          </a:prstGeom>
          <a:noFill/>
          <a:ln w="3175">
            <a:noFill/>
          </a:ln>
        </p:spPr>
        <p:txBody>
          <a:bodyPr vert="horz" lIns="0" tIns="0" rIns="0" bIns="0" rtlCol="0" anchor="ctr"/>
          <a:lstStyle>
            <a:lvl1pPr algn="ctr">
              <a:defRPr sz="1200">
                <a:solidFill>
                  <a:schemeClr val="accent1"/>
                </a:solidFill>
                <a:latin typeface="+mn-lt"/>
              </a:defRPr>
            </a:lvl1pPr>
          </a:lstStyle>
          <a:p>
            <a:fld id="{51B24ABF-F378-45CE-9AF6-2040E5902BD2}" type="slidenum">
              <a:rPr lang="en-US" smtClean="0"/>
              <a:pPr/>
              <a:t>‹#›</a:t>
            </a:fld>
            <a:endParaRPr lang="en-US"/>
          </a:p>
        </p:txBody>
      </p:sp>
      <p:grpSp>
        <p:nvGrpSpPr>
          <p:cNvPr id="7" name="Group 6">
            <a:extLst>
              <a:ext uri="{FF2B5EF4-FFF2-40B4-BE49-F238E27FC236}">
                <a16:creationId xmlns:a16="http://schemas.microsoft.com/office/drawing/2014/main" id="{CDAEF4FE-616D-A43A-4DE2-9846547C9338}"/>
              </a:ext>
            </a:extLst>
          </p:cNvPr>
          <p:cNvGrpSpPr>
            <a:grpSpLocks noChangeAspect="1"/>
          </p:cNvGrpSpPr>
          <p:nvPr userDrawn="1"/>
        </p:nvGrpSpPr>
        <p:grpSpPr>
          <a:xfrm>
            <a:off x="7881308" y="6615859"/>
            <a:ext cx="773977" cy="139979"/>
            <a:chOff x="1335964" y="143790"/>
            <a:chExt cx="2452924" cy="443628"/>
          </a:xfrm>
          <a:solidFill>
            <a:schemeClr val="accent1"/>
          </a:solidFill>
        </p:grpSpPr>
        <p:sp>
          <p:nvSpPr>
            <p:cNvPr id="8" name="Freeform: Shape 7">
              <a:extLst>
                <a:ext uri="{FF2B5EF4-FFF2-40B4-BE49-F238E27FC236}">
                  <a16:creationId xmlns:a16="http://schemas.microsoft.com/office/drawing/2014/main" id="{84017622-7EAC-4188-6C59-B565303B982D}"/>
                </a:ext>
              </a:extLst>
            </p:cNvPr>
            <p:cNvSpPr/>
            <p:nvPr/>
          </p:nvSpPr>
          <p:spPr>
            <a:xfrm>
              <a:off x="1539819" y="395298"/>
              <a:ext cx="59688" cy="96097"/>
            </a:xfrm>
            <a:custGeom>
              <a:avLst/>
              <a:gdLst>
                <a:gd name="connsiteX0" fmla="*/ 86977 w 87389"/>
                <a:gd name="connsiteY0" fmla="*/ 36415 h 140695"/>
                <a:gd name="connsiteX1" fmla="*/ 69595 w 87389"/>
                <a:gd name="connsiteY1" fmla="*/ 0 h 140695"/>
                <a:gd name="connsiteX2" fmla="*/ 1111 w 87389"/>
                <a:gd name="connsiteY2" fmla="*/ 106811 h 140695"/>
                <a:gd name="connsiteX3" fmla="*/ 3544 w 87389"/>
                <a:gd name="connsiteY3" fmla="*/ 131406 h 140695"/>
                <a:gd name="connsiteX4" fmla="*/ 5977 w 87389"/>
                <a:gd name="connsiteY4" fmla="*/ 137055 h 140695"/>
                <a:gd name="connsiteX5" fmla="*/ 14563 w 87389"/>
                <a:gd name="connsiteY5" fmla="*/ 140056 h 140695"/>
                <a:gd name="connsiteX6" fmla="*/ 16580 w 87389"/>
                <a:gd name="connsiteY6" fmla="*/ 138533 h 140695"/>
                <a:gd name="connsiteX7" fmla="*/ 74462 w 87389"/>
                <a:gd name="connsiteY7" fmla="*/ 61966 h 140695"/>
                <a:gd name="connsiteX8" fmla="*/ 86977 w 87389"/>
                <a:gd name="connsiteY8" fmla="*/ 36415 h 14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 h="140695">
                  <a:moveTo>
                    <a:pt x="86977" y="36415"/>
                  </a:moveTo>
                  <a:cubicBezTo>
                    <a:pt x="89200" y="21860"/>
                    <a:pt x="82309" y="7425"/>
                    <a:pt x="69595" y="0"/>
                  </a:cubicBezTo>
                  <a:cubicBezTo>
                    <a:pt x="63077" y="8691"/>
                    <a:pt x="4935" y="97946"/>
                    <a:pt x="1111" y="106811"/>
                  </a:cubicBezTo>
                  <a:cubicBezTo>
                    <a:pt x="-970" y="115042"/>
                    <a:pt x="-110" y="123743"/>
                    <a:pt x="3544" y="131406"/>
                  </a:cubicBezTo>
                  <a:cubicBezTo>
                    <a:pt x="4065" y="132884"/>
                    <a:pt x="5369" y="135404"/>
                    <a:pt x="5977" y="137055"/>
                  </a:cubicBezTo>
                  <a:cubicBezTo>
                    <a:pt x="7519" y="140255"/>
                    <a:pt x="11363" y="141599"/>
                    <a:pt x="14563" y="140056"/>
                  </a:cubicBezTo>
                  <a:cubicBezTo>
                    <a:pt x="15330" y="139687"/>
                    <a:pt x="16015" y="139169"/>
                    <a:pt x="16580" y="138533"/>
                  </a:cubicBezTo>
                  <a:cubicBezTo>
                    <a:pt x="33962" y="123411"/>
                    <a:pt x="70812" y="67181"/>
                    <a:pt x="74462" y="61966"/>
                  </a:cubicBezTo>
                  <a:cubicBezTo>
                    <a:pt x="80259" y="54346"/>
                    <a:pt x="84510" y="45666"/>
                    <a:pt x="86977" y="36415"/>
                  </a:cubicBezTo>
                  <a:close/>
                </a:path>
              </a:pathLst>
            </a:custGeom>
            <a:grpFill/>
            <a:ln w="867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7C508C6-6A34-615C-6F08-7F827D2516F5}"/>
                </a:ext>
              </a:extLst>
            </p:cNvPr>
            <p:cNvSpPr/>
            <p:nvPr/>
          </p:nvSpPr>
          <p:spPr>
            <a:xfrm>
              <a:off x="1335964" y="143790"/>
              <a:ext cx="5935" cy="5935"/>
            </a:xfrm>
            <a:custGeom>
              <a:avLst/>
              <a:gdLst/>
              <a:ahLst/>
              <a:cxnLst/>
              <a:rect l="l" t="t" r="r" b="b"/>
              <a:pathLst>
                <a:path w="8690" h="8690"/>
              </a:pathLst>
            </a:custGeom>
            <a:grpFill/>
            <a:ln w="867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EEF8343-ECB5-7E7C-D9A6-EBAC6C4B28BF}"/>
                </a:ext>
              </a:extLst>
            </p:cNvPr>
            <p:cNvSpPr/>
            <p:nvPr/>
          </p:nvSpPr>
          <p:spPr>
            <a:xfrm>
              <a:off x="1336140" y="143795"/>
              <a:ext cx="465791" cy="443623"/>
            </a:xfrm>
            <a:custGeom>
              <a:avLst/>
              <a:gdLst>
                <a:gd name="connsiteX0" fmla="*/ 676155 w 681964"/>
                <a:gd name="connsiteY0" fmla="*/ 242728 h 649509"/>
                <a:gd name="connsiteX1" fmla="*/ 435504 w 681964"/>
                <a:gd name="connsiteY1" fmla="*/ 237079 h 649509"/>
                <a:gd name="connsiteX2" fmla="*/ 428899 w 681964"/>
                <a:gd name="connsiteY2" fmla="*/ 232212 h 649509"/>
                <a:gd name="connsiteX3" fmla="*/ 347378 w 681964"/>
                <a:gd name="connsiteY3" fmla="*/ 3902 h 649509"/>
                <a:gd name="connsiteX4" fmla="*/ 337938 w 681964"/>
                <a:gd name="connsiteY4" fmla="*/ 740 h 649509"/>
                <a:gd name="connsiteX5" fmla="*/ 334776 w 681964"/>
                <a:gd name="connsiteY5" fmla="*/ 3902 h 649509"/>
                <a:gd name="connsiteX6" fmla="*/ 252995 w 681964"/>
                <a:gd name="connsiteY6" fmla="*/ 232212 h 649509"/>
                <a:gd name="connsiteX7" fmla="*/ 246390 w 681964"/>
                <a:gd name="connsiteY7" fmla="*/ 237079 h 649509"/>
                <a:gd name="connsiteX8" fmla="*/ 5739 w 681964"/>
                <a:gd name="connsiteY8" fmla="*/ 242728 h 649509"/>
                <a:gd name="connsiteX9" fmla="*/ 123 w 681964"/>
                <a:gd name="connsiteY9" fmla="*/ 250947 h 649509"/>
                <a:gd name="connsiteX10" fmla="*/ 2350 w 681964"/>
                <a:gd name="connsiteY10" fmla="*/ 254895 h 649509"/>
                <a:gd name="connsiteX11" fmla="*/ 192594 w 681964"/>
                <a:gd name="connsiteY11" fmla="*/ 404117 h 649509"/>
                <a:gd name="connsiteX12" fmla="*/ 195114 w 681964"/>
                <a:gd name="connsiteY12" fmla="*/ 411852 h 649509"/>
                <a:gd name="connsiteX13" fmla="*/ 127325 w 681964"/>
                <a:gd name="connsiteY13" fmla="*/ 641466 h 649509"/>
                <a:gd name="connsiteX14" fmla="*/ 133031 w 681964"/>
                <a:gd name="connsiteY14" fmla="*/ 649322 h 649509"/>
                <a:gd name="connsiteX15" fmla="*/ 137928 w 681964"/>
                <a:gd name="connsiteY15" fmla="*/ 648245 h 649509"/>
                <a:gd name="connsiteX16" fmla="*/ 301317 w 681964"/>
                <a:gd name="connsiteY16" fmla="*/ 537957 h 649509"/>
                <a:gd name="connsiteX17" fmla="*/ 275244 w 681964"/>
                <a:gd name="connsiteY17" fmla="*/ 485812 h 649509"/>
                <a:gd name="connsiteX18" fmla="*/ 257167 w 681964"/>
                <a:gd name="connsiteY18" fmla="*/ 441575 h 649509"/>
                <a:gd name="connsiteX19" fmla="*/ 270203 w 681964"/>
                <a:gd name="connsiteY19" fmla="*/ 395774 h 649509"/>
                <a:gd name="connsiteX20" fmla="*/ 333994 w 681964"/>
                <a:gd name="connsiteY20" fmla="*/ 293135 h 649509"/>
                <a:gd name="connsiteX21" fmla="*/ 341382 w 681964"/>
                <a:gd name="connsiteY21" fmla="*/ 244900 h 649509"/>
                <a:gd name="connsiteX22" fmla="*/ 334429 w 681964"/>
                <a:gd name="connsiteY22" fmla="*/ 227519 h 649509"/>
                <a:gd name="connsiteX23" fmla="*/ 331648 w 681964"/>
                <a:gd name="connsiteY23" fmla="*/ 224042 h 649509"/>
                <a:gd name="connsiteX24" fmla="*/ 331039 w 681964"/>
                <a:gd name="connsiteY24" fmla="*/ 222043 h 649509"/>
                <a:gd name="connsiteX25" fmla="*/ 334255 w 681964"/>
                <a:gd name="connsiteY25" fmla="*/ 218828 h 649509"/>
                <a:gd name="connsiteX26" fmla="*/ 336167 w 681964"/>
                <a:gd name="connsiteY26" fmla="*/ 219349 h 649509"/>
                <a:gd name="connsiteX27" fmla="*/ 383967 w 681964"/>
                <a:gd name="connsiteY27" fmla="*/ 334590 h 649509"/>
                <a:gd name="connsiteX28" fmla="*/ 374581 w 681964"/>
                <a:gd name="connsiteY28" fmla="*/ 356318 h 649509"/>
                <a:gd name="connsiteX29" fmla="*/ 370409 w 681964"/>
                <a:gd name="connsiteY29" fmla="*/ 363618 h 649509"/>
                <a:gd name="connsiteX30" fmla="*/ 422554 w 681964"/>
                <a:gd name="connsiteY30" fmla="*/ 414894 h 649509"/>
                <a:gd name="connsiteX31" fmla="*/ 400480 w 681964"/>
                <a:gd name="connsiteY31" fmla="*/ 488941 h 649509"/>
                <a:gd name="connsiteX32" fmla="*/ 369366 w 681964"/>
                <a:gd name="connsiteY32" fmla="*/ 530309 h 649509"/>
                <a:gd name="connsiteX33" fmla="*/ 543792 w 681964"/>
                <a:gd name="connsiteY33" fmla="*/ 648245 h 649509"/>
                <a:gd name="connsiteX34" fmla="*/ 553250 w 681964"/>
                <a:gd name="connsiteY34" fmla="*/ 646673 h 649509"/>
                <a:gd name="connsiteX35" fmla="*/ 554395 w 681964"/>
                <a:gd name="connsiteY35" fmla="*/ 641466 h 649509"/>
                <a:gd name="connsiteX36" fmla="*/ 486606 w 681964"/>
                <a:gd name="connsiteY36" fmla="*/ 411852 h 649509"/>
                <a:gd name="connsiteX37" fmla="*/ 489127 w 681964"/>
                <a:gd name="connsiteY37" fmla="*/ 404117 h 649509"/>
                <a:gd name="connsiteX38" fmla="*/ 679631 w 681964"/>
                <a:gd name="connsiteY38" fmla="*/ 254895 h 649509"/>
                <a:gd name="connsiteX39" fmla="*/ 680161 w 681964"/>
                <a:gd name="connsiteY39" fmla="*/ 244953 h 649509"/>
                <a:gd name="connsiteX40" fmla="*/ 676155 w 681964"/>
                <a:gd name="connsiteY40" fmla="*/ 242728 h 6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964" h="649509">
                  <a:moveTo>
                    <a:pt x="676155" y="242728"/>
                  </a:moveTo>
                  <a:cubicBezTo>
                    <a:pt x="605150" y="239860"/>
                    <a:pt x="521978" y="237948"/>
                    <a:pt x="435504" y="237079"/>
                  </a:cubicBezTo>
                  <a:cubicBezTo>
                    <a:pt x="432478" y="237066"/>
                    <a:pt x="429807" y="235099"/>
                    <a:pt x="428899" y="232212"/>
                  </a:cubicBezTo>
                  <a:cubicBezTo>
                    <a:pt x="401262" y="149822"/>
                    <a:pt x="372843" y="70387"/>
                    <a:pt x="347378" y="3902"/>
                  </a:cubicBezTo>
                  <a:cubicBezTo>
                    <a:pt x="345644" y="422"/>
                    <a:pt x="341418" y="-993"/>
                    <a:pt x="337938" y="740"/>
                  </a:cubicBezTo>
                  <a:cubicBezTo>
                    <a:pt x="336569" y="1423"/>
                    <a:pt x="335459" y="2532"/>
                    <a:pt x="334776" y="3902"/>
                  </a:cubicBezTo>
                  <a:cubicBezTo>
                    <a:pt x="308704" y="70387"/>
                    <a:pt x="280632" y="149909"/>
                    <a:pt x="252995" y="232212"/>
                  </a:cubicBezTo>
                  <a:cubicBezTo>
                    <a:pt x="252020" y="235050"/>
                    <a:pt x="249390" y="236988"/>
                    <a:pt x="246390" y="237079"/>
                  </a:cubicBezTo>
                  <a:cubicBezTo>
                    <a:pt x="159481" y="238035"/>
                    <a:pt x="76744" y="239947"/>
                    <a:pt x="5739" y="242728"/>
                  </a:cubicBezTo>
                  <a:cubicBezTo>
                    <a:pt x="1919" y="243446"/>
                    <a:pt x="-596" y="247126"/>
                    <a:pt x="123" y="250947"/>
                  </a:cubicBezTo>
                  <a:cubicBezTo>
                    <a:pt x="410" y="252473"/>
                    <a:pt x="1193" y="253861"/>
                    <a:pt x="2350" y="254895"/>
                  </a:cubicBezTo>
                  <a:cubicBezTo>
                    <a:pt x="58667" y="301043"/>
                    <a:pt x="123240" y="352407"/>
                    <a:pt x="192594" y="404117"/>
                  </a:cubicBezTo>
                  <a:cubicBezTo>
                    <a:pt x="194990" y="405900"/>
                    <a:pt x="196000" y="409001"/>
                    <a:pt x="195114" y="411852"/>
                  </a:cubicBezTo>
                  <a:cubicBezTo>
                    <a:pt x="170084" y="493634"/>
                    <a:pt x="147488" y="570548"/>
                    <a:pt x="127325" y="641466"/>
                  </a:cubicBezTo>
                  <a:cubicBezTo>
                    <a:pt x="126731" y="645211"/>
                    <a:pt x="129286" y="648728"/>
                    <a:pt x="133031" y="649322"/>
                  </a:cubicBezTo>
                  <a:cubicBezTo>
                    <a:pt x="134741" y="649593"/>
                    <a:pt x="136490" y="649208"/>
                    <a:pt x="137928" y="648245"/>
                  </a:cubicBezTo>
                  <a:cubicBezTo>
                    <a:pt x="190073" y="612612"/>
                    <a:pt x="244304" y="576806"/>
                    <a:pt x="301317" y="537957"/>
                  </a:cubicBezTo>
                  <a:cubicBezTo>
                    <a:pt x="292104" y="520575"/>
                    <a:pt x="283413" y="503715"/>
                    <a:pt x="275244" y="485812"/>
                  </a:cubicBezTo>
                  <a:cubicBezTo>
                    <a:pt x="267733" y="471718"/>
                    <a:pt x="261676" y="456896"/>
                    <a:pt x="257167" y="441575"/>
                  </a:cubicBezTo>
                  <a:cubicBezTo>
                    <a:pt x="252908" y="424193"/>
                    <a:pt x="261252" y="410027"/>
                    <a:pt x="270203" y="395774"/>
                  </a:cubicBezTo>
                  <a:cubicBezTo>
                    <a:pt x="290627" y="363270"/>
                    <a:pt x="319133" y="328941"/>
                    <a:pt x="333994" y="293135"/>
                  </a:cubicBezTo>
                  <a:cubicBezTo>
                    <a:pt x="340666" y="277989"/>
                    <a:pt x="343214" y="261349"/>
                    <a:pt x="341382" y="244900"/>
                  </a:cubicBezTo>
                  <a:cubicBezTo>
                    <a:pt x="340532" y="238622"/>
                    <a:pt x="338144" y="232651"/>
                    <a:pt x="334429" y="227519"/>
                  </a:cubicBezTo>
                  <a:cubicBezTo>
                    <a:pt x="333560" y="226302"/>
                    <a:pt x="332604" y="225172"/>
                    <a:pt x="331648" y="224042"/>
                  </a:cubicBezTo>
                  <a:cubicBezTo>
                    <a:pt x="331239" y="223456"/>
                    <a:pt x="331026" y="222757"/>
                    <a:pt x="331039" y="222043"/>
                  </a:cubicBezTo>
                  <a:cubicBezTo>
                    <a:pt x="331039" y="220268"/>
                    <a:pt x="332480" y="218828"/>
                    <a:pt x="334255" y="218828"/>
                  </a:cubicBezTo>
                  <a:cubicBezTo>
                    <a:pt x="334929" y="218812"/>
                    <a:pt x="335593" y="218994"/>
                    <a:pt x="336167" y="219349"/>
                  </a:cubicBezTo>
                  <a:cubicBezTo>
                    <a:pt x="371800" y="243249"/>
                    <a:pt x="394657" y="295916"/>
                    <a:pt x="383967" y="334590"/>
                  </a:cubicBezTo>
                  <a:cubicBezTo>
                    <a:pt x="381918" y="342253"/>
                    <a:pt x="378755" y="349573"/>
                    <a:pt x="374581" y="356318"/>
                  </a:cubicBezTo>
                  <a:lnTo>
                    <a:pt x="370409" y="363618"/>
                  </a:lnTo>
                  <a:cubicBezTo>
                    <a:pt x="370409" y="363618"/>
                    <a:pt x="412734" y="390820"/>
                    <a:pt x="422554" y="414894"/>
                  </a:cubicBezTo>
                  <a:cubicBezTo>
                    <a:pt x="434200" y="443661"/>
                    <a:pt x="410040" y="474774"/>
                    <a:pt x="400480" y="488941"/>
                  </a:cubicBezTo>
                  <a:cubicBezTo>
                    <a:pt x="400480" y="488941"/>
                    <a:pt x="386313" y="509277"/>
                    <a:pt x="369366" y="530309"/>
                  </a:cubicBezTo>
                  <a:cubicBezTo>
                    <a:pt x="430202" y="572199"/>
                    <a:pt x="488171" y="610352"/>
                    <a:pt x="543792" y="648245"/>
                  </a:cubicBezTo>
                  <a:cubicBezTo>
                    <a:pt x="546838" y="650423"/>
                    <a:pt x="551072" y="649719"/>
                    <a:pt x="553250" y="646673"/>
                  </a:cubicBezTo>
                  <a:cubicBezTo>
                    <a:pt x="554327" y="645167"/>
                    <a:pt x="554741" y="643286"/>
                    <a:pt x="554395" y="641466"/>
                  </a:cubicBezTo>
                  <a:cubicBezTo>
                    <a:pt x="533972" y="570548"/>
                    <a:pt x="511636" y="493721"/>
                    <a:pt x="486606" y="411852"/>
                  </a:cubicBezTo>
                  <a:cubicBezTo>
                    <a:pt x="485774" y="409001"/>
                    <a:pt x="486774" y="405931"/>
                    <a:pt x="489127" y="404117"/>
                  </a:cubicBezTo>
                  <a:cubicBezTo>
                    <a:pt x="558654" y="351972"/>
                    <a:pt x="623053" y="301130"/>
                    <a:pt x="679631" y="254895"/>
                  </a:cubicBezTo>
                  <a:cubicBezTo>
                    <a:pt x="682522" y="252296"/>
                    <a:pt x="682760" y="247845"/>
                    <a:pt x="680161" y="244953"/>
                  </a:cubicBezTo>
                  <a:cubicBezTo>
                    <a:pt x="679111" y="243785"/>
                    <a:pt x="677701" y="243002"/>
                    <a:pt x="676155" y="242728"/>
                  </a:cubicBezTo>
                  <a:close/>
                </a:path>
              </a:pathLst>
            </a:custGeom>
            <a:grpFill/>
            <a:ln w="867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9D3CD34-C6D1-8C23-39F5-029B4B34E048}"/>
                </a:ext>
              </a:extLst>
            </p:cNvPr>
            <p:cNvSpPr/>
            <p:nvPr/>
          </p:nvSpPr>
          <p:spPr>
            <a:xfrm>
              <a:off x="2144090" y="276459"/>
              <a:ext cx="196481" cy="224440"/>
            </a:xfrm>
            <a:custGeom>
              <a:avLst/>
              <a:gdLst>
                <a:gd name="connsiteX0" fmla="*/ 0 w 287668"/>
                <a:gd name="connsiteY0" fmla="*/ 328603 h 328602"/>
                <a:gd name="connsiteX1" fmla="*/ 7387 w 287668"/>
                <a:gd name="connsiteY1" fmla="*/ 314697 h 328602"/>
                <a:gd name="connsiteX2" fmla="*/ 22857 w 287668"/>
                <a:gd name="connsiteY2" fmla="*/ 285409 h 328602"/>
                <a:gd name="connsiteX3" fmla="*/ 24595 w 287668"/>
                <a:gd name="connsiteY3" fmla="*/ 278978 h 328602"/>
                <a:gd name="connsiteX4" fmla="*/ 24595 w 287668"/>
                <a:gd name="connsiteY4" fmla="*/ 49538 h 328602"/>
                <a:gd name="connsiteX5" fmla="*/ 22857 w 287668"/>
                <a:gd name="connsiteY5" fmla="*/ 42498 h 328602"/>
                <a:gd name="connsiteX6" fmla="*/ 7387 w 287668"/>
                <a:gd name="connsiteY6" fmla="*/ 13645 h 328602"/>
                <a:gd name="connsiteX7" fmla="*/ 0 w 287668"/>
                <a:gd name="connsiteY7" fmla="*/ 0 h 328602"/>
                <a:gd name="connsiteX8" fmla="*/ 139054 w 287668"/>
                <a:gd name="connsiteY8" fmla="*/ 0 h 328602"/>
                <a:gd name="connsiteX9" fmla="*/ 131841 w 287668"/>
                <a:gd name="connsiteY9" fmla="*/ 13384 h 328602"/>
                <a:gd name="connsiteX10" fmla="*/ 116284 w 287668"/>
                <a:gd name="connsiteY10" fmla="*/ 42498 h 328602"/>
                <a:gd name="connsiteX11" fmla="*/ 114459 w 287668"/>
                <a:gd name="connsiteY11" fmla="*/ 48930 h 328602"/>
                <a:gd name="connsiteX12" fmla="*/ 114459 w 287668"/>
                <a:gd name="connsiteY12" fmla="*/ 250124 h 328602"/>
                <a:gd name="connsiteX13" fmla="*/ 114459 w 287668"/>
                <a:gd name="connsiteY13" fmla="*/ 262726 h 328602"/>
                <a:gd name="connsiteX14" fmla="*/ 114459 w 287668"/>
                <a:gd name="connsiteY14" fmla="*/ 264203 h 328602"/>
                <a:gd name="connsiteX15" fmla="*/ 118022 w 287668"/>
                <a:gd name="connsiteY15" fmla="*/ 264203 h 328602"/>
                <a:gd name="connsiteX16" fmla="*/ 235871 w 287668"/>
                <a:gd name="connsiteY16" fmla="*/ 264203 h 328602"/>
                <a:gd name="connsiteX17" fmla="*/ 243866 w 287668"/>
                <a:gd name="connsiteY17" fmla="*/ 262117 h 328602"/>
                <a:gd name="connsiteX18" fmla="*/ 272199 w 287668"/>
                <a:gd name="connsiteY18" fmla="*/ 247430 h 328602"/>
                <a:gd name="connsiteX19" fmla="*/ 287668 w 287668"/>
                <a:gd name="connsiteY19" fmla="*/ 239347 h 328602"/>
                <a:gd name="connsiteX20" fmla="*/ 285583 w 287668"/>
                <a:gd name="connsiteY20" fmla="*/ 251427 h 328602"/>
                <a:gd name="connsiteX21" fmla="*/ 282975 w 287668"/>
                <a:gd name="connsiteY21" fmla="*/ 265333 h 328602"/>
                <a:gd name="connsiteX22" fmla="*/ 271677 w 287668"/>
                <a:gd name="connsiteY22" fmla="*/ 322867 h 328602"/>
                <a:gd name="connsiteX23" fmla="*/ 271677 w 287668"/>
                <a:gd name="connsiteY23" fmla="*/ 324952 h 328602"/>
                <a:gd name="connsiteX24" fmla="*/ 271677 w 287668"/>
                <a:gd name="connsiteY24" fmla="*/ 328603 h 3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668" h="328602">
                  <a:moveTo>
                    <a:pt x="0" y="328603"/>
                  </a:moveTo>
                  <a:lnTo>
                    <a:pt x="7387" y="314697"/>
                  </a:lnTo>
                  <a:cubicBezTo>
                    <a:pt x="12602" y="304963"/>
                    <a:pt x="17729" y="295230"/>
                    <a:pt x="22857" y="285409"/>
                  </a:cubicBezTo>
                  <a:cubicBezTo>
                    <a:pt x="23943" y="283436"/>
                    <a:pt x="24543" y="281230"/>
                    <a:pt x="24595" y="278978"/>
                  </a:cubicBezTo>
                  <a:cubicBezTo>
                    <a:pt x="24595" y="202498"/>
                    <a:pt x="24595" y="126018"/>
                    <a:pt x="24595" y="49538"/>
                  </a:cubicBezTo>
                  <a:cubicBezTo>
                    <a:pt x="24543" y="47092"/>
                    <a:pt x="23952" y="44687"/>
                    <a:pt x="22857" y="42498"/>
                  </a:cubicBezTo>
                  <a:cubicBezTo>
                    <a:pt x="17816" y="32852"/>
                    <a:pt x="12602" y="23205"/>
                    <a:pt x="7387" y="13645"/>
                  </a:cubicBezTo>
                  <a:lnTo>
                    <a:pt x="0" y="0"/>
                  </a:lnTo>
                  <a:lnTo>
                    <a:pt x="139054" y="0"/>
                  </a:lnTo>
                  <a:lnTo>
                    <a:pt x="131841" y="13384"/>
                  </a:lnTo>
                  <a:cubicBezTo>
                    <a:pt x="126539" y="23118"/>
                    <a:pt x="121325" y="32765"/>
                    <a:pt x="116284" y="42498"/>
                  </a:cubicBezTo>
                  <a:cubicBezTo>
                    <a:pt x="115154" y="44459"/>
                    <a:pt x="114528" y="46668"/>
                    <a:pt x="114459" y="48930"/>
                  </a:cubicBezTo>
                  <a:cubicBezTo>
                    <a:pt x="114459" y="115908"/>
                    <a:pt x="114459" y="182972"/>
                    <a:pt x="114459" y="250124"/>
                  </a:cubicBezTo>
                  <a:lnTo>
                    <a:pt x="114459" y="262726"/>
                  </a:lnTo>
                  <a:cubicBezTo>
                    <a:pt x="114415" y="263218"/>
                    <a:pt x="114415" y="263711"/>
                    <a:pt x="114459" y="264203"/>
                  </a:cubicBezTo>
                  <a:lnTo>
                    <a:pt x="118022" y="264203"/>
                  </a:lnTo>
                  <a:lnTo>
                    <a:pt x="235871" y="264203"/>
                  </a:lnTo>
                  <a:cubicBezTo>
                    <a:pt x="238652" y="264074"/>
                    <a:pt x="241372" y="263364"/>
                    <a:pt x="243866" y="262117"/>
                  </a:cubicBezTo>
                  <a:cubicBezTo>
                    <a:pt x="253252" y="257424"/>
                    <a:pt x="262465" y="252557"/>
                    <a:pt x="272199" y="247430"/>
                  </a:cubicBezTo>
                  <a:lnTo>
                    <a:pt x="287668" y="239347"/>
                  </a:lnTo>
                  <a:lnTo>
                    <a:pt x="285583" y="251427"/>
                  </a:lnTo>
                  <a:cubicBezTo>
                    <a:pt x="284713" y="256294"/>
                    <a:pt x="283844" y="260814"/>
                    <a:pt x="282975" y="265333"/>
                  </a:cubicBezTo>
                  <a:lnTo>
                    <a:pt x="271677" y="322867"/>
                  </a:lnTo>
                  <a:cubicBezTo>
                    <a:pt x="271634" y="323561"/>
                    <a:pt x="271634" y="324258"/>
                    <a:pt x="271677" y="324952"/>
                  </a:cubicBezTo>
                  <a:lnTo>
                    <a:pt x="271677" y="328603"/>
                  </a:lnTo>
                  <a:close/>
                </a:path>
              </a:pathLst>
            </a:custGeom>
            <a:grpFill/>
            <a:ln w="867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42F2212-1555-C2E2-C054-1207E30BBD5B}"/>
                </a:ext>
              </a:extLst>
            </p:cNvPr>
            <p:cNvSpPr/>
            <p:nvPr/>
          </p:nvSpPr>
          <p:spPr>
            <a:xfrm>
              <a:off x="3062270" y="276519"/>
              <a:ext cx="219631" cy="223965"/>
            </a:xfrm>
            <a:custGeom>
              <a:avLst/>
              <a:gdLst>
                <a:gd name="connsiteX0" fmla="*/ 90907 w 321562"/>
                <a:gd name="connsiteY0" fmla="*/ 327907 h 327907"/>
                <a:gd name="connsiteX1" fmla="*/ 92819 w 321562"/>
                <a:gd name="connsiteY1" fmla="*/ 324431 h 327907"/>
                <a:gd name="connsiteX2" fmla="*/ 97425 w 321562"/>
                <a:gd name="connsiteY2" fmla="*/ 315740 h 327907"/>
                <a:gd name="connsiteX3" fmla="*/ 107854 w 321562"/>
                <a:gd name="connsiteY3" fmla="*/ 296968 h 327907"/>
                <a:gd name="connsiteX4" fmla="*/ 116110 w 321562"/>
                <a:gd name="connsiteY4" fmla="*/ 264898 h 327907"/>
                <a:gd name="connsiteX5" fmla="*/ 116110 w 321562"/>
                <a:gd name="connsiteY5" fmla="*/ 119760 h 327907"/>
                <a:gd name="connsiteX6" fmla="*/ 116110 w 321562"/>
                <a:gd name="connsiteY6" fmla="*/ 64139 h 327907"/>
                <a:gd name="connsiteX7" fmla="*/ 116110 w 321562"/>
                <a:gd name="connsiteY7" fmla="*/ 64139 h 327907"/>
                <a:gd name="connsiteX8" fmla="*/ 112460 w 321562"/>
                <a:gd name="connsiteY8" fmla="*/ 64139 h 327907"/>
                <a:gd name="connsiteX9" fmla="*/ 82737 w 321562"/>
                <a:gd name="connsiteY9" fmla="*/ 64139 h 327907"/>
                <a:gd name="connsiteX10" fmla="*/ 51885 w 321562"/>
                <a:gd name="connsiteY10" fmla="*/ 64139 h 327907"/>
                <a:gd name="connsiteX11" fmla="*/ 43889 w 321562"/>
                <a:gd name="connsiteY11" fmla="*/ 66225 h 327907"/>
                <a:gd name="connsiteX12" fmla="*/ 14948 w 321562"/>
                <a:gd name="connsiteY12" fmla="*/ 81260 h 327907"/>
                <a:gd name="connsiteX13" fmla="*/ 0 w 321562"/>
                <a:gd name="connsiteY13" fmla="*/ 89082 h 327907"/>
                <a:gd name="connsiteX14" fmla="*/ 17382 w 321562"/>
                <a:gd name="connsiteY14" fmla="*/ 0 h 327907"/>
                <a:gd name="connsiteX15" fmla="*/ 304181 w 321562"/>
                <a:gd name="connsiteY15" fmla="*/ 0 h 327907"/>
                <a:gd name="connsiteX16" fmla="*/ 321563 w 321562"/>
                <a:gd name="connsiteY16" fmla="*/ 88647 h 327907"/>
                <a:gd name="connsiteX17" fmla="*/ 311742 w 321562"/>
                <a:gd name="connsiteY17" fmla="*/ 83780 h 327907"/>
                <a:gd name="connsiteX18" fmla="*/ 303573 w 321562"/>
                <a:gd name="connsiteY18" fmla="*/ 79695 h 327907"/>
                <a:gd name="connsiteX19" fmla="*/ 294013 w 321562"/>
                <a:gd name="connsiteY19" fmla="*/ 74307 h 327907"/>
                <a:gd name="connsiteX20" fmla="*/ 273155 w 321562"/>
                <a:gd name="connsiteY20" fmla="*/ 64486 h 327907"/>
                <a:gd name="connsiteX21" fmla="*/ 259423 w 321562"/>
                <a:gd name="connsiteY21" fmla="*/ 63096 h 327907"/>
                <a:gd name="connsiteX22" fmla="*/ 249255 w 321562"/>
                <a:gd name="connsiteY22" fmla="*/ 63096 h 327907"/>
                <a:gd name="connsiteX23" fmla="*/ 238739 w 321562"/>
                <a:gd name="connsiteY23" fmla="*/ 63096 h 327907"/>
                <a:gd name="connsiteX24" fmla="*/ 204844 w 321562"/>
                <a:gd name="connsiteY24" fmla="*/ 63096 h 327907"/>
                <a:gd name="connsiteX25" fmla="*/ 204844 w 321562"/>
                <a:gd name="connsiteY25" fmla="*/ 97859 h 327907"/>
                <a:gd name="connsiteX26" fmla="*/ 204844 w 321562"/>
                <a:gd name="connsiteY26" fmla="*/ 277153 h 327907"/>
                <a:gd name="connsiteX27" fmla="*/ 206756 w 321562"/>
                <a:gd name="connsiteY27" fmla="*/ 284627 h 327907"/>
                <a:gd name="connsiteX28" fmla="*/ 219706 w 321562"/>
                <a:gd name="connsiteY28" fmla="*/ 308700 h 327907"/>
                <a:gd name="connsiteX29" fmla="*/ 225528 w 321562"/>
                <a:gd name="connsiteY29" fmla="*/ 319303 h 327907"/>
                <a:gd name="connsiteX30" fmla="*/ 227006 w 321562"/>
                <a:gd name="connsiteY30" fmla="*/ 322432 h 327907"/>
                <a:gd name="connsiteX31" fmla="*/ 229266 w 321562"/>
                <a:gd name="connsiteY31" fmla="*/ 327386 h 3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562" h="327907">
                  <a:moveTo>
                    <a:pt x="90907" y="327907"/>
                  </a:moveTo>
                  <a:lnTo>
                    <a:pt x="92819" y="324431"/>
                  </a:lnTo>
                  <a:cubicBezTo>
                    <a:pt x="94383" y="321476"/>
                    <a:pt x="95947" y="318608"/>
                    <a:pt x="97425" y="315740"/>
                  </a:cubicBezTo>
                  <a:cubicBezTo>
                    <a:pt x="100814" y="309222"/>
                    <a:pt x="104030" y="302964"/>
                    <a:pt x="107854" y="296968"/>
                  </a:cubicBezTo>
                  <a:cubicBezTo>
                    <a:pt x="113790" y="287362"/>
                    <a:pt x="116675" y="276178"/>
                    <a:pt x="116110" y="264898"/>
                  </a:cubicBezTo>
                  <a:cubicBezTo>
                    <a:pt x="116110" y="216577"/>
                    <a:pt x="116110" y="167387"/>
                    <a:pt x="116110" y="119760"/>
                  </a:cubicBezTo>
                  <a:lnTo>
                    <a:pt x="116110" y="64139"/>
                  </a:lnTo>
                  <a:lnTo>
                    <a:pt x="116110" y="64139"/>
                  </a:lnTo>
                  <a:lnTo>
                    <a:pt x="112460" y="64139"/>
                  </a:lnTo>
                  <a:lnTo>
                    <a:pt x="82737" y="64139"/>
                  </a:lnTo>
                  <a:cubicBezTo>
                    <a:pt x="72482" y="64139"/>
                    <a:pt x="62227" y="64139"/>
                    <a:pt x="51885" y="64139"/>
                  </a:cubicBezTo>
                  <a:cubicBezTo>
                    <a:pt x="49095" y="64214"/>
                    <a:pt x="46357" y="64927"/>
                    <a:pt x="43889" y="66225"/>
                  </a:cubicBezTo>
                  <a:cubicBezTo>
                    <a:pt x="34242" y="71091"/>
                    <a:pt x="24769" y="76045"/>
                    <a:pt x="14948" y="81260"/>
                  </a:cubicBezTo>
                  <a:lnTo>
                    <a:pt x="0" y="89082"/>
                  </a:lnTo>
                  <a:lnTo>
                    <a:pt x="17382" y="0"/>
                  </a:lnTo>
                  <a:lnTo>
                    <a:pt x="304181" y="0"/>
                  </a:lnTo>
                  <a:lnTo>
                    <a:pt x="321563" y="88647"/>
                  </a:lnTo>
                  <a:lnTo>
                    <a:pt x="311742" y="83780"/>
                  </a:lnTo>
                  <a:lnTo>
                    <a:pt x="303573" y="79695"/>
                  </a:lnTo>
                  <a:cubicBezTo>
                    <a:pt x="300357" y="78044"/>
                    <a:pt x="297142" y="76132"/>
                    <a:pt x="294013" y="74307"/>
                  </a:cubicBezTo>
                  <a:cubicBezTo>
                    <a:pt x="287573" y="70038"/>
                    <a:pt x="280551" y="66730"/>
                    <a:pt x="273155" y="64486"/>
                  </a:cubicBezTo>
                  <a:cubicBezTo>
                    <a:pt x="268653" y="63470"/>
                    <a:pt x="264038" y="63003"/>
                    <a:pt x="259423" y="63096"/>
                  </a:cubicBezTo>
                  <a:cubicBezTo>
                    <a:pt x="256034" y="63096"/>
                    <a:pt x="252644" y="63096"/>
                    <a:pt x="249255" y="63096"/>
                  </a:cubicBezTo>
                  <a:cubicBezTo>
                    <a:pt x="245865" y="63096"/>
                    <a:pt x="242215" y="63096"/>
                    <a:pt x="238739" y="63096"/>
                  </a:cubicBezTo>
                  <a:lnTo>
                    <a:pt x="204844" y="63096"/>
                  </a:lnTo>
                  <a:lnTo>
                    <a:pt x="204844" y="97859"/>
                  </a:lnTo>
                  <a:cubicBezTo>
                    <a:pt x="204844" y="157595"/>
                    <a:pt x="204844" y="217359"/>
                    <a:pt x="204844" y="277153"/>
                  </a:cubicBezTo>
                  <a:cubicBezTo>
                    <a:pt x="204879" y="279761"/>
                    <a:pt x="205531" y="282323"/>
                    <a:pt x="206756" y="284627"/>
                  </a:cubicBezTo>
                  <a:cubicBezTo>
                    <a:pt x="211015" y="292709"/>
                    <a:pt x="215447" y="300705"/>
                    <a:pt x="219706" y="308700"/>
                  </a:cubicBezTo>
                  <a:lnTo>
                    <a:pt x="225528" y="319303"/>
                  </a:lnTo>
                  <a:lnTo>
                    <a:pt x="227006" y="322432"/>
                  </a:lnTo>
                  <a:lnTo>
                    <a:pt x="229266" y="327386"/>
                  </a:lnTo>
                  <a:close/>
                </a:path>
              </a:pathLst>
            </a:custGeom>
            <a:grpFill/>
            <a:ln w="8672"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18FC7CE-6C7F-242D-B699-DABC288BA264}"/>
                </a:ext>
              </a:extLst>
            </p:cNvPr>
            <p:cNvSpPr/>
            <p:nvPr/>
          </p:nvSpPr>
          <p:spPr>
            <a:xfrm>
              <a:off x="3516908" y="276874"/>
              <a:ext cx="252932" cy="243197"/>
            </a:xfrm>
            <a:custGeom>
              <a:avLst/>
              <a:gdLst>
                <a:gd name="connsiteX0" fmla="*/ 309309 w 370318"/>
                <a:gd name="connsiteY0" fmla="*/ 356066 h 356065"/>
                <a:gd name="connsiteX1" fmla="*/ 301921 w 370318"/>
                <a:gd name="connsiteY1" fmla="*/ 355371 h 356065"/>
                <a:gd name="connsiteX2" fmla="*/ 286799 w 370318"/>
                <a:gd name="connsiteY2" fmla="*/ 353806 h 356065"/>
                <a:gd name="connsiteX3" fmla="*/ 205800 w 370318"/>
                <a:gd name="connsiteY3" fmla="*/ 313394 h 356065"/>
                <a:gd name="connsiteX4" fmla="*/ 157218 w 370318"/>
                <a:gd name="connsiteY4" fmla="*/ 225268 h 356065"/>
                <a:gd name="connsiteX5" fmla="*/ 152091 w 370318"/>
                <a:gd name="connsiteY5" fmla="*/ 221357 h 356065"/>
                <a:gd name="connsiteX6" fmla="*/ 134709 w 370318"/>
                <a:gd name="connsiteY6" fmla="*/ 221357 h 356065"/>
                <a:gd name="connsiteX7" fmla="*/ 114111 w 370318"/>
                <a:gd name="connsiteY7" fmla="*/ 221357 h 356065"/>
                <a:gd name="connsiteX8" fmla="*/ 114111 w 370318"/>
                <a:gd name="connsiteY8" fmla="*/ 238739 h 356065"/>
                <a:gd name="connsiteX9" fmla="*/ 114111 w 370318"/>
                <a:gd name="connsiteY9" fmla="*/ 278022 h 356065"/>
                <a:gd name="connsiteX10" fmla="*/ 116110 w 370318"/>
                <a:gd name="connsiteY10" fmla="*/ 285496 h 356065"/>
                <a:gd name="connsiteX11" fmla="*/ 128712 w 370318"/>
                <a:gd name="connsiteY11" fmla="*/ 309309 h 356065"/>
                <a:gd name="connsiteX12" fmla="*/ 134622 w 370318"/>
                <a:gd name="connsiteY12" fmla="*/ 320346 h 356065"/>
                <a:gd name="connsiteX13" fmla="*/ 135839 w 370318"/>
                <a:gd name="connsiteY13" fmla="*/ 323127 h 356065"/>
                <a:gd name="connsiteX14" fmla="*/ 138011 w 370318"/>
                <a:gd name="connsiteY14" fmla="*/ 327994 h 356065"/>
                <a:gd name="connsiteX15" fmla="*/ 261 w 370318"/>
                <a:gd name="connsiteY15" fmla="*/ 327994 h 356065"/>
                <a:gd name="connsiteX16" fmla="*/ 2086 w 370318"/>
                <a:gd name="connsiteY16" fmla="*/ 324518 h 356065"/>
                <a:gd name="connsiteX17" fmla="*/ 5475 w 370318"/>
                <a:gd name="connsiteY17" fmla="*/ 317739 h 356065"/>
                <a:gd name="connsiteX18" fmla="*/ 13297 w 370318"/>
                <a:gd name="connsiteY18" fmla="*/ 303399 h 356065"/>
                <a:gd name="connsiteX19" fmla="*/ 24943 w 370318"/>
                <a:gd name="connsiteY19" fmla="*/ 257772 h 356065"/>
                <a:gd name="connsiteX20" fmla="*/ 24943 w 370318"/>
                <a:gd name="connsiteY20" fmla="*/ 124627 h 356065"/>
                <a:gd name="connsiteX21" fmla="*/ 24943 w 370318"/>
                <a:gd name="connsiteY21" fmla="*/ 50842 h 356065"/>
                <a:gd name="connsiteX22" fmla="*/ 22422 w 370318"/>
                <a:gd name="connsiteY22" fmla="*/ 40760 h 356065"/>
                <a:gd name="connsiteX23" fmla="*/ 7387 w 370318"/>
                <a:gd name="connsiteY23" fmla="*/ 13732 h 356065"/>
                <a:gd name="connsiteX24" fmla="*/ 0 w 370318"/>
                <a:gd name="connsiteY24" fmla="*/ 0 h 356065"/>
                <a:gd name="connsiteX25" fmla="*/ 120977 w 370318"/>
                <a:gd name="connsiteY25" fmla="*/ 0 h 356065"/>
                <a:gd name="connsiteX26" fmla="*/ 301835 w 370318"/>
                <a:gd name="connsiteY26" fmla="*/ 55274 h 356065"/>
                <a:gd name="connsiteX27" fmla="*/ 313915 w 370318"/>
                <a:gd name="connsiteY27" fmla="*/ 151743 h 356065"/>
                <a:gd name="connsiteX28" fmla="*/ 256121 w 370318"/>
                <a:gd name="connsiteY28" fmla="*/ 203888 h 356065"/>
                <a:gd name="connsiteX29" fmla="*/ 251514 w 370318"/>
                <a:gd name="connsiteY29" fmla="*/ 205974 h 356065"/>
                <a:gd name="connsiteX30" fmla="*/ 248472 w 370318"/>
                <a:gd name="connsiteY30" fmla="*/ 207452 h 356065"/>
                <a:gd name="connsiteX31" fmla="*/ 249081 w 370318"/>
                <a:gd name="connsiteY31" fmla="*/ 210493 h 356065"/>
                <a:gd name="connsiteX32" fmla="*/ 250124 w 370318"/>
                <a:gd name="connsiteY32" fmla="*/ 216490 h 356065"/>
                <a:gd name="connsiteX33" fmla="*/ 250124 w 370318"/>
                <a:gd name="connsiteY33" fmla="*/ 216490 h 356065"/>
                <a:gd name="connsiteX34" fmla="*/ 250124 w 370318"/>
                <a:gd name="connsiteY34" fmla="*/ 217185 h 356065"/>
                <a:gd name="connsiteX35" fmla="*/ 293578 w 370318"/>
                <a:gd name="connsiteY35" fmla="*/ 295403 h 356065"/>
                <a:gd name="connsiteX36" fmla="*/ 352763 w 370318"/>
                <a:gd name="connsiteY36" fmla="*/ 340075 h 356065"/>
                <a:gd name="connsiteX37" fmla="*/ 359803 w 370318"/>
                <a:gd name="connsiteY37" fmla="*/ 342856 h 356065"/>
                <a:gd name="connsiteX38" fmla="*/ 370319 w 370318"/>
                <a:gd name="connsiteY38" fmla="*/ 347027 h 356065"/>
                <a:gd name="connsiteX39" fmla="*/ 363018 w 370318"/>
                <a:gd name="connsiteY39" fmla="*/ 348765 h 356065"/>
                <a:gd name="connsiteX40" fmla="*/ 333643 w 370318"/>
                <a:gd name="connsiteY40" fmla="*/ 353980 h 356065"/>
                <a:gd name="connsiteX41" fmla="*/ 318955 w 370318"/>
                <a:gd name="connsiteY41" fmla="*/ 355457 h 356065"/>
                <a:gd name="connsiteX42" fmla="*/ 312264 w 370318"/>
                <a:gd name="connsiteY42" fmla="*/ 356066 h 356065"/>
                <a:gd name="connsiteX43" fmla="*/ 114024 w 370318"/>
                <a:gd name="connsiteY43" fmla="*/ 165735 h 356065"/>
                <a:gd name="connsiteX44" fmla="*/ 177555 w 370318"/>
                <a:gd name="connsiteY44" fmla="*/ 163041 h 356065"/>
                <a:gd name="connsiteX45" fmla="*/ 207886 w 370318"/>
                <a:gd name="connsiteY45" fmla="*/ 154350 h 356065"/>
                <a:gd name="connsiteX46" fmla="*/ 235002 w 370318"/>
                <a:gd name="connsiteY46" fmla="*/ 121412 h 356065"/>
                <a:gd name="connsiteX47" fmla="*/ 225007 w 370318"/>
                <a:gd name="connsiteY47" fmla="*/ 82042 h 356065"/>
                <a:gd name="connsiteX48" fmla="*/ 178945 w 370318"/>
                <a:gd name="connsiteY48" fmla="*/ 58229 h 356065"/>
                <a:gd name="connsiteX49" fmla="*/ 132449 w 370318"/>
                <a:gd name="connsiteY49" fmla="*/ 57099 h 356065"/>
                <a:gd name="connsiteX50" fmla="*/ 113937 w 370318"/>
                <a:gd name="connsiteY50" fmla="*/ 57099 h 35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0318" h="356065">
                  <a:moveTo>
                    <a:pt x="309309" y="356066"/>
                  </a:moveTo>
                  <a:lnTo>
                    <a:pt x="301921" y="355371"/>
                  </a:lnTo>
                  <a:cubicBezTo>
                    <a:pt x="296881" y="354936"/>
                    <a:pt x="291840" y="354501"/>
                    <a:pt x="286799" y="353806"/>
                  </a:cubicBezTo>
                  <a:cubicBezTo>
                    <a:pt x="255921" y="350173"/>
                    <a:pt x="227275" y="335881"/>
                    <a:pt x="205800" y="313394"/>
                  </a:cubicBezTo>
                  <a:cubicBezTo>
                    <a:pt x="182935" y="288225"/>
                    <a:pt x="166291" y="258040"/>
                    <a:pt x="157218" y="225268"/>
                  </a:cubicBezTo>
                  <a:cubicBezTo>
                    <a:pt x="156088" y="221878"/>
                    <a:pt x="155045" y="221357"/>
                    <a:pt x="152091" y="221357"/>
                  </a:cubicBezTo>
                  <a:cubicBezTo>
                    <a:pt x="146007" y="221357"/>
                    <a:pt x="140184" y="221357"/>
                    <a:pt x="134709" y="221357"/>
                  </a:cubicBezTo>
                  <a:lnTo>
                    <a:pt x="114111" y="221357"/>
                  </a:lnTo>
                  <a:lnTo>
                    <a:pt x="114111" y="238739"/>
                  </a:lnTo>
                  <a:cubicBezTo>
                    <a:pt x="114111" y="251862"/>
                    <a:pt x="114111" y="264811"/>
                    <a:pt x="114111" y="278022"/>
                  </a:cubicBezTo>
                  <a:cubicBezTo>
                    <a:pt x="114268" y="280623"/>
                    <a:pt x="114946" y="283166"/>
                    <a:pt x="116110" y="285496"/>
                  </a:cubicBezTo>
                  <a:cubicBezTo>
                    <a:pt x="120282" y="293491"/>
                    <a:pt x="124801" y="301400"/>
                    <a:pt x="128712" y="309309"/>
                  </a:cubicBezTo>
                  <a:lnTo>
                    <a:pt x="134622" y="320346"/>
                  </a:lnTo>
                  <a:cubicBezTo>
                    <a:pt x="135056" y="321215"/>
                    <a:pt x="135404" y="322171"/>
                    <a:pt x="135839" y="323127"/>
                  </a:cubicBezTo>
                  <a:lnTo>
                    <a:pt x="138011" y="327994"/>
                  </a:lnTo>
                  <a:lnTo>
                    <a:pt x="261" y="327994"/>
                  </a:lnTo>
                  <a:lnTo>
                    <a:pt x="2086" y="324518"/>
                  </a:lnTo>
                  <a:cubicBezTo>
                    <a:pt x="3303" y="322258"/>
                    <a:pt x="4345" y="319999"/>
                    <a:pt x="5475" y="317739"/>
                  </a:cubicBezTo>
                  <a:cubicBezTo>
                    <a:pt x="7805" y="312812"/>
                    <a:pt x="10412" y="308023"/>
                    <a:pt x="13297" y="303399"/>
                  </a:cubicBezTo>
                  <a:cubicBezTo>
                    <a:pt x="21866" y="289786"/>
                    <a:pt x="25942" y="273826"/>
                    <a:pt x="24943" y="257772"/>
                  </a:cubicBezTo>
                  <a:cubicBezTo>
                    <a:pt x="24421" y="214317"/>
                    <a:pt x="24943" y="170863"/>
                    <a:pt x="24943" y="124627"/>
                  </a:cubicBezTo>
                  <a:cubicBezTo>
                    <a:pt x="24943" y="100293"/>
                    <a:pt x="24943" y="75698"/>
                    <a:pt x="24943" y="50842"/>
                  </a:cubicBezTo>
                  <a:cubicBezTo>
                    <a:pt x="24865" y="47336"/>
                    <a:pt x="24004" y="43892"/>
                    <a:pt x="22422" y="40760"/>
                  </a:cubicBezTo>
                  <a:cubicBezTo>
                    <a:pt x="17295" y="31113"/>
                    <a:pt x="12341" y="22422"/>
                    <a:pt x="7387" y="13732"/>
                  </a:cubicBezTo>
                  <a:lnTo>
                    <a:pt x="0" y="0"/>
                  </a:lnTo>
                  <a:lnTo>
                    <a:pt x="120977" y="0"/>
                  </a:lnTo>
                  <a:cubicBezTo>
                    <a:pt x="182248" y="0"/>
                    <a:pt x="258554" y="0"/>
                    <a:pt x="301835" y="55274"/>
                  </a:cubicBezTo>
                  <a:cubicBezTo>
                    <a:pt x="326082" y="86387"/>
                    <a:pt x="330167" y="118804"/>
                    <a:pt x="313915" y="151743"/>
                  </a:cubicBezTo>
                  <a:cubicBezTo>
                    <a:pt x="303138" y="173644"/>
                    <a:pt x="284800" y="190157"/>
                    <a:pt x="256121" y="203888"/>
                  </a:cubicBezTo>
                  <a:lnTo>
                    <a:pt x="251514" y="205974"/>
                  </a:lnTo>
                  <a:cubicBezTo>
                    <a:pt x="250463" y="206378"/>
                    <a:pt x="249446" y="206873"/>
                    <a:pt x="248472" y="207452"/>
                  </a:cubicBezTo>
                  <a:cubicBezTo>
                    <a:pt x="248611" y="208477"/>
                    <a:pt x="248811" y="209493"/>
                    <a:pt x="249081" y="210493"/>
                  </a:cubicBezTo>
                  <a:cubicBezTo>
                    <a:pt x="249081" y="211971"/>
                    <a:pt x="249776" y="213883"/>
                    <a:pt x="250124" y="216490"/>
                  </a:cubicBezTo>
                  <a:lnTo>
                    <a:pt x="250124" y="216490"/>
                  </a:lnTo>
                  <a:cubicBezTo>
                    <a:pt x="250124" y="216490"/>
                    <a:pt x="250124" y="216490"/>
                    <a:pt x="250124" y="217185"/>
                  </a:cubicBezTo>
                  <a:cubicBezTo>
                    <a:pt x="258432" y="246238"/>
                    <a:pt x="273302" y="272997"/>
                    <a:pt x="293578" y="295403"/>
                  </a:cubicBezTo>
                  <a:cubicBezTo>
                    <a:pt x="309665" y="314588"/>
                    <a:pt x="329906" y="329864"/>
                    <a:pt x="352763" y="340075"/>
                  </a:cubicBezTo>
                  <a:cubicBezTo>
                    <a:pt x="355023" y="341117"/>
                    <a:pt x="357456" y="341987"/>
                    <a:pt x="359803" y="342856"/>
                  </a:cubicBezTo>
                  <a:lnTo>
                    <a:pt x="370319" y="347027"/>
                  </a:lnTo>
                  <a:lnTo>
                    <a:pt x="363018" y="348765"/>
                  </a:lnTo>
                  <a:cubicBezTo>
                    <a:pt x="353328" y="351016"/>
                    <a:pt x="343516" y="352756"/>
                    <a:pt x="333643" y="353980"/>
                  </a:cubicBezTo>
                  <a:cubicBezTo>
                    <a:pt x="328776" y="354588"/>
                    <a:pt x="323823" y="355023"/>
                    <a:pt x="318955" y="355457"/>
                  </a:cubicBezTo>
                  <a:lnTo>
                    <a:pt x="312264" y="356066"/>
                  </a:lnTo>
                  <a:close/>
                  <a:moveTo>
                    <a:pt x="114024" y="165735"/>
                  </a:moveTo>
                  <a:cubicBezTo>
                    <a:pt x="135578" y="165735"/>
                    <a:pt x="156957" y="164345"/>
                    <a:pt x="177555" y="163041"/>
                  </a:cubicBezTo>
                  <a:cubicBezTo>
                    <a:pt x="188140" y="162165"/>
                    <a:pt x="198448" y="159212"/>
                    <a:pt x="207886" y="154350"/>
                  </a:cubicBezTo>
                  <a:cubicBezTo>
                    <a:pt x="221505" y="148118"/>
                    <a:pt x="231499" y="135973"/>
                    <a:pt x="235002" y="121412"/>
                  </a:cubicBezTo>
                  <a:cubicBezTo>
                    <a:pt x="237922" y="107449"/>
                    <a:pt x="234237" y="92921"/>
                    <a:pt x="225007" y="82042"/>
                  </a:cubicBezTo>
                  <a:cubicBezTo>
                    <a:pt x="213813" y="67825"/>
                    <a:pt x="197014" y="59143"/>
                    <a:pt x="178945" y="58229"/>
                  </a:cubicBezTo>
                  <a:cubicBezTo>
                    <a:pt x="163563" y="57099"/>
                    <a:pt x="147745" y="57099"/>
                    <a:pt x="132449" y="57099"/>
                  </a:cubicBezTo>
                  <a:lnTo>
                    <a:pt x="113937" y="57099"/>
                  </a:lnTo>
                  <a:close/>
                </a:path>
              </a:pathLst>
            </a:custGeom>
            <a:grpFill/>
            <a:ln w="867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5317545-2E92-CB15-4AAB-480D8A36C6A0}"/>
                </a:ext>
              </a:extLst>
            </p:cNvPr>
            <p:cNvSpPr/>
            <p:nvPr/>
          </p:nvSpPr>
          <p:spPr>
            <a:xfrm>
              <a:off x="2590180" y="270642"/>
              <a:ext cx="196243" cy="230613"/>
            </a:xfrm>
            <a:custGeom>
              <a:avLst/>
              <a:gdLst>
                <a:gd name="connsiteX0" fmla="*/ 0 w 287320"/>
                <a:gd name="connsiteY0" fmla="*/ 337641 h 337641"/>
                <a:gd name="connsiteX1" fmla="*/ 7127 w 287320"/>
                <a:gd name="connsiteY1" fmla="*/ 324170 h 337641"/>
                <a:gd name="connsiteX2" fmla="*/ 22770 w 287320"/>
                <a:gd name="connsiteY2" fmla="*/ 294447 h 337641"/>
                <a:gd name="connsiteX3" fmla="*/ 24508 w 287320"/>
                <a:gd name="connsiteY3" fmla="*/ 287495 h 337641"/>
                <a:gd name="connsiteX4" fmla="*/ 24508 w 287320"/>
                <a:gd name="connsiteY4" fmla="*/ 59185 h 337641"/>
                <a:gd name="connsiteX5" fmla="*/ 22249 w 287320"/>
                <a:gd name="connsiteY5" fmla="*/ 50494 h 337641"/>
                <a:gd name="connsiteX6" fmla="*/ 7648 w 287320"/>
                <a:gd name="connsiteY6" fmla="*/ 23118 h 337641"/>
                <a:gd name="connsiteX7" fmla="*/ 608 w 287320"/>
                <a:gd name="connsiteY7" fmla="*/ 8778 h 337641"/>
                <a:gd name="connsiteX8" fmla="*/ 200499 w 287320"/>
                <a:gd name="connsiteY8" fmla="*/ 8778 h 337641"/>
                <a:gd name="connsiteX9" fmla="*/ 200499 w 287320"/>
                <a:gd name="connsiteY9" fmla="*/ 8778 h 337641"/>
                <a:gd name="connsiteX10" fmla="*/ 220053 w 287320"/>
                <a:gd name="connsiteY10" fmla="*/ 4085 h 337641"/>
                <a:gd name="connsiteX11" fmla="*/ 224312 w 287320"/>
                <a:gd name="connsiteY11" fmla="*/ 1999 h 337641"/>
                <a:gd name="connsiteX12" fmla="*/ 228657 w 287320"/>
                <a:gd name="connsiteY12" fmla="*/ 0 h 337641"/>
                <a:gd name="connsiteX13" fmla="*/ 261248 w 287320"/>
                <a:gd name="connsiteY13" fmla="*/ 72743 h 337641"/>
                <a:gd name="connsiteX14" fmla="*/ 114372 w 287320"/>
                <a:gd name="connsiteY14" fmla="*/ 72743 h 337641"/>
                <a:gd name="connsiteX15" fmla="*/ 114372 w 287320"/>
                <a:gd name="connsiteY15" fmla="*/ 133579 h 337641"/>
                <a:gd name="connsiteX16" fmla="*/ 182943 w 287320"/>
                <a:gd name="connsiteY16" fmla="*/ 133579 h 337641"/>
                <a:gd name="connsiteX17" fmla="*/ 190417 w 287320"/>
                <a:gd name="connsiteY17" fmla="*/ 131667 h 337641"/>
                <a:gd name="connsiteX18" fmla="*/ 211710 w 287320"/>
                <a:gd name="connsiteY18" fmla="*/ 120369 h 337641"/>
                <a:gd name="connsiteX19" fmla="*/ 223877 w 287320"/>
                <a:gd name="connsiteY19" fmla="*/ 113851 h 337641"/>
                <a:gd name="connsiteX20" fmla="*/ 223877 w 287320"/>
                <a:gd name="connsiteY20" fmla="*/ 226572 h 337641"/>
                <a:gd name="connsiteX21" fmla="*/ 212058 w 287320"/>
                <a:gd name="connsiteY21" fmla="*/ 220140 h 337641"/>
                <a:gd name="connsiteX22" fmla="*/ 192677 w 287320"/>
                <a:gd name="connsiteY22" fmla="*/ 209972 h 337641"/>
                <a:gd name="connsiteX23" fmla="*/ 180162 w 287320"/>
                <a:gd name="connsiteY23" fmla="*/ 206756 h 337641"/>
                <a:gd name="connsiteX24" fmla="*/ 114459 w 287320"/>
                <a:gd name="connsiteY24" fmla="*/ 206756 h 337641"/>
                <a:gd name="connsiteX25" fmla="*/ 114459 w 287320"/>
                <a:gd name="connsiteY25" fmla="*/ 273329 h 337641"/>
                <a:gd name="connsiteX26" fmla="*/ 117588 w 287320"/>
                <a:gd name="connsiteY26" fmla="*/ 273329 h 337641"/>
                <a:gd name="connsiteX27" fmla="*/ 236045 w 287320"/>
                <a:gd name="connsiteY27" fmla="*/ 273329 h 337641"/>
                <a:gd name="connsiteX28" fmla="*/ 243084 w 287320"/>
                <a:gd name="connsiteY28" fmla="*/ 271590 h 337641"/>
                <a:gd name="connsiteX29" fmla="*/ 272025 w 287320"/>
                <a:gd name="connsiteY29" fmla="*/ 256468 h 337641"/>
                <a:gd name="connsiteX30" fmla="*/ 287321 w 287320"/>
                <a:gd name="connsiteY30" fmla="*/ 248473 h 337641"/>
                <a:gd name="connsiteX31" fmla="*/ 285148 w 287320"/>
                <a:gd name="connsiteY31" fmla="*/ 260379 h 337641"/>
                <a:gd name="connsiteX32" fmla="*/ 282628 w 287320"/>
                <a:gd name="connsiteY32" fmla="*/ 274371 h 337641"/>
                <a:gd name="connsiteX33" fmla="*/ 271243 w 287320"/>
                <a:gd name="connsiteY33" fmla="*/ 331992 h 337641"/>
                <a:gd name="connsiteX34" fmla="*/ 271243 w 287320"/>
                <a:gd name="connsiteY34" fmla="*/ 333991 h 337641"/>
                <a:gd name="connsiteX35" fmla="*/ 271243 w 287320"/>
                <a:gd name="connsiteY35" fmla="*/ 337641 h 3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7320" h="337641">
                  <a:moveTo>
                    <a:pt x="0" y="337641"/>
                  </a:moveTo>
                  <a:lnTo>
                    <a:pt x="7127" y="324170"/>
                  </a:lnTo>
                  <a:cubicBezTo>
                    <a:pt x="12402" y="314321"/>
                    <a:pt x="17617" y="304413"/>
                    <a:pt x="22770" y="294447"/>
                  </a:cubicBezTo>
                  <a:cubicBezTo>
                    <a:pt x="23891" y="292300"/>
                    <a:pt x="24491" y="289917"/>
                    <a:pt x="24508" y="287495"/>
                  </a:cubicBezTo>
                  <a:cubicBezTo>
                    <a:pt x="24508" y="211362"/>
                    <a:pt x="24508" y="135259"/>
                    <a:pt x="24508" y="59185"/>
                  </a:cubicBezTo>
                  <a:cubicBezTo>
                    <a:pt x="24413" y="56156"/>
                    <a:pt x="23639" y="53187"/>
                    <a:pt x="22249" y="50494"/>
                  </a:cubicBezTo>
                  <a:cubicBezTo>
                    <a:pt x="17556" y="41369"/>
                    <a:pt x="12689" y="32330"/>
                    <a:pt x="7648" y="23118"/>
                  </a:cubicBezTo>
                  <a:lnTo>
                    <a:pt x="608" y="8778"/>
                  </a:lnTo>
                  <a:lnTo>
                    <a:pt x="200499" y="8778"/>
                  </a:lnTo>
                  <a:lnTo>
                    <a:pt x="200499" y="8778"/>
                  </a:lnTo>
                  <a:cubicBezTo>
                    <a:pt x="207339" y="9174"/>
                    <a:pt x="214143" y="7541"/>
                    <a:pt x="220053" y="4085"/>
                  </a:cubicBezTo>
                  <a:cubicBezTo>
                    <a:pt x="221427" y="3303"/>
                    <a:pt x="222852" y="2606"/>
                    <a:pt x="224312" y="1999"/>
                  </a:cubicBezTo>
                  <a:lnTo>
                    <a:pt x="228657" y="0"/>
                  </a:lnTo>
                  <a:lnTo>
                    <a:pt x="261248" y="72743"/>
                  </a:lnTo>
                  <a:lnTo>
                    <a:pt x="114372" y="72743"/>
                  </a:lnTo>
                  <a:lnTo>
                    <a:pt x="114372" y="133579"/>
                  </a:lnTo>
                  <a:lnTo>
                    <a:pt x="182943" y="133579"/>
                  </a:lnTo>
                  <a:cubicBezTo>
                    <a:pt x="185551" y="133509"/>
                    <a:pt x="188097" y="132856"/>
                    <a:pt x="190417" y="131667"/>
                  </a:cubicBezTo>
                  <a:cubicBezTo>
                    <a:pt x="197457" y="128104"/>
                    <a:pt x="204410" y="124280"/>
                    <a:pt x="211710" y="120369"/>
                  </a:cubicBezTo>
                  <a:lnTo>
                    <a:pt x="223877" y="113851"/>
                  </a:lnTo>
                  <a:lnTo>
                    <a:pt x="223877" y="226572"/>
                  </a:lnTo>
                  <a:cubicBezTo>
                    <a:pt x="223877" y="226572"/>
                    <a:pt x="214752" y="221705"/>
                    <a:pt x="212058" y="220140"/>
                  </a:cubicBezTo>
                  <a:cubicBezTo>
                    <a:pt x="205366" y="216577"/>
                    <a:pt x="199195" y="213101"/>
                    <a:pt x="192677" y="209972"/>
                  </a:cubicBezTo>
                  <a:cubicBezTo>
                    <a:pt x="188775" y="208043"/>
                    <a:pt x="184508" y="206948"/>
                    <a:pt x="180162" y="206756"/>
                  </a:cubicBezTo>
                  <a:lnTo>
                    <a:pt x="114459" y="206756"/>
                  </a:lnTo>
                  <a:lnTo>
                    <a:pt x="114459" y="273329"/>
                  </a:lnTo>
                  <a:lnTo>
                    <a:pt x="117588" y="273329"/>
                  </a:lnTo>
                  <a:lnTo>
                    <a:pt x="236045" y="273329"/>
                  </a:lnTo>
                  <a:cubicBezTo>
                    <a:pt x="238487" y="273250"/>
                    <a:pt x="240885" y="272658"/>
                    <a:pt x="243084" y="271590"/>
                  </a:cubicBezTo>
                  <a:lnTo>
                    <a:pt x="272025" y="256468"/>
                  </a:lnTo>
                  <a:lnTo>
                    <a:pt x="287321" y="248473"/>
                  </a:lnTo>
                  <a:lnTo>
                    <a:pt x="285148" y="260379"/>
                  </a:lnTo>
                  <a:cubicBezTo>
                    <a:pt x="284279" y="265246"/>
                    <a:pt x="283497" y="269765"/>
                    <a:pt x="282628" y="274371"/>
                  </a:cubicBezTo>
                  <a:lnTo>
                    <a:pt x="271243" y="331992"/>
                  </a:lnTo>
                  <a:cubicBezTo>
                    <a:pt x="271191" y="332658"/>
                    <a:pt x="271191" y="333325"/>
                    <a:pt x="271243" y="333991"/>
                  </a:cubicBezTo>
                  <a:lnTo>
                    <a:pt x="271243" y="337641"/>
                  </a:lnTo>
                  <a:close/>
                </a:path>
              </a:pathLst>
            </a:custGeom>
            <a:grpFill/>
            <a:ln w="867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FDE42A5-9809-1D0F-A1AA-BF1865FB10EC}"/>
                </a:ext>
              </a:extLst>
            </p:cNvPr>
            <p:cNvSpPr/>
            <p:nvPr/>
          </p:nvSpPr>
          <p:spPr>
            <a:xfrm>
              <a:off x="3251272" y="276281"/>
              <a:ext cx="265101" cy="224499"/>
            </a:xfrm>
            <a:custGeom>
              <a:avLst/>
              <a:gdLst>
                <a:gd name="connsiteX0" fmla="*/ 278369 w 388135"/>
                <a:gd name="connsiteY0" fmla="*/ 327473 h 328689"/>
                <a:gd name="connsiteX1" fmla="*/ 230396 w 388135"/>
                <a:gd name="connsiteY1" fmla="*/ 217620 h 328689"/>
                <a:gd name="connsiteX2" fmla="*/ 128451 w 388135"/>
                <a:gd name="connsiteY2" fmla="*/ 217620 h 328689"/>
                <a:gd name="connsiteX3" fmla="*/ 108375 w 388135"/>
                <a:gd name="connsiteY3" fmla="*/ 270374 h 328689"/>
                <a:gd name="connsiteX4" fmla="*/ 106290 w 388135"/>
                <a:gd name="connsiteY4" fmla="*/ 275762 h 328689"/>
                <a:gd name="connsiteX5" fmla="*/ 101075 w 388135"/>
                <a:gd name="connsiteY5" fmla="*/ 290276 h 328689"/>
                <a:gd name="connsiteX6" fmla="*/ 101683 w 388135"/>
                <a:gd name="connsiteY6" fmla="*/ 297315 h 328689"/>
                <a:gd name="connsiteX7" fmla="*/ 112199 w 388135"/>
                <a:gd name="connsiteY7" fmla="*/ 317044 h 328689"/>
                <a:gd name="connsiteX8" fmla="*/ 118544 w 388135"/>
                <a:gd name="connsiteY8" fmla="*/ 328342 h 328689"/>
                <a:gd name="connsiteX9" fmla="*/ 0 w 388135"/>
                <a:gd name="connsiteY9" fmla="*/ 328342 h 328689"/>
                <a:gd name="connsiteX10" fmla="*/ 3476 w 388135"/>
                <a:gd name="connsiteY10" fmla="*/ 324431 h 328689"/>
                <a:gd name="connsiteX11" fmla="*/ 6344 w 388135"/>
                <a:gd name="connsiteY11" fmla="*/ 321042 h 328689"/>
                <a:gd name="connsiteX12" fmla="*/ 12428 w 388135"/>
                <a:gd name="connsiteY12" fmla="*/ 314176 h 328689"/>
                <a:gd name="connsiteX13" fmla="*/ 40586 w 388135"/>
                <a:gd name="connsiteY13" fmla="*/ 270287 h 328689"/>
                <a:gd name="connsiteX14" fmla="*/ 107246 w 388135"/>
                <a:gd name="connsiteY14" fmla="*/ 95861 h 328689"/>
                <a:gd name="connsiteX15" fmla="*/ 134709 w 388135"/>
                <a:gd name="connsiteY15" fmla="*/ 24769 h 328689"/>
                <a:gd name="connsiteX16" fmla="*/ 134709 w 388135"/>
                <a:gd name="connsiteY16" fmla="*/ 20163 h 328689"/>
                <a:gd name="connsiteX17" fmla="*/ 128973 w 388135"/>
                <a:gd name="connsiteY17" fmla="*/ 8083 h 328689"/>
                <a:gd name="connsiteX18" fmla="*/ 124975 w 388135"/>
                <a:gd name="connsiteY18" fmla="*/ 0 h 328689"/>
                <a:gd name="connsiteX19" fmla="*/ 269505 w 388135"/>
                <a:gd name="connsiteY19" fmla="*/ 0 h 328689"/>
                <a:gd name="connsiteX20" fmla="*/ 261683 w 388135"/>
                <a:gd name="connsiteY20" fmla="*/ 11211 h 328689"/>
                <a:gd name="connsiteX21" fmla="*/ 245257 w 388135"/>
                <a:gd name="connsiteY21" fmla="*/ 34937 h 328689"/>
                <a:gd name="connsiteX22" fmla="*/ 245257 w 388135"/>
                <a:gd name="connsiteY22" fmla="*/ 38240 h 328689"/>
                <a:gd name="connsiteX23" fmla="*/ 323996 w 388135"/>
                <a:gd name="connsiteY23" fmla="*/ 219358 h 328689"/>
                <a:gd name="connsiteX24" fmla="*/ 337989 w 388135"/>
                <a:gd name="connsiteY24" fmla="*/ 251601 h 328689"/>
                <a:gd name="connsiteX25" fmla="*/ 338858 w 388135"/>
                <a:gd name="connsiteY25" fmla="*/ 253513 h 328689"/>
                <a:gd name="connsiteX26" fmla="*/ 340944 w 388135"/>
                <a:gd name="connsiteY26" fmla="*/ 258728 h 328689"/>
                <a:gd name="connsiteX27" fmla="*/ 370753 w 388135"/>
                <a:gd name="connsiteY27" fmla="*/ 305919 h 328689"/>
                <a:gd name="connsiteX28" fmla="*/ 388135 w 388135"/>
                <a:gd name="connsiteY28" fmla="*/ 328690 h 328689"/>
                <a:gd name="connsiteX29" fmla="*/ 279064 w 388135"/>
                <a:gd name="connsiteY29" fmla="*/ 328690 h 328689"/>
                <a:gd name="connsiteX30" fmla="*/ 208234 w 388135"/>
                <a:gd name="connsiteY30" fmla="*/ 166691 h 328689"/>
                <a:gd name="connsiteX31" fmla="*/ 184160 w 388135"/>
                <a:gd name="connsiteY31" fmla="*/ 111330 h 328689"/>
                <a:gd name="connsiteX32" fmla="*/ 177207 w 388135"/>
                <a:gd name="connsiteY32" fmla="*/ 95339 h 328689"/>
                <a:gd name="connsiteX33" fmla="*/ 175904 w 388135"/>
                <a:gd name="connsiteY33" fmla="*/ 92819 h 328689"/>
                <a:gd name="connsiteX34" fmla="*/ 147745 w 388135"/>
                <a:gd name="connsiteY34" fmla="*/ 167039 h 3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135" h="328689">
                  <a:moveTo>
                    <a:pt x="278369" y="327473"/>
                  </a:moveTo>
                  <a:cubicBezTo>
                    <a:pt x="277761" y="326430"/>
                    <a:pt x="236045" y="230569"/>
                    <a:pt x="230396" y="217620"/>
                  </a:cubicBezTo>
                  <a:lnTo>
                    <a:pt x="128451" y="217620"/>
                  </a:lnTo>
                  <a:lnTo>
                    <a:pt x="108375" y="270374"/>
                  </a:lnTo>
                  <a:lnTo>
                    <a:pt x="106290" y="275762"/>
                  </a:lnTo>
                  <a:cubicBezTo>
                    <a:pt x="104464" y="280542"/>
                    <a:pt x="102552" y="285409"/>
                    <a:pt x="101075" y="290276"/>
                  </a:cubicBezTo>
                  <a:cubicBezTo>
                    <a:pt x="100484" y="292625"/>
                    <a:pt x="100701" y="295102"/>
                    <a:pt x="101683" y="297315"/>
                  </a:cubicBezTo>
                  <a:cubicBezTo>
                    <a:pt x="104899" y="303920"/>
                    <a:pt x="108549" y="310352"/>
                    <a:pt x="112199" y="317044"/>
                  </a:cubicBezTo>
                  <a:lnTo>
                    <a:pt x="118544" y="328342"/>
                  </a:lnTo>
                  <a:lnTo>
                    <a:pt x="0" y="328342"/>
                  </a:lnTo>
                  <a:lnTo>
                    <a:pt x="3476" y="324431"/>
                  </a:lnTo>
                  <a:lnTo>
                    <a:pt x="6344" y="321042"/>
                  </a:lnTo>
                  <a:cubicBezTo>
                    <a:pt x="8430" y="318608"/>
                    <a:pt x="10342" y="316262"/>
                    <a:pt x="12428" y="314176"/>
                  </a:cubicBezTo>
                  <a:cubicBezTo>
                    <a:pt x="25317" y="302114"/>
                    <a:pt x="34990" y="287029"/>
                    <a:pt x="40586" y="270287"/>
                  </a:cubicBezTo>
                  <a:cubicBezTo>
                    <a:pt x="44584" y="257946"/>
                    <a:pt x="79348" y="168082"/>
                    <a:pt x="107246" y="95861"/>
                  </a:cubicBezTo>
                  <a:cubicBezTo>
                    <a:pt x="119065" y="65356"/>
                    <a:pt x="129233" y="38935"/>
                    <a:pt x="134709" y="24769"/>
                  </a:cubicBezTo>
                  <a:cubicBezTo>
                    <a:pt x="135187" y="23271"/>
                    <a:pt x="135187" y="21661"/>
                    <a:pt x="134709" y="20163"/>
                  </a:cubicBezTo>
                  <a:cubicBezTo>
                    <a:pt x="132970" y="16078"/>
                    <a:pt x="130972" y="12080"/>
                    <a:pt x="128973" y="8083"/>
                  </a:cubicBezTo>
                  <a:lnTo>
                    <a:pt x="124975" y="0"/>
                  </a:lnTo>
                  <a:lnTo>
                    <a:pt x="269505" y="0"/>
                  </a:lnTo>
                  <a:lnTo>
                    <a:pt x="261683" y="11211"/>
                  </a:lnTo>
                  <a:cubicBezTo>
                    <a:pt x="256207" y="19120"/>
                    <a:pt x="250645" y="26942"/>
                    <a:pt x="245257" y="34937"/>
                  </a:cubicBezTo>
                  <a:cubicBezTo>
                    <a:pt x="244822" y="35995"/>
                    <a:pt x="244822" y="37182"/>
                    <a:pt x="245257" y="38240"/>
                  </a:cubicBezTo>
                  <a:cubicBezTo>
                    <a:pt x="272025" y="100119"/>
                    <a:pt x="298271" y="160492"/>
                    <a:pt x="323996" y="219358"/>
                  </a:cubicBezTo>
                  <a:lnTo>
                    <a:pt x="337989" y="251601"/>
                  </a:lnTo>
                  <a:lnTo>
                    <a:pt x="338858" y="253513"/>
                  </a:lnTo>
                  <a:cubicBezTo>
                    <a:pt x="339683" y="255198"/>
                    <a:pt x="340379" y="256941"/>
                    <a:pt x="340944" y="258728"/>
                  </a:cubicBezTo>
                  <a:cubicBezTo>
                    <a:pt x="347601" y="276305"/>
                    <a:pt x="357743" y="292356"/>
                    <a:pt x="370753" y="305919"/>
                  </a:cubicBezTo>
                  <a:cubicBezTo>
                    <a:pt x="373448" y="309222"/>
                    <a:pt x="388135" y="328690"/>
                    <a:pt x="388135" y="328690"/>
                  </a:cubicBezTo>
                  <a:lnTo>
                    <a:pt x="279064" y="328690"/>
                  </a:lnTo>
                  <a:close/>
                  <a:moveTo>
                    <a:pt x="208234" y="166691"/>
                  </a:moveTo>
                  <a:cubicBezTo>
                    <a:pt x="196849" y="140619"/>
                    <a:pt x="187549" y="119239"/>
                    <a:pt x="184160" y="111330"/>
                  </a:cubicBezTo>
                  <a:lnTo>
                    <a:pt x="177207" y="95339"/>
                  </a:lnTo>
                  <a:lnTo>
                    <a:pt x="175904" y="92819"/>
                  </a:lnTo>
                  <a:cubicBezTo>
                    <a:pt x="170167" y="108115"/>
                    <a:pt x="159217" y="136968"/>
                    <a:pt x="147745" y="167039"/>
                  </a:cubicBezTo>
                  <a:close/>
                </a:path>
              </a:pathLst>
            </a:custGeom>
            <a:grpFill/>
            <a:ln w="867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B847A55-C2DC-6FC4-1CED-756883F26EC3}"/>
                </a:ext>
              </a:extLst>
            </p:cNvPr>
            <p:cNvSpPr/>
            <p:nvPr/>
          </p:nvSpPr>
          <p:spPr>
            <a:xfrm>
              <a:off x="2803203" y="239953"/>
              <a:ext cx="261947" cy="284855"/>
            </a:xfrm>
            <a:custGeom>
              <a:avLst/>
              <a:gdLst>
                <a:gd name="connsiteX0" fmla="*/ 210087 w 383517"/>
                <a:gd name="connsiteY0" fmla="*/ 416989 h 417056"/>
                <a:gd name="connsiteX1" fmla="*/ 83635 w 383517"/>
                <a:gd name="connsiteY1" fmla="*/ 390916 h 417056"/>
                <a:gd name="connsiteX2" fmla="*/ 79116 w 383517"/>
                <a:gd name="connsiteY2" fmla="*/ 388396 h 417056"/>
                <a:gd name="connsiteX3" fmla="*/ 66601 w 383517"/>
                <a:gd name="connsiteY3" fmla="*/ 383703 h 417056"/>
                <a:gd name="connsiteX4" fmla="*/ 64862 w 383517"/>
                <a:gd name="connsiteY4" fmla="*/ 383703 h 417056"/>
                <a:gd name="connsiteX5" fmla="*/ 53477 w 383517"/>
                <a:gd name="connsiteY5" fmla="*/ 386745 h 417056"/>
                <a:gd name="connsiteX6" fmla="*/ 52521 w 383517"/>
                <a:gd name="connsiteY6" fmla="*/ 386745 h 417056"/>
                <a:gd name="connsiteX7" fmla="*/ 30099 w 383517"/>
                <a:gd name="connsiteY7" fmla="*/ 398390 h 417056"/>
                <a:gd name="connsiteX8" fmla="*/ 23320 w 383517"/>
                <a:gd name="connsiteY8" fmla="*/ 402823 h 417056"/>
                <a:gd name="connsiteX9" fmla="*/ 19148 w 383517"/>
                <a:gd name="connsiteY9" fmla="*/ 405343 h 417056"/>
                <a:gd name="connsiteX10" fmla="*/ 11848 w 383517"/>
                <a:gd name="connsiteY10" fmla="*/ 409862 h 417056"/>
                <a:gd name="connsiteX11" fmla="*/ 9936 w 383517"/>
                <a:gd name="connsiteY11" fmla="*/ 411253 h 417056"/>
                <a:gd name="connsiteX12" fmla="*/ 9936 w 383517"/>
                <a:gd name="connsiteY12" fmla="*/ 406734 h 417056"/>
                <a:gd name="connsiteX13" fmla="*/ 8459 w 383517"/>
                <a:gd name="connsiteY13" fmla="*/ 264116 h 417056"/>
                <a:gd name="connsiteX14" fmla="*/ 10631 w 383517"/>
                <a:gd name="connsiteY14" fmla="*/ 266463 h 417056"/>
                <a:gd name="connsiteX15" fmla="*/ 16976 w 383517"/>
                <a:gd name="connsiteY15" fmla="*/ 273850 h 417056"/>
                <a:gd name="connsiteX16" fmla="*/ 24102 w 383517"/>
                <a:gd name="connsiteY16" fmla="*/ 281498 h 417056"/>
                <a:gd name="connsiteX17" fmla="*/ 28274 w 383517"/>
                <a:gd name="connsiteY17" fmla="*/ 285148 h 417056"/>
                <a:gd name="connsiteX18" fmla="*/ 45656 w 383517"/>
                <a:gd name="connsiteY18" fmla="*/ 299227 h 417056"/>
                <a:gd name="connsiteX19" fmla="*/ 96584 w 383517"/>
                <a:gd name="connsiteY19" fmla="*/ 327820 h 417056"/>
                <a:gd name="connsiteX20" fmla="*/ 211652 w 383517"/>
                <a:gd name="connsiteY20" fmla="*/ 352503 h 417056"/>
                <a:gd name="connsiteX21" fmla="*/ 281179 w 383517"/>
                <a:gd name="connsiteY21" fmla="*/ 314002 h 417056"/>
                <a:gd name="connsiteX22" fmla="*/ 267013 w 383517"/>
                <a:gd name="connsiteY22" fmla="*/ 279238 h 417056"/>
                <a:gd name="connsiteX23" fmla="*/ 246763 w 383517"/>
                <a:gd name="connsiteY23" fmla="*/ 271156 h 417056"/>
                <a:gd name="connsiteX24" fmla="*/ 180973 w 383517"/>
                <a:gd name="connsiteY24" fmla="*/ 260205 h 417056"/>
                <a:gd name="connsiteX25" fmla="*/ 180104 w 383517"/>
                <a:gd name="connsiteY25" fmla="*/ 260205 h 417056"/>
                <a:gd name="connsiteX26" fmla="*/ 152814 w 383517"/>
                <a:gd name="connsiteY26" fmla="*/ 256816 h 417056"/>
                <a:gd name="connsiteX27" fmla="*/ 69555 w 383517"/>
                <a:gd name="connsiteY27" fmla="*/ 237001 h 417056"/>
                <a:gd name="connsiteX28" fmla="*/ 14282 w 383517"/>
                <a:gd name="connsiteY28" fmla="*/ 191634 h 417056"/>
                <a:gd name="connsiteX29" fmla="*/ 463 w 383517"/>
                <a:gd name="connsiteY29" fmla="*/ 142704 h 417056"/>
                <a:gd name="connsiteX30" fmla="*/ 19322 w 383517"/>
                <a:gd name="connsiteY30" fmla="*/ 71439 h 417056"/>
                <a:gd name="connsiteX31" fmla="*/ 100756 w 383517"/>
                <a:gd name="connsiteY31" fmla="*/ 20163 h 417056"/>
                <a:gd name="connsiteX32" fmla="*/ 168979 w 383517"/>
                <a:gd name="connsiteY32" fmla="*/ 12254 h 417056"/>
                <a:gd name="connsiteX33" fmla="*/ 190011 w 383517"/>
                <a:gd name="connsiteY33" fmla="*/ 12863 h 417056"/>
                <a:gd name="connsiteX34" fmla="*/ 196530 w 383517"/>
                <a:gd name="connsiteY34" fmla="*/ 12863 h 417056"/>
                <a:gd name="connsiteX35" fmla="*/ 241114 w 383517"/>
                <a:gd name="connsiteY35" fmla="*/ 16252 h 417056"/>
                <a:gd name="connsiteX36" fmla="*/ 293954 w 383517"/>
                <a:gd name="connsiteY36" fmla="*/ 28767 h 417056"/>
                <a:gd name="connsiteX37" fmla="*/ 307078 w 383517"/>
                <a:gd name="connsiteY37" fmla="*/ 31287 h 417056"/>
                <a:gd name="connsiteX38" fmla="*/ 318549 w 383517"/>
                <a:gd name="connsiteY38" fmla="*/ 26073 h 417056"/>
                <a:gd name="connsiteX39" fmla="*/ 322982 w 383517"/>
                <a:gd name="connsiteY39" fmla="*/ 22162 h 417056"/>
                <a:gd name="connsiteX40" fmla="*/ 348099 w 383517"/>
                <a:gd name="connsiteY40" fmla="*/ 1391 h 417056"/>
                <a:gd name="connsiteX41" fmla="*/ 350011 w 383517"/>
                <a:gd name="connsiteY41" fmla="*/ 0 h 417056"/>
                <a:gd name="connsiteX42" fmla="*/ 350011 w 383517"/>
                <a:gd name="connsiteY42" fmla="*/ 149657 h 417056"/>
                <a:gd name="connsiteX43" fmla="*/ 348359 w 383517"/>
                <a:gd name="connsiteY43" fmla="*/ 149049 h 417056"/>
                <a:gd name="connsiteX44" fmla="*/ 343753 w 383517"/>
                <a:gd name="connsiteY44" fmla="*/ 145659 h 417056"/>
                <a:gd name="connsiteX45" fmla="*/ 342797 w 383517"/>
                <a:gd name="connsiteY45" fmla="*/ 144703 h 417056"/>
                <a:gd name="connsiteX46" fmla="*/ 335497 w 383517"/>
                <a:gd name="connsiteY46" fmla="*/ 137403 h 417056"/>
                <a:gd name="connsiteX47" fmla="*/ 330195 w 383517"/>
                <a:gd name="connsiteY47" fmla="*/ 132015 h 417056"/>
                <a:gd name="connsiteX48" fmla="*/ 187491 w 383517"/>
                <a:gd name="connsiteY48" fmla="*/ 78566 h 417056"/>
                <a:gd name="connsiteX49" fmla="*/ 141951 w 383517"/>
                <a:gd name="connsiteY49" fmla="*/ 81607 h 417056"/>
                <a:gd name="connsiteX50" fmla="*/ 108838 w 383517"/>
                <a:gd name="connsiteY50" fmla="*/ 94731 h 417056"/>
                <a:gd name="connsiteX51" fmla="*/ 97453 w 383517"/>
                <a:gd name="connsiteY51" fmla="*/ 122976 h 417056"/>
                <a:gd name="connsiteX52" fmla="*/ 116486 w 383517"/>
                <a:gd name="connsiteY52" fmla="*/ 146528 h 417056"/>
                <a:gd name="connsiteX53" fmla="*/ 144471 w 383517"/>
                <a:gd name="connsiteY53" fmla="*/ 155219 h 417056"/>
                <a:gd name="connsiteX54" fmla="*/ 198268 w 383517"/>
                <a:gd name="connsiteY54" fmla="*/ 162607 h 417056"/>
                <a:gd name="connsiteX55" fmla="*/ 199224 w 383517"/>
                <a:gd name="connsiteY55" fmla="*/ 162607 h 417056"/>
                <a:gd name="connsiteX56" fmla="*/ 241461 w 383517"/>
                <a:gd name="connsiteY56" fmla="*/ 168256 h 417056"/>
                <a:gd name="connsiteX57" fmla="*/ 323417 w 383517"/>
                <a:gd name="connsiteY57" fmla="*/ 191460 h 417056"/>
                <a:gd name="connsiteX58" fmla="*/ 372172 w 383517"/>
                <a:gd name="connsiteY58" fmla="*/ 238652 h 417056"/>
                <a:gd name="connsiteX59" fmla="*/ 380863 w 383517"/>
                <a:gd name="connsiteY59" fmla="*/ 316870 h 417056"/>
                <a:gd name="connsiteX60" fmla="*/ 341928 w 383517"/>
                <a:gd name="connsiteY60" fmla="*/ 381183 h 417056"/>
                <a:gd name="connsiteX61" fmla="*/ 257018 w 383517"/>
                <a:gd name="connsiteY61" fmla="*/ 413600 h 417056"/>
                <a:gd name="connsiteX62" fmla="*/ 210087 w 383517"/>
                <a:gd name="connsiteY62" fmla="*/ 416989 h 41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3517" h="417056">
                  <a:moveTo>
                    <a:pt x="210087" y="416989"/>
                  </a:moveTo>
                  <a:cubicBezTo>
                    <a:pt x="166511" y="417928"/>
                    <a:pt x="123283" y="409016"/>
                    <a:pt x="83635" y="390916"/>
                  </a:cubicBezTo>
                  <a:cubicBezTo>
                    <a:pt x="82157" y="390221"/>
                    <a:pt x="80593" y="389265"/>
                    <a:pt x="79116" y="388396"/>
                  </a:cubicBezTo>
                  <a:cubicBezTo>
                    <a:pt x="75422" y="385770"/>
                    <a:pt x="71111" y="384153"/>
                    <a:pt x="66601" y="383703"/>
                  </a:cubicBezTo>
                  <a:lnTo>
                    <a:pt x="64862" y="383703"/>
                  </a:lnTo>
                  <a:cubicBezTo>
                    <a:pt x="60986" y="384388"/>
                    <a:pt x="57180" y="385405"/>
                    <a:pt x="53477" y="386745"/>
                  </a:cubicBezTo>
                  <a:lnTo>
                    <a:pt x="52521" y="386745"/>
                  </a:lnTo>
                  <a:cubicBezTo>
                    <a:pt x="44543" y="389564"/>
                    <a:pt x="36991" y="393484"/>
                    <a:pt x="30099" y="398390"/>
                  </a:cubicBezTo>
                  <a:cubicBezTo>
                    <a:pt x="28013" y="399897"/>
                    <a:pt x="25753" y="401374"/>
                    <a:pt x="23320" y="402823"/>
                  </a:cubicBezTo>
                  <a:lnTo>
                    <a:pt x="19148" y="405343"/>
                  </a:lnTo>
                  <a:cubicBezTo>
                    <a:pt x="16628" y="406821"/>
                    <a:pt x="14021" y="408298"/>
                    <a:pt x="11848" y="409862"/>
                  </a:cubicBezTo>
                  <a:lnTo>
                    <a:pt x="9936" y="411253"/>
                  </a:lnTo>
                  <a:lnTo>
                    <a:pt x="9936" y="406734"/>
                  </a:lnTo>
                  <a:lnTo>
                    <a:pt x="8459" y="264116"/>
                  </a:lnTo>
                  <a:lnTo>
                    <a:pt x="10631" y="266463"/>
                  </a:lnTo>
                  <a:cubicBezTo>
                    <a:pt x="13152" y="269244"/>
                    <a:pt x="15237" y="271677"/>
                    <a:pt x="16976" y="273850"/>
                  </a:cubicBezTo>
                  <a:cubicBezTo>
                    <a:pt x="19157" y="276573"/>
                    <a:pt x="21538" y="279129"/>
                    <a:pt x="24102" y="281498"/>
                  </a:cubicBezTo>
                  <a:lnTo>
                    <a:pt x="28274" y="285148"/>
                  </a:lnTo>
                  <a:cubicBezTo>
                    <a:pt x="33749" y="289928"/>
                    <a:pt x="39398" y="294882"/>
                    <a:pt x="45656" y="299227"/>
                  </a:cubicBezTo>
                  <a:cubicBezTo>
                    <a:pt x="61508" y="310630"/>
                    <a:pt x="78594" y="320220"/>
                    <a:pt x="96584" y="327820"/>
                  </a:cubicBezTo>
                  <a:cubicBezTo>
                    <a:pt x="132851" y="343816"/>
                    <a:pt x="172012" y="352216"/>
                    <a:pt x="211652" y="352503"/>
                  </a:cubicBezTo>
                  <a:cubicBezTo>
                    <a:pt x="251977" y="352503"/>
                    <a:pt x="275356" y="339553"/>
                    <a:pt x="281179" y="314002"/>
                  </a:cubicBezTo>
                  <a:cubicBezTo>
                    <a:pt x="285707" y="300505"/>
                    <a:pt x="279684" y="285724"/>
                    <a:pt x="267013" y="279238"/>
                  </a:cubicBezTo>
                  <a:cubicBezTo>
                    <a:pt x="260616" y="275736"/>
                    <a:pt x="253811" y="273023"/>
                    <a:pt x="246763" y="271156"/>
                  </a:cubicBezTo>
                  <a:cubicBezTo>
                    <a:pt x="225140" y="265839"/>
                    <a:pt x="203152" y="262178"/>
                    <a:pt x="180973" y="260205"/>
                  </a:cubicBezTo>
                  <a:lnTo>
                    <a:pt x="180104" y="260205"/>
                  </a:lnTo>
                  <a:cubicBezTo>
                    <a:pt x="170978" y="259162"/>
                    <a:pt x="161853" y="258119"/>
                    <a:pt x="152814" y="256816"/>
                  </a:cubicBezTo>
                  <a:cubicBezTo>
                    <a:pt x="124325" y="253817"/>
                    <a:pt x="96341" y="247157"/>
                    <a:pt x="69555" y="237001"/>
                  </a:cubicBezTo>
                  <a:cubicBezTo>
                    <a:pt x="46568" y="228502"/>
                    <a:pt x="27101" y="212524"/>
                    <a:pt x="14282" y="191634"/>
                  </a:cubicBezTo>
                  <a:cubicBezTo>
                    <a:pt x="5877" y="176643"/>
                    <a:pt x="1141" y="159876"/>
                    <a:pt x="463" y="142704"/>
                  </a:cubicBezTo>
                  <a:cubicBezTo>
                    <a:pt x="-1892" y="117465"/>
                    <a:pt x="4791" y="92209"/>
                    <a:pt x="19322" y="71439"/>
                  </a:cubicBezTo>
                  <a:cubicBezTo>
                    <a:pt x="36704" y="46409"/>
                    <a:pt x="63646" y="29636"/>
                    <a:pt x="100756" y="20163"/>
                  </a:cubicBezTo>
                  <a:cubicBezTo>
                    <a:pt x="123074" y="14658"/>
                    <a:pt x="145992" y="12000"/>
                    <a:pt x="168979" y="12254"/>
                  </a:cubicBezTo>
                  <a:cubicBezTo>
                    <a:pt x="176019" y="12254"/>
                    <a:pt x="182972" y="12254"/>
                    <a:pt x="190011" y="12863"/>
                  </a:cubicBezTo>
                  <a:lnTo>
                    <a:pt x="196530" y="12863"/>
                  </a:lnTo>
                  <a:cubicBezTo>
                    <a:pt x="211130" y="13645"/>
                    <a:pt x="226339" y="14427"/>
                    <a:pt x="241114" y="16252"/>
                  </a:cubicBezTo>
                  <a:cubicBezTo>
                    <a:pt x="259000" y="19198"/>
                    <a:pt x="276651" y="23379"/>
                    <a:pt x="293954" y="28767"/>
                  </a:cubicBezTo>
                  <a:cubicBezTo>
                    <a:pt x="298204" y="30173"/>
                    <a:pt x="302610" y="31020"/>
                    <a:pt x="307078" y="31287"/>
                  </a:cubicBezTo>
                  <a:cubicBezTo>
                    <a:pt x="311458" y="31203"/>
                    <a:pt x="315603" y="29316"/>
                    <a:pt x="318549" y="26073"/>
                  </a:cubicBezTo>
                  <a:lnTo>
                    <a:pt x="322982" y="22162"/>
                  </a:lnTo>
                  <a:cubicBezTo>
                    <a:pt x="330986" y="14809"/>
                    <a:pt x="339373" y="7877"/>
                    <a:pt x="348099" y="1391"/>
                  </a:cubicBezTo>
                  <a:lnTo>
                    <a:pt x="350011" y="0"/>
                  </a:lnTo>
                  <a:lnTo>
                    <a:pt x="350011" y="149657"/>
                  </a:lnTo>
                  <a:lnTo>
                    <a:pt x="348359" y="149049"/>
                  </a:lnTo>
                  <a:cubicBezTo>
                    <a:pt x="346560" y="148329"/>
                    <a:pt x="344979" y="147163"/>
                    <a:pt x="343753" y="145659"/>
                  </a:cubicBezTo>
                  <a:lnTo>
                    <a:pt x="342797" y="144703"/>
                  </a:lnTo>
                  <a:lnTo>
                    <a:pt x="335497" y="137403"/>
                  </a:lnTo>
                  <a:lnTo>
                    <a:pt x="330195" y="132015"/>
                  </a:lnTo>
                  <a:cubicBezTo>
                    <a:pt x="296475" y="98555"/>
                    <a:pt x="243287" y="78566"/>
                    <a:pt x="187491" y="78566"/>
                  </a:cubicBezTo>
                  <a:cubicBezTo>
                    <a:pt x="172264" y="78666"/>
                    <a:pt x="157055" y="79682"/>
                    <a:pt x="141951" y="81607"/>
                  </a:cubicBezTo>
                  <a:cubicBezTo>
                    <a:pt x="129862" y="82622"/>
                    <a:pt x="118338" y="87188"/>
                    <a:pt x="108838" y="94731"/>
                  </a:cubicBezTo>
                  <a:cubicBezTo>
                    <a:pt x="100321" y="101476"/>
                    <a:pt x="95993" y="112212"/>
                    <a:pt x="97453" y="122976"/>
                  </a:cubicBezTo>
                  <a:cubicBezTo>
                    <a:pt x="99174" y="133644"/>
                    <a:pt x="106422" y="142603"/>
                    <a:pt x="116486" y="146528"/>
                  </a:cubicBezTo>
                  <a:cubicBezTo>
                    <a:pt x="125421" y="150567"/>
                    <a:pt x="134824" y="153486"/>
                    <a:pt x="144471" y="155219"/>
                  </a:cubicBezTo>
                  <a:cubicBezTo>
                    <a:pt x="162374" y="157913"/>
                    <a:pt x="180625" y="160260"/>
                    <a:pt x="198268" y="162607"/>
                  </a:cubicBezTo>
                  <a:lnTo>
                    <a:pt x="199224" y="162607"/>
                  </a:lnTo>
                  <a:cubicBezTo>
                    <a:pt x="213303" y="164432"/>
                    <a:pt x="227382" y="166257"/>
                    <a:pt x="241461" y="168256"/>
                  </a:cubicBezTo>
                  <a:cubicBezTo>
                    <a:pt x="269863" y="171484"/>
                    <a:pt x="297544" y="179322"/>
                    <a:pt x="323417" y="191460"/>
                  </a:cubicBezTo>
                  <a:cubicBezTo>
                    <a:pt x="344561" y="201192"/>
                    <a:pt x="361761" y="217836"/>
                    <a:pt x="372172" y="238652"/>
                  </a:cubicBezTo>
                  <a:cubicBezTo>
                    <a:pt x="383297" y="263141"/>
                    <a:pt x="386338" y="290536"/>
                    <a:pt x="380863" y="316870"/>
                  </a:cubicBezTo>
                  <a:cubicBezTo>
                    <a:pt x="376596" y="342500"/>
                    <a:pt x="362656" y="365518"/>
                    <a:pt x="341928" y="381183"/>
                  </a:cubicBezTo>
                  <a:cubicBezTo>
                    <a:pt x="317046" y="399414"/>
                    <a:pt x="287714" y="410612"/>
                    <a:pt x="257018" y="413600"/>
                  </a:cubicBezTo>
                  <a:cubicBezTo>
                    <a:pt x="241479" y="415859"/>
                    <a:pt x="225792" y="416992"/>
                    <a:pt x="210087" y="416989"/>
                  </a:cubicBezTo>
                  <a:close/>
                </a:path>
              </a:pathLst>
            </a:custGeom>
            <a:grpFill/>
            <a:ln w="867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32A3C13-65B9-E6B1-BCB5-63CE439C180A}"/>
                </a:ext>
              </a:extLst>
            </p:cNvPr>
            <p:cNvSpPr/>
            <p:nvPr/>
          </p:nvSpPr>
          <p:spPr>
            <a:xfrm>
              <a:off x="1850911" y="246965"/>
              <a:ext cx="288489" cy="277731"/>
            </a:xfrm>
            <a:custGeom>
              <a:avLst/>
              <a:gdLst>
                <a:gd name="connsiteX0" fmla="*/ 422377 w 422377"/>
                <a:gd name="connsiteY0" fmla="*/ 273491 h 406626"/>
                <a:gd name="connsiteX1" fmla="*/ 334078 w 422377"/>
                <a:gd name="connsiteY1" fmla="*/ 156859 h 406626"/>
                <a:gd name="connsiteX2" fmla="*/ 363627 w 422377"/>
                <a:gd name="connsiteY2" fmla="*/ 96023 h 406626"/>
                <a:gd name="connsiteX3" fmla="*/ 351460 w 422377"/>
                <a:gd name="connsiteY3" fmla="*/ 54828 h 406626"/>
                <a:gd name="connsiteX4" fmla="*/ 320781 w 422377"/>
                <a:gd name="connsiteY4" fmla="*/ 24758 h 406626"/>
                <a:gd name="connsiteX5" fmla="*/ 273937 w 422377"/>
                <a:gd name="connsiteY5" fmla="*/ 5377 h 406626"/>
                <a:gd name="connsiteX6" fmla="*/ 210754 w 422377"/>
                <a:gd name="connsiteY6" fmla="*/ 163 h 406626"/>
                <a:gd name="connsiteX7" fmla="*/ 3389 w 422377"/>
                <a:gd name="connsiteY7" fmla="*/ 163 h 406626"/>
                <a:gd name="connsiteX8" fmla="*/ 0 w 422377"/>
                <a:gd name="connsiteY8" fmla="*/ 858 h 406626"/>
                <a:gd name="connsiteX9" fmla="*/ 0 w 422377"/>
                <a:gd name="connsiteY9" fmla="*/ 858 h 406626"/>
                <a:gd name="connsiteX10" fmla="*/ 5475 w 422377"/>
                <a:gd name="connsiteY10" fmla="*/ 10765 h 406626"/>
                <a:gd name="connsiteX11" fmla="*/ 27463 w 422377"/>
                <a:gd name="connsiteY11" fmla="*/ 50917 h 406626"/>
                <a:gd name="connsiteX12" fmla="*/ 28506 w 422377"/>
                <a:gd name="connsiteY12" fmla="*/ 57783 h 406626"/>
                <a:gd name="connsiteX13" fmla="*/ 28506 w 422377"/>
                <a:gd name="connsiteY13" fmla="*/ 58652 h 406626"/>
                <a:gd name="connsiteX14" fmla="*/ 28506 w 422377"/>
                <a:gd name="connsiteY14" fmla="*/ 348146 h 406626"/>
                <a:gd name="connsiteX15" fmla="*/ 27550 w 422377"/>
                <a:gd name="connsiteY15" fmla="*/ 354577 h 406626"/>
                <a:gd name="connsiteX16" fmla="*/ 6431 w 422377"/>
                <a:gd name="connsiteY16" fmla="*/ 393599 h 406626"/>
                <a:gd name="connsiteX17" fmla="*/ 0 w 422377"/>
                <a:gd name="connsiteY17" fmla="*/ 405332 h 406626"/>
                <a:gd name="connsiteX18" fmla="*/ 0 w 422377"/>
                <a:gd name="connsiteY18" fmla="*/ 405332 h 406626"/>
                <a:gd name="connsiteX19" fmla="*/ 3389 w 422377"/>
                <a:gd name="connsiteY19" fmla="*/ 406027 h 406626"/>
                <a:gd name="connsiteX20" fmla="*/ 203280 w 422377"/>
                <a:gd name="connsiteY20" fmla="*/ 406027 h 406626"/>
                <a:gd name="connsiteX21" fmla="*/ 275936 w 422377"/>
                <a:gd name="connsiteY21" fmla="*/ 405158 h 406626"/>
                <a:gd name="connsiteX22" fmla="*/ 359629 w 422377"/>
                <a:gd name="connsiteY22" fmla="*/ 376739 h 406626"/>
                <a:gd name="connsiteX23" fmla="*/ 411774 w 422377"/>
                <a:gd name="connsiteY23" fmla="*/ 319900 h 406626"/>
                <a:gd name="connsiteX24" fmla="*/ 422377 w 422377"/>
                <a:gd name="connsiteY24" fmla="*/ 273491 h 406626"/>
                <a:gd name="connsiteX25" fmla="*/ 252123 w 422377"/>
                <a:gd name="connsiteY25" fmla="*/ 211004 h 406626"/>
                <a:gd name="connsiteX26" fmla="*/ 309222 w 422377"/>
                <a:gd name="connsiteY26" fmla="*/ 237076 h 406626"/>
                <a:gd name="connsiteX27" fmla="*/ 309743 w 422377"/>
                <a:gd name="connsiteY27" fmla="*/ 313904 h 406626"/>
                <a:gd name="connsiteX28" fmla="*/ 248125 w 422377"/>
                <a:gd name="connsiteY28" fmla="*/ 341541 h 406626"/>
                <a:gd name="connsiteX29" fmla="*/ 201976 w 422377"/>
                <a:gd name="connsiteY29" fmla="*/ 341541 h 406626"/>
                <a:gd name="connsiteX30" fmla="*/ 133231 w 422377"/>
                <a:gd name="connsiteY30" fmla="*/ 341541 h 406626"/>
                <a:gd name="connsiteX31" fmla="*/ 133231 w 422377"/>
                <a:gd name="connsiteY31" fmla="*/ 211177 h 406626"/>
                <a:gd name="connsiteX32" fmla="*/ 134883 w 422377"/>
                <a:gd name="connsiteY32" fmla="*/ 210656 h 406626"/>
                <a:gd name="connsiteX33" fmla="*/ 136534 w 422377"/>
                <a:gd name="connsiteY33" fmla="*/ 210656 h 406626"/>
                <a:gd name="connsiteX34" fmla="*/ 136534 w 422377"/>
                <a:gd name="connsiteY34" fmla="*/ 210656 h 406626"/>
                <a:gd name="connsiteX35" fmla="*/ 178598 w 422377"/>
                <a:gd name="connsiteY35" fmla="*/ 210656 h 406626"/>
                <a:gd name="connsiteX36" fmla="*/ 252123 w 422377"/>
                <a:gd name="connsiteY36" fmla="*/ 211004 h 406626"/>
                <a:gd name="connsiteX37" fmla="*/ 133144 w 422377"/>
                <a:gd name="connsiteY37" fmla="*/ 64823 h 406626"/>
                <a:gd name="connsiteX38" fmla="*/ 135839 w 422377"/>
                <a:gd name="connsiteY38" fmla="*/ 64823 h 406626"/>
                <a:gd name="connsiteX39" fmla="*/ 139054 w 422377"/>
                <a:gd name="connsiteY39" fmla="*/ 64823 h 406626"/>
                <a:gd name="connsiteX40" fmla="*/ 221357 w 422377"/>
                <a:gd name="connsiteY40" fmla="*/ 64823 h 406626"/>
                <a:gd name="connsiteX41" fmla="*/ 254035 w 422377"/>
                <a:gd name="connsiteY41" fmla="*/ 73514 h 406626"/>
                <a:gd name="connsiteX42" fmla="*/ 272894 w 422377"/>
                <a:gd name="connsiteY42" fmla="*/ 109668 h 406626"/>
                <a:gd name="connsiteX43" fmla="*/ 243953 w 422377"/>
                <a:gd name="connsiteY43" fmla="*/ 142085 h 406626"/>
                <a:gd name="connsiteX44" fmla="*/ 220488 w 422377"/>
                <a:gd name="connsiteY44" fmla="*/ 145648 h 406626"/>
                <a:gd name="connsiteX45" fmla="*/ 185724 w 422377"/>
                <a:gd name="connsiteY45" fmla="*/ 145648 h 406626"/>
                <a:gd name="connsiteX46" fmla="*/ 137924 w 422377"/>
                <a:gd name="connsiteY46" fmla="*/ 145648 h 406626"/>
                <a:gd name="connsiteX47" fmla="*/ 135578 w 422377"/>
                <a:gd name="connsiteY47" fmla="*/ 145648 h 406626"/>
                <a:gd name="connsiteX48" fmla="*/ 132971 w 422377"/>
                <a:gd name="connsiteY48" fmla="*/ 145648 h 4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377" h="406626">
                  <a:moveTo>
                    <a:pt x="422377" y="273491"/>
                  </a:moveTo>
                  <a:cubicBezTo>
                    <a:pt x="422377" y="223171"/>
                    <a:pt x="386658" y="179543"/>
                    <a:pt x="334078" y="156859"/>
                  </a:cubicBezTo>
                  <a:cubicBezTo>
                    <a:pt x="352389" y="141912"/>
                    <a:pt x="363201" y="119661"/>
                    <a:pt x="363627" y="96023"/>
                  </a:cubicBezTo>
                  <a:cubicBezTo>
                    <a:pt x="363575" y="81413"/>
                    <a:pt x="359351" y="67122"/>
                    <a:pt x="351460" y="54828"/>
                  </a:cubicBezTo>
                  <a:cubicBezTo>
                    <a:pt x="343577" y="42667"/>
                    <a:pt x="333096" y="32399"/>
                    <a:pt x="320781" y="24758"/>
                  </a:cubicBezTo>
                  <a:cubicBezTo>
                    <a:pt x="306380" y="15682"/>
                    <a:pt x="290536" y="9128"/>
                    <a:pt x="273937" y="5377"/>
                  </a:cubicBezTo>
                  <a:cubicBezTo>
                    <a:pt x="253148" y="1179"/>
                    <a:pt x="231942" y="-571"/>
                    <a:pt x="210754" y="163"/>
                  </a:cubicBezTo>
                  <a:lnTo>
                    <a:pt x="3389" y="163"/>
                  </a:lnTo>
                  <a:cubicBezTo>
                    <a:pt x="2233" y="235"/>
                    <a:pt x="1092" y="469"/>
                    <a:pt x="0" y="858"/>
                  </a:cubicBezTo>
                  <a:lnTo>
                    <a:pt x="0" y="858"/>
                  </a:lnTo>
                  <a:lnTo>
                    <a:pt x="5475" y="10765"/>
                  </a:lnTo>
                  <a:cubicBezTo>
                    <a:pt x="13036" y="24410"/>
                    <a:pt x="20337" y="37620"/>
                    <a:pt x="27463" y="50917"/>
                  </a:cubicBezTo>
                  <a:cubicBezTo>
                    <a:pt x="28378" y="53083"/>
                    <a:pt x="28737" y="55444"/>
                    <a:pt x="28506" y="57783"/>
                  </a:cubicBezTo>
                  <a:lnTo>
                    <a:pt x="28506" y="58652"/>
                  </a:lnTo>
                  <a:cubicBezTo>
                    <a:pt x="28506" y="154947"/>
                    <a:pt x="28506" y="251156"/>
                    <a:pt x="28506" y="348146"/>
                  </a:cubicBezTo>
                  <a:cubicBezTo>
                    <a:pt x="28714" y="350335"/>
                    <a:pt x="28385" y="352543"/>
                    <a:pt x="27550" y="354577"/>
                  </a:cubicBezTo>
                  <a:cubicBezTo>
                    <a:pt x="20597" y="367613"/>
                    <a:pt x="13471" y="380650"/>
                    <a:pt x="6431" y="393599"/>
                  </a:cubicBezTo>
                  <a:lnTo>
                    <a:pt x="0" y="405332"/>
                  </a:lnTo>
                  <a:lnTo>
                    <a:pt x="0" y="405332"/>
                  </a:lnTo>
                  <a:cubicBezTo>
                    <a:pt x="1094" y="405714"/>
                    <a:pt x="2234" y="405947"/>
                    <a:pt x="3389" y="406027"/>
                  </a:cubicBezTo>
                  <a:lnTo>
                    <a:pt x="203280" y="406027"/>
                  </a:lnTo>
                  <a:cubicBezTo>
                    <a:pt x="227493" y="407052"/>
                    <a:pt x="251749" y="406762"/>
                    <a:pt x="275936" y="405158"/>
                  </a:cubicBezTo>
                  <a:cubicBezTo>
                    <a:pt x="305641" y="402212"/>
                    <a:pt x="334269" y="392489"/>
                    <a:pt x="359629" y="376739"/>
                  </a:cubicBezTo>
                  <a:cubicBezTo>
                    <a:pt x="381982" y="363038"/>
                    <a:pt x="400042" y="343348"/>
                    <a:pt x="411774" y="319900"/>
                  </a:cubicBezTo>
                  <a:cubicBezTo>
                    <a:pt x="418744" y="305421"/>
                    <a:pt x="422369" y="289561"/>
                    <a:pt x="422377" y="273491"/>
                  </a:cubicBezTo>
                  <a:close/>
                  <a:moveTo>
                    <a:pt x="252123" y="211004"/>
                  </a:moveTo>
                  <a:cubicBezTo>
                    <a:pt x="273876" y="211725"/>
                    <a:pt x="294430" y="221112"/>
                    <a:pt x="309222" y="237076"/>
                  </a:cubicBezTo>
                  <a:cubicBezTo>
                    <a:pt x="329011" y="258785"/>
                    <a:pt x="329237" y="291928"/>
                    <a:pt x="309743" y="313904"/>
                  </a:cubicBezTo>
                  <a:cubicBezTo>
                    <a:pt x="294056" y="331443"/>
                    <a:pt x="271660" y="341490"/>
                    <a:pt x="248125" y="341541"/>
                  </a:cubicBezTo>
                  <a:cubicBezTo>
                    <a:pt x="234393" y="341541"/>
                    <a:pt x="219706" y="341541"/>
                    <a:pt x="201976" y="341541"/>
                  </a:cubicBezTo>
                  <a:lnTo>
                    <a:pt x="133231" y="341541"/>
                  </a:lnTo>
                  <a:lnTo>
                    <a:pt x="133231" y="211177"/>
                  </a:lnTo>
                  <a:lnTo>
                    <a:pt x="134883" y="210656"/>
                  </a:lnTo>
                  <a:cubicBezTo>
                    <a:pt x="135430" y="210583"/>
                    <a:pt x="135986" y="210583"/>
                    <a:pt x="136534" y="210656"/>
                  </a:cubicBezTo>
                  <a:lnTo>
                    <a:pt x="136534" y="210656"/>
                  </a:lnTo>
                  <a:lnTo>
                    <a:pt x="178598" y="210656"/>
                  </a:lnTo>
                  <a:cubicBezTo>
                    <a:pt x="202063" y="209961"/>
                    <a:pt x="227354" y="209961"/>
                    <a:pt x="252123" y="211004"/>
                  </a:cubicBezTo>
                  <a:close/>
                  <a:moveTo>
                    <a:pt x="133144" y="64823"/>
                  </a:moveTo>
                  <a:lnTo>
                    <a:pt x="135839" y="64823"/>
                  </a:lnTo>
                  <a:lnTo>
                    <a:pt x="139054" y="64823"/>
                  </a:lnTo>
                  <a:lnTo>
                    <a:pt x="221357" y="64823"/>
                  </a:lnTo>
                  <a:cubicBezTo>
                    <a:pt x="232872" y="64392"/>
                    <a:pt x="244257" y="67419"/>
                    <a:pt x="254035" y="73514"/>
                  </a:cubicBezTo>
                  <a:cubicBezTo>
                    <a:pt x="266975" y="80722"/>
                    <a:pt x="274389" y="94933"/>
                    <a:pt x="272894" y="109668"/>
                  </a:cubicBezTo>
                  <a:cubicBezTo>
                    <a:pt x="271460" y="125676"/>
                    <a:pt x="259701" y="138850"/>
                    <a:pt x="243953" y="142085"/>
                  </a:cubicBezTo>
                  <a:cubicBezTo>
                    <a:pt x="236323" y="144290"/>
                    <a:pt x="228431" y="145488"/>
                    <a:pt x="220488" y="145648"/>
                  </a:cubicBezTo>
                  <a:cubicBezTo>
                    <a:pt x="208929" y="145648"/>
                    <a:pt x="197457" y="145648"/>
                    <a:pt x="185724" y="145648"/>
                  </a:cubicBezTo>
                  <a:lnTo>
                    <a:pt x="137924" y="145648"/>
                  </a:lnTo>
                  <a:lnTo>
                    <a:pt x="135578" y="145648"/>
                  </a:lnTo>
                  <a:lnTo>
                    <a:pt x="132971" y="145648"/>
                  </a:lnTo>
                  <a:close/>
                </a:path>
              </a:pathLst>
            </a:custGeom>
            <a:grpFill/>
            <a:ln w="867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371A8FD-CFF7-ECCD-E59D-1E6BB3CC20E1}"/>
                </a:ext>
              </a:extLst>
            </p:cNvPr>
            <p:cNvSpPr/>
            <p:nvPr/>
          </p:nvSpPr>
          <p:spPr>
            <a:xfrm>
              <a:off x="2340393" y="275687"/>
              <a:ext cx="235243" cy="229842"/>
            </a:xfrm>
            <a:custGeom>
              <a:avLst/>
              <a:gdLst>
                <a:gd name="connsiteX0" fmla="*/ 206061 w 344419"/>
                <a:gd name="connsiteY0" fmla="*/ 869 h 336511"/>
                <a:gd name="connsiteX1" fmla="*/ 208234 w 344419"/>
                <a:gd name="connsiteY1" fmla="*/ 5562 h 336511"/>
                <a:gd name="connsiteX2" fmla="*/ 209190 w 344419"/>
                <a:gd name="connsiteY2" fmla="*/ 7648 h 336511"/>
                <a:gd name="connsiteX3" fmla="*/ 214665 w 344419"/>
                <a:gd name="connsiteY3" fmla="*/ 17729 h 336511"/>
                <a:gd name="connsiteX4" fmla="*/ 229092 w 344419"/>
                <a:gd name="connsiteY4" fmla="*/ 44845 h 336511"/>
                <a:gd name="connsiteX5" fmla="*/ 230569 w 344419"/>
                <a:gd name="connsiteY5" fmla="*/ 49712 h 336511"/>
                <a:gd name="connsiteX6" fmla="*/ 230569 w 344419"/>
                <a:gd name="connsiteY6" fmla="*/ 60402 h 336511"/>
                <a:gd name="connsiteX7" fmla="*/ 230569 w 344419"/>
                <a:gd name="connsiteY7" fmla="*/ 228049 h 336511"/>
                <a:gd name="connsiteX8" fmla="*/ 208842 w 344419"/>
                <a:gd name="connsiteY8" fmla="*/ 263682 h 336511"/>
                <a:gd name="connsiteX9" fmla="*/ 173209 w 344419"/>
                <a:gd name="connsiteY9" fmla="*/ 272373 h 336511"/>
                <a:gd name="connsiteX10" fmla="*/ 159565 w 344419"/>
                <a:gd name="connsiteY10" fmla="*/ 271243 h 336511"/>
                <a:gd name="connsiteX11" fmla="*/ 113416 w 344419"/>
                <a:gd name="connsiteY11" fmla="*/ 219097 h 336511"/>
                <a:gd name="connsiteX12" fmla="*/ 113416 w 344419"/>
                <a:gd name="connsiteY12" fmla="*/ 78653 h 336511"/>
                <a:gd name="connsiteX13" fmla="*/ 128364 w 344419"/>
                <a:gd name="connsiteY13" fmla="*/ 19555 h 336511"/>
                <a:gd name="connsiteX14" fmla="*/ 134361 w 344419"/>
                <a:gd name="connsiteY14" fmla="*/ 8778 h 336511"/>
                <a:gd name="connsiteX15" fmla="*/ 136968 w 344419"/>
                <a:gd name="connsiteY15" fmla="*/ 3563 h 336511"/>
                <a:gd name="connsiteX16" fmla="*/ 138793 w 344419"/>
                <a:gd name="connsiteY16" fmla="*/ 0 h 336511"/>
                <a:gd name="connsiteX17" fmla="*/ 0 w 344419"/>
                <a:gd name="connsiteY17" fmla="*/ 0 h 336511"/>
                <a:gd name="connsiteX18" fmla="*/ 0 w 344419"/>
                <a:gd name="connsiteY18" fmla="*/ 4085 h 336511"/>
                <a:gd name="connsiteX19" fmla="*/ 5649 w 344419"/>
                <a:gd name="connsiteY19" fmla="*/ 14166 h 336511"/>
                <a:gd name="connsiteX20" fmla="*/ 23031 w 344419"/>
                <a:gd name="connsiteY20" fmla="*/ 46583 h 336511"/>
                <a:gd name="connsiteX21" fmla="*/ 23031 w 344419"/>
                <a:gd name="connsiteY21" fmla="*/ 49973 h 336511"/>
                <a:gd name="connsiteX22" fmla="*/ 23031 w 344419"/>
                <a:gd name="connsiteY22" fmla="*/ 98902 h 336511"/>
                <a:gd name="connsiteX23" fmla="*/ 23031 w 344419"/>
                <a:gd name="connsiteY23" fmla="*/ 223704 h 336511"/>
                <a:gd name="connsiteX24" fmla="*/ 23031 w 344419"/>
                <a:gd name="connsiteY24" fmla="*/ 237174 h 336511"/>
                <a:gd name="connsiteX25" fmla="*/ 171645 w 344419"/>
                <a:gd name="connsiteY25" fmla="*/ 336511 h 336511"/>
                <a:gd name="connsiteX26" fmla="*/ 320259 w 344419"/>
                <a:gd name="connsiteY26" fmla="*/ 237174 h 336511"/>
                <a:gd name="connsiteX27" fmla="*/ 320259 w 344419"/>
                <a:gd name="connsiteY27" fmla="*/ 224138 h 336511"/>
                <a:gd name="connsiteX28" fmla="*/ 320259 w 344419"/>
                <a:gd name="connsiteY28" fmla="*/ 159130 h 336511"/>
                <a:gd name="connsiteX29" fmla="*/ 320259 w 344419"/>
                <a:gd name="connsiteY29" fmla="*/ 70918 h 336511"/>
                <a:gd name="connsiteX30" fmla="*/ 330949 w 344419"/>
                <a:gd name="connsiteY30" fmla="*/ 27463 h 336511"/>
                <a:gd name="connsiteX31" fmla="*/ 338076 w 344419"/>
                <a:gd name="connsiteY31" fmla="*/ 14340 h 336511"/>
                <a:gd name="connsiteX32" fmla="*/ 340857 w 344419"/>
                <a:gd name="connsiteY32" fmla="*/ 8778 h 336511"/>
                <a:gd name="connsiteX33" fmla="*/ 342247 w 344419"/>
                <a:gd name="connsiteY33" fmla="*/ 5823 h 336511"/>
                <a:gd name="connsiteX34" fmla="*/ 344420 w 344419"/>
                <a:gd name="connsiteY34" fmla="*/ 1043 h 33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419" h="336511">
                  <a:moveTo>
                    <a:pt x="206061" y="869"/>
                  </a:moveTo>
                  <a:lnTo>
                    <a:pt x="208234" y="5562"/>
                  </a:lnTo>
                  <a:cubicBezTo>
                    <a:pt x="208234" y="6344"/>
                    <a:pt x="208929" y="6953"/>
                    <a:pt x="209190" y="7648"/>
                  </a:cubicBezTo>
                  <a:lnTo>
                    <a:pt x="214665" y="17729"/>
                  </a:lnTo>
                  <a:cubicBezTo>
                    <a:pt x="219532" y="26420"/>
                    <a:pt x="224399" y="35806"/>
                    <a:pt x="229092" y="44845"/>
                  </a:cubicBezTo>
                  <a:cubicBezTo>
                    <a:pt x="229978" y="46319"/>
                    <a:pt x="230491" y="47992"/>
                    <a:pt x="230569" y="49712"/>
                  </a:cubicBezTo>
                  <a:lnTo>
                    <a:pt x="230569" y="60402"/>
                  </a:lnTo>
                  <a:cubicBezTo>
                    <a:pt x="230569" y="114894"/>
                    <a:pt x="230569" y="174252"/>
                    <a:pt x="230569" y="228049"/>
                  </a:cubicBezTo>
                  <a:cubicBezTo>
                    <a:pt x="230882" y="243144"/>
                    <a:pt x="222408" y="257050"/>
                    <a:pt x="208842" y="263682"/>
                  </a:cubicBezTo>
                  <a:cubicBezTo>
                    <a:pt x="197900" y="269564"/>
                    <a:pt x="185637" y="272555"/>
                    <a:pt x="173209" y="272373"/>
                  </a:cubicBezTo>
                  <a:cubicBezTo>
                    <a:pt x="168638" y="272334"/>
                    <a:pt x="164075" y="271957"/>
                    <a:pt x="159565" y="271243"/>
                  </a:cubicBezTo>
                  <a:cubicBezTo>
                    <a:pt x="128191" y="266115"/>
                    <a:pt x="112634" y="248646"/>
                    <a:pt x="113416" y="219097"/>
                  </a:cubicBezTo>
                  <a:cubicBezTo>
                    <a:pt x="114546" y="174165"/>
                    <a:pt x="114546" y="122976"/>
                    <a:pt x="113416" y="78653"/>
                  </a:cubicBezTo>
                  <a:cubicBezTo>
                    <a:pt x="111565" y="57829"/>
                    <a:pt x="116832" y="36993"/>
                    <a:pt x="128364" y="19555"/>
                  </a:cubicBezTo>
                  <a:cubicBezTo>
                    <a:pt x="130641" y="16122"/>
                    <a:pt x="132640" y="12518"/>
                    <a:pt x="134361" y="8778"/>
                  </a:cubicBezTo>
                  <a:cubicBezTo>
                    <a:pt x="135143" y="7127"/>
                    <a:pt x="136012" y="5301"/>
                    <a:pt x="136968" y="3563"/>
                  </a:cubicBezTo>
                  <a:lnTo>
                    <a:pt x="138793" y="0"/>
                  </a:lnTo>
                  <a:lnTo>
                    <a:pt x="0" y="0"/>
                  </a:lnTo>
                  <a:lnTo>
                    <a:pt x="0" y="4085"/>
                  </a:lnTo>
                  <a:lnTo>
                    <a:pt x="5649" y="14166"/>
                  </a:lnTo>
                  <a:cubicBezTo>
                    <a:pt x="11559" y="25030"/>
                    <a:pt x="17556" y="35806"/>
                    <a:pt x="23031" y="46583"/>
                  </a:cubicBezTo>
                  <a:cubicBezTo>
                    <a:pt x="23265" y="47701"/>
                    <a:pt x="23265" y="48855"/>
                    <a:pt x="23031" y="49973"/>
                  </a:cubicBezTo>
                  <a:lnTo>
                    <a:pt x="23031" y="98902"/>
                  </a:lnTo>
                  <a:cubicBezTo>
                    <a:pt x="23031" y="140619"/>
                    <a:pt x="23031" y="183812"/>
                    <a:pt x="23031" y="223704"/>
                  </a:cubicBezTo>
                  <a:cubicBezTo>
                    <a:pt x="23031" y="226658"/>
                    <a:pt x="23031" y="235523"/>
                    <a:pt x="23031" y="237174"/>
                  </a:cubicBezTo>
                  <a:cubicBezTo>
                    <a:pt x="23031" y="292014"/>
                    <a:pt x="89516" y="336511"/>
                    <a:pt x="171645" y="336511"/>
                  </a:cubicBezTo>
                  <a:cubicBezTo>
                    <a:pt x="253774" y="336511"/>
                    <a:pt x="320259" y="292014"/>
                    <a:pt x="320259" y="237174"/>
                  </a:cubicBezTo>
                  <a:cubicBezTo>
                    <a:pt x="320259" y="236132"/>
                    <a:pt x="320259" y="227528"/>
                    <a:pt x="320259" y="224138"/>
                  </a:cubicBezTo>
                  <a:cubicBezTo>
                    <a:pt x="320259" y="203280"/>
                    <a:pt x="320259" y="181292"/>
                    <a:pt x="320259" y="159130"/>
                  </a:cubicBezTo>
                  <a:cubicBezTo>
                    <a:pt x="320259" y="129581"/>
                    <a:pt x="320259" y="99076"/>
                    <a:pt x="320259" y="70918"/>
                  </a:cubicBezTo>
                  <a:cubicBezTo>
                    <a:pt x="319034" y="55658"/>
                    <a:pt x="322780" y="40413"/>
                    <a:pt x="330949" y="27463"/>
                  </a:cubicBezTo>
                  <a:cubicBezTo>
                    <a:pt x="333608" y="23251"/>
                    <a:pt x="335990" y="18867"/>
                    <a:pt x="338076" y="14340"/>
                  </a:cubicBezTo>
                  <a:cubicBezTo>
                    <a:pt x="339032" y="12515"/>
                    <a:pt x="339901" y="10603"/>
                    <a:pt x="340857" y="8778"/>
                  </a:cubicBezTo>
                  <a:cubicBezTo>
                    <a:pt x="341369" y="7818"/>
                    <a:pt x="341839" y="6832"/>
                    <a:pt x="342247" y="5823"/>
                  </a:cubicBezTo>
                  <a:lnTo>
                    <a:pt x="344420" y="1043"/>
                  </a:lnTo>
                  <a:close/>
                </a:path>
              </a:pathLst>
            </a:custGeom>
            <a:grpFill/>
            <a:ln w="867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C2447A-B1BC-23F8-5E54-EB5C8E566FBB}"/>
                </a:ext>
              </a:extLst>
            </p:cNvPr>
            <p:cNvSpPr/>
            <p:nvPr/>
          </p:nvSpPr>
          <p:spPr>
            <a:xfrm>
              <a:off x="3741400" y="275866"/>
              <a:ext cx="47488" cy="47504"/>
            </a:xfrm>
            <a:custGeom>
              <a:avLst/>
              <a:gdLst>
                <a:gd name="connsiteX0" fmla="*/ 9 w 69527"/>
                <a:gd name="connsiteY0" fmla="*/ 35546 h 69550"/>
                <a:gd name="connsiteX1" fmla="*/ 33982 w 69527"/>
                <a:gd name="connsiteY1" fmla="*/ 9 h 69550"/>
                <a:gd name="connsiteX2" fmla="*/ 69519 w 69527"/>
                <a:gd name="connsiteY2" fmla="*/ 33982 h 69550"/>
                <a:gd name="connsiteX3" fmla="*/ 35546 w 69527"/>
                <a:gd name="connsiteY3" fmla="*/ 69519 h 69550"/>
                <a:gd name="connsiteX4" fmla="*/ 34773 w 69527"/>
                <a:gd name="connsiteY4" fmla="*/ 69527 h 69550"/>
                <a:gd name="connsiteX5" fmla="*/ 26 w 69527"/>
                <a:gd name="connsiteY5" fmla="*/ 37223 h 69550"/>
                <a:gd name="connsiteX6" fmla="*/ 9 w 69527"/>
                <a:gd name="connsiteY6" fmla="*/ 35546 h 69550"/>
                <a:gd name="connsiteX7" fmla="*/ 34773 w 69527"/>
                <a:gd name="connsiteY7" fmla="*/ 9473 h 69550"/>
                <a:gd name="connsiteX8" fmla="*/ 10047 w 69527"/>
                <a:gd name="connsiteY8" fmla="*/ 34116 h 69550"/>
                <a:gd name="connsiteX9" fmla="*/ 10091 w 69527"/>
                <a:gd name="connsiteY9" fmla="*/ 35546 h 69550"/>
                <a:gd name="connsiteX10" fmla="*/ 33269 w 69527"/>
                <a:gd name="connsiteY10" fmla="*/ 61648 h 69550"/>
                <a:gd name="connsiteX11" fmla="*/ 59368 w 69527"/>
                <a:gd name="connsiteY11" fmla="*/ 38474 h 69550"/>
                <a:gd name="connsiteX12" fmla="*/ 59368 w 69527"/>
                <a:gd name="connsiteY12" fmla="*/ 35546 h 69550"/>
                <a:gd name="connsiteX13" fmla="*/ 35850 w 69527"/>
                <a:gd name="connsiteY13" fmla="*/ 9585 h 69550"/>
                <a:gd name="connsiteX14" fmla="*/ 35120 w 69527"/>
                <a:gd name="connsiteY14" fmla="*/ 9560 h 69550"/>
                <a:gd name="connsiteX15" fmla="*/ 28950 w 69527"/>
                <a:gd name="connsiteY15" fmla="*/ 54058 h 69550"/>
                <a:gd name="connsiteX16" fmla="*/ 20867 w 69527"/>
                <a:gd name="connsiteY16" fmla="*/ 54058 h 69550"/>
                <a:gd name="connsiteX17" fmla="*/ 20867 w 69527"/>
                <a:gd name="connsiteY17" fmla="*/ 16861 h 69550"/>
                <a:gd name="connsiteX18" fmla="*/ 34946 w 69527"/>
                <a:gd name="connsiteY18" fmla="*/ 16861 h 69550"/>
                <a:gd name="connsiteX19" fmla="*/ 50242 w 69527"/>
                <a:gd name="connsiteY19" fmla="*/ 28072 h 69550"/>
                <a:gd name="connsiteX20" fmla="*/ 42855 w 69527"/>
                <a:gd name="connsiteY20" fmla="*/ 37895 h 69550"/>
                <a:gd name="connsiteX21" fmla="*/ 41465 w 69527"/>
                <a:gd name="connsiteY21" fmla="*/ 37979 h 69550"/>
                <a:gd name="connsiteX22" fmla="*/ 50155 w 69527"/>
                <a:gd name="connsiteY22" fmla="*/ 54145 h 69550"/>
                <a:gd name="connsiteX23" fmla="*/ 41465 w 69527"/>
                <a:gd name="connsiteY23" fmla="*/ 54145 h 69550"/>
                <a:gd name="connsiteX24" fmla="*/ 32774 w 69527"/>
                <a:gd name="connsiteY24" fmla="*/ 38849 h 69550"/>
                <a:gd name="connsiteX25" fmla="*/ 28950 w 69527"/>
                <a:gd name="connsiteY25" fmla="*/ 38849 h 69550"/>
                <a:gd name="connsiteX26" fmla="*/ 28950 w 69527"/>
                <a:gd name="connsiteY26" fmla="*/ 32157 h 69550"/>
                <a:gd name="connsiteX27" fmla="*/ 35989 w 69527"/>
                <a:gd name="connsiteY27" fmla="*/ 32157 h 69550"/>
                <a:gd name="connsiteX28" fmla="*/ 41812 w 69527"/>
                <a:gd name="connsiteY28" fmla="*/ 27203 h 69550"/>
                <a:gd name="connsiteX29" fmla="*/ 34686 w 69527"/>
                <a:gd name="connsiteY29" fmla="*/ 23379 h 69550"/>
                <a:gd name="connsiteX30" fmla="*/ 28950 w 69527"/>
                <a:gd name="connsiteY30" fmla="*/ 23379 h 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27" h="69550">
                  <a:moveTo>
                    <a:pt x="9" y="35546"/>
                  </a:moveTo>
                  <a:cubicBezTo>
                    <a:pt x="-426" y="16351"/>
                    <a:pt x="14783" y="441"/>
                    <a:pt x="33982" y="9"/>
                  </a:cubicBezTo>
                  <a:cubicBezTo>
                    <a:pt x="53180" y="-423"/>
                    <a:pt x="69084" y="14787"/>
                    <a:pt x="69519" y="33982"/>
                  </a:cubicBezTo>
                  <a:cubicBezTo>
                    <a:pt x="69953" y="53176"/>
                    <a:pt x="54744" y="69087"/>
                    <a:pt x="35546" y="69519"/>
                  </a:cubicBezTo>
                  <a:cubicBezTo>
                    <a:pt x="35285" y="69525"/>
                    <a:pt x="35033" y="69527"/>
                    <a:pt x="34773" y="69527"/>
                  </a:cubicBezTo>
                  <a:cubicBezTo>
                    <a:pt x="16261" y="70201"/>
                    <a:pt x="704" y="55738"/>
                    <a:pt x="26" y="37223"/>
                  </a:cubicBezTo>
                  <a:cubicBezTo>
                    <a:pt x="9" y="36664"/>
                    <a:pt x="0" y="36105"/>
                    <a:pt x="9" y="35546"/>
                  </a:cubicBezTo>
                  <a:close/>
                  <a:moveTo>
                    <a:pt x="34773" y="9473"/>
                  </a:moveTo>
                  <a:cubicBezTo>
                    <a:pt x="21145" y="9452"/>
                    <a:pt x="10073" y="20485"/>
                    <a:pt x="10047" y="34116"/>
                  </a:cubicBezTo>
                  <a:cubicBezTo>
                    <a:pt x="10047" y="34594"/>
                    <a:pt x="10064" y="35070"/>
                    <a:pt x="10091" y="35546"/>
                  </a:cubicBezTo>
                  <a:cubicBezTo>
                    <a:pt x="9282" y="49153"/>
                    <a:pt x="19659" y="60840"/>
                    <a:pt x="33269" y="61648"/>
                  </a:cubicBezTo>
                  <a:cubicBezTo>
                    <a:pt x="46870" y="62457"/>
                    <a:pt x="58560" y="52081"/>
                    <a:pt x="59368" y="38474"/>
                  </a:cubicBezTo>
                  <a:cubicBezTo>
                    <a:pt x="59428" y="37499"/>
                    <a:pt x="59428" y="36521"/>
                    <a:pt x="59368" y="35546"/>
                  </a:cubicBezTo>
                  <a:cubicBezTo>
                    <a:pt x="60046" y="21883"/>
                    <a:pt x="49512" y="10260"/>
                    <a:pt x="35850" y="9585"/>
                  </a:cubicBezTo>
                  <a:cubicBezTo>
                    <a:pt x="35607" y="9573"/>
                    <a:pt x="35364" y="9565"/>
                    <a:pt x="35120" y="9560"/>
                  </a:cubicBezTo>
                  <a:close/>
                  <a:moveTo>
                    <a:pt x="28950" y="54058"/>
                  </a:moveTo>
                  <a:lnTo>
                    <a:pt x="20867" y="54058"/>
                  </a:lnTo>
                  <a:lnTo>
                    <a:pt x="20867" y="16861"/>
                  </a:lnTo>
                  <a:lnTo>
                    <a:pt x="34946" y="16861"/>
                  </a:lnTo>
                  <a:cubicBezTo>
                    <a:pt x="44680" y="16861"/>
                    <a:pt x="50242" y="19555"/>
                    <a:pt x="50242" y="28072"/>
                  </a:cubicBezTo>
                  <a:cubicBezTo>
                    <a:pt x="50912" y="32824"/>
                    <a:pt x="47609" y="37223"/>
                    <a:pt x="42855" y="37895"/>
                  </a:cubicBezTo>
                  <a:cubicBezTo>
                    <a:pt x="42394" y="37960"/>
                    <a:pt x="41934" y="37989"/>
                    <a:pt x="41465" y="37979"/>
                  </a:cubicBezTo>
                  <a:lnTo>
                    <a:pt x="50155" y="54145"/>
                  </a:lnTo>
                  <a:lnTo>
                    <a:pt x="41465" y="54145"/>
                  </a:lnTo>
                  <a:lnTo>
                    <a:pt x="32774" y="38849"/>
                  </a:lnTo>
                  <a:lnTo>
                    <a:pt x="28950" y="38849"/>
                  </a:lnTo>
                  <a:close/>
                  <a:moveTo>
                    <a:pt x="28950" y="32157"/>
                  </a:moveTo>
                  <a:lnTo>
                    <a:pt x="35989" y="32157"/>
                  </a:lnTo>
                  <a:cubicBezTo>
                    <a:pt x="40509" y="32157"/>
                    <a:pt x="41812" y="30940"/>
                    <a:pt x="41812" y="27203"/>
                  </a:cubicBezTo>
                  <a:cubicBezTo>
                    <a:pt x="41812" y="23466"/>
                    <a:pt x="40161" y="23379"/>
                    <a:pt x="34686" y="23379"/>
                  </a:cubicBezTo>
                  <a:lnTo>
                    <a:pt x="28950" y="23379"/>
                  </a:lnTo>
                  <a:close/>
                </a:path>
              </a:pathLst>
            </a:custGeom>
            <a:grpFill/>
            <a:ln w="8672" cap="flat">
              <a:noFill/>
              <a:prstDash val="solid"/>
              <a:miter/>
            </a:ln>
          </p:spPr>
          <p:txBody>
            <a:bodyPr rtlCol="0" anchor="ctr"/>
            <a:lstStyle/>
            <a:p>
              <a:endParaRPr lang="en-US"/>
            </a:p>
          </p:txBody>
        </p:sp>
      </p:grpSp>
    </p:spTree>
    <p:extLst>
      <p:ext uri="{BB962C8B-B14F-4D97-AF65-F5344CB8AC3E}">
        <p14:creationId xmlns:p14="http://schemas.microsoft.com/office/powerpoint/2010/main" val="2719938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hf hdr="0" ftr="0" dt="0"/>
  <p:txStyles>
    <p:titleStyle>
      <a:lvl1pPr algn="l" defTabSz="914400" rtl="0" eaLnBrk="1" latinLnBrk="0" hangingPunct="1">
        <a:lnSpc>
          <a:spcPct val="90000"/>
        </a:lnSpc>
        <a:spcBef>
          <a:spcPct val="0"/>
        </a:spcBef>
        <a:buNone/>
        <a:defRPr sz="2800" b="1" kern="1200" cap="all" baseline="0">
          <a:solidFill>
            <a:schemeClr val="accent1"/>
          </a:solidFill>
          <a:latin typeface="+mj-lt"/>
          <a:ea typeface="+mj-ea"/>
          <a:cs typeface="+mj-cs"/>
        </a:defRPr>
      </a:lvl1pPr>
    </p:titleStyle>
    <p:bodyStyle>
      <a:lvl1pPr marL="268288" indent="-268288"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44" userDrawn="1">
          <p15:clr>
            <a:srgbClr val="F26B43"/>
          </p15:clr>
        </p15:guide>
        <p15:guide id="4" pos="5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6.png"/><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e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hyperlink" Target="https://vimeo.com/761599457" TargetMode="External"/><Relationship Id="rId2" Type="http://schemas.openxmlformats.org/officeDocument/2006/relationships/image" Target="../media/image43.jpeg"/><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player.vimeo.com/video/786671730?h=26c766bddd&amp;app_id=122963"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7" name="Picture 6" descr="A picture containing indoor, floor, wall, room&#10;&#10;Description automatically generated">
            <a:extLst>
              <a:ext uri="{FF2B5EF4-FFF2-40B4-BE49-F238E27FC236}">
                <a16:creationId xmlns:a16="http://schemas.microsoft.com/office/drawing/2014/main" id="{CA55151A-418D-0D6C-94EC-0C0FBC6338D1}"/>
              </a:ext>
            </a:extLst>
          </p:cNvPr>
          <p:cNvPicPr>
            <a:picLocks noChangeAspect="1"/>
          </p:cNvPicPr>
          <p:nvPr/>
        </p:nvPicPr>
        <p:blipFill>
          <a:blip r:embed="rId3" cstate="print">
            <a:alphaModFix/>
            <a:extLst>
              <a:ext uri="{28A0092B-C50C-407E-A947-70E740481C1C}">
                <a14:useLocalDpi xmlns:a14="http://schemas.microsoft.com/office/drawing/2010/main"/>
              </a:ext>
            </a:extLst>
          </a:blip>
          <a:srcRect/>
          <a:stretch>
            <a:fillRect/>
          </a:stretch>
        </p:blipFill>
        <p:spPr>
          <a:xfrm>
            <a:off x="0" y="0"/>
            <a:ext cx="4572000" cy="6858000"/>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0" h="6858000">
                <a:moveTo>
                  <a:pt x="0" y="0"/>
                </a:moveTo>
                <a:lnTo>
                  <a:pt x="4572000" y="0"/>
                </a:lnTo>
                <a:lnTo>
                  <a:pt x="4572000" y="6858000"/>
                </a:lnTo>
                <a:lnTo>
                  <a:pt x="0" y="6858000"/>
                </a:lnTo>
                <a:close/>
              </a:path>
            </a:pathLst>
          </a:custGeom>
        </p:spPr>
      </p:pic>
      <p:sp>
        <p:nvSpPr>
          <p:cNvPr id="3" name="Subtitle 2">
            <a:extLst>
              <a:ext uri="{FF2B5EF4-FFF2-40B4-BE49-F238E27FC236}">
                <a16:creationId xmlns:a16="http://schemas.microsoft.com/office/drawing/2014/main" id="{6BBA74EA-14EF-BBAE-3F09-AAE555E72A39}"/>
              </a:ext>
            </a:extLst>
          </p:cNvPr>
          <p:cNvSpPr>
            <a:spLocks noGrp="1"/>
          </p:cNvSpPr>
          <p:nvPr>
            <p:ph type="subTitle" idx="1"/>
          </p:nvPr>
        </p:nvSpPr>
        <p:spPr>
          <a:xfrm>
            <a:off x="5135770" y="5854382"/>
            <a:ext cx="3555255" cy="339523"/>
          </a:xfrm>
        </p:spPr>
        <p:txBody>
          <a:bodyPr/>
          <a:lstStyle/>
          <a:p>
            <a:r>
              <a:rPr lang="en-US" sz="2175" b="1" cap="all">
                <a:solidFill>
                  <a:schemeClr val="accent2"/>
                </a:solidFill>
                <a:latin typeface="+mj-lt"/>
              </a:rPr>
              <a:t>The all new dual fuel range</a:t>
            </a:r>
          </a:p>
        </p:txBody>
      </p:sp>
      <p:sp>
        <p:nvSpPr>
          <p:cNvPr id="8" name="Title 7">
            <a:extLst>
              <a:ext uri="{FF2B5EF4-FFF2-40B4-BE49-F238E27FC236}">
                <a16:creationId xmlns:a16="http://schemas.microsoft.com/office/drawing/2014/main" id="{1451F5D7-4088-52BF-5A55-00343AA38F00}"/>
              </a:ext>
            </a:extLst>
          </p:cNvPr>
          <p:cNvSpPr>
            <a:spLocks noGrp="1"/>
          </p:cNvSpPr>
          <p:nvPr>
            <p:ph type="ctrTitle"/>
          </p:nvPr>
        </p:nvSpPr>
        <p:spPr>
          <a:xfrm>
            <a:off x="5147206" y="4996004"/>
            <a:ext cx="3532383" cy="481610"/>
          </a:xfrm>
        </p:spPr>
        <p:txBody>
          <a:bodyPr anchor="t"/>
          <a:lstStyle/>
          <a:p>
            <a:r>
              <a:rPr lang="en-US" sz="2900" b="1">
                <a:solidFill>
                  <a:schemeClr val="bg1"/>
                </a:solidFill>
              </a:rPr>
              <a:t>Meet our rising star</a:t>
            </a:r>
          </a:p>
        </p:txBody>
      </p:sp>
      <p:grpSp>
        <p:nvGrpSpPr>
          <p:cNvPr id="57" name="Group 56">
            <a:extLst>
              <a:ext uri="{FF2B5EF4-FFF2-40B4-BE49-F238E27FC236}">
                <a16:creationId xmlns:a16="http://schemas.microsoft.com/office/drawing/2014/main" id="{23A058D8-C2D1-67DA-997D-9D59AB58A359}"/>
              </a:ext>
            </a:extLst>
          </p:cNvPr>
          <p:cNvGrpSpPr>
            <a:grpSpLocks noChangeAspect="1"/>
          </p:cNvGrpSpPr>
          <p:nvPr/>
        </p:nvGrpSpPr>
        <p:grpSpPr>
          <a:xfrm>
            <a:off x="6096000" y="1124509"/>
            <a:ext cx="2495549" cy="451337"/>
            <a:chOff x="1335964" y="143790"/>
            <a:chExt cx="2452924" cy="443628"/>
          </a:xfrm>
        </p:grpSpPr>
        <p:sp>
          <p:nvSpPr>
            <p:cNvPr id="45" name="Freeform: Shape 44">
              <a:extLst>
                <a:ext uri="{FF2B5EF4-FFF2-40B4-BE49-F238E27FC236}">
                  <a16:creationId xmlns:a16="http://schemas.microsoft.com/office/drawing/2014/main" id="{A0FC54CF-236E-3666-D961-3C9F972EDECE}"/>
                </a:ext>
              </a:extLst>
            </p:cNvPr>
            <p:cNvSpPr/>
            <p:nvPr/>
          </p:nvSpPr>
          <p:spPr>
            <a:xfrm>
              <a:off x="1539819" y="395298"/>
              <a:ext cx="59688" cy="96097"/>
            </a:xfrm>
            <a:custGeom>
              <a:avLst/>
              <a:gdLst>
                <a:gd name="connsiteX0" fmla="*/ 86977 w 87389"/>
                <a:gd name="connsiteY0" fmla="*/ 36415 h 140695"/>
                <a:gd name="connsiteX1" fmla="*/ 69595 w 87389"/>
                <a:gd name="connsiteY1" fmla="*/ 0 h 140695"/>
                <a:gd name="connsiteX2" fmla="*/ 1111 w 87389"/>
                <a:gd name="connsiteY2" fmla="*/ 106811 h 140695"/>
                <a:gd name="connsiteX3" fmla="*/ 3544 w 87389"/>
                <a:gd name="connsiteY3" fmla="*/ 131406 h 140695"/>
                <a:gd name="connsiteX4" fmla="*/ 5977 w 87389"/>
                <a:gd name="connsiteY4" fmla="*/ 137055 h 140695"/>
                <a:gd name="connsiteX5" fmla="*/ 14563 w 87389"/>
                <a:gd name="connsiteY5" fmla="*/ 140056 h 140695"/>
                <a:gd name="connsiteX6" fmla="*/ 16580 w 87389"/>
                <a:gd name="connsiteY6" fmla="*/ 138533 h 140695"/>
                <a:gd name="connsiteX7" fmla="*/ 74462 w 87389"/>
                <a:gd name="connsiteY7" fmla="*/ 61966 h 140695"/>
                <a:gd name="connsiteX8" fmla="*/ 86977 w 87389"/>
                <a:gd name="connsiteY8" fmla="*/ 36415 h 14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 h="140695">
                  <a:moveTo>
                    <a:pt x="86977" y="36415"/>
                  </a:moveTo>
                  <a:cubicBezTo>
                    <a:pt x="89200" y="21860"/>
                    <a:pt x="82309" y="7425"/>
                    <a:pt x="69595" y="0"/>
                  </a:cubicBezTo>
                  <a:cubicBezTo>
                    <a:pt x="63077" y="8691"/>
                    <a:pt x="4935" y="97946"/>
                    <a:pt x="1111" y="106811"/>
                  </a:cubicBezTo>
                  <a:cubicBezTo>
                    <a:pt x="-970" y="115042"/>
                    <a:pt x="-110" y="123743"/>
                    <a:pt x="3544" y="131406"/>
                  </a:cubicBezTo>
                  <a:cubicBezTo>
                    <a:pt x="4065" y="132884"/>
                    <a:pt x="5369" y="135404"/>
                    <a:pt x="5977" y="137055"/>
                  </a:cubicBezTo>
                  <a:cubicBezTo>
                    <a:pt x="7519" y="140255"/>
                    <a:pt x="11363" y="141599"/>
                    <a:pt x="14563" y="140056"/>
                  </a:cubicBezTo>
                  <a:cubicBezTo>
                    <a:pt x="15330" y="139687"/>
                    <a:pt x="16015" y="139169"/>
                    <a:pt x="16580" y="138533"/>
                  </a:cubicBezTo>
                  <a:cubicBezTo>
                    <a:pt x="33962" y="123411"/>
                    <a:pt x="70812" y="67181"/>
                    <a:pt x="74462" y="61966"/>
                  </a:cubicBezTo>
                  <a:cubicBezTo>
                    <a:pt x="80259" y="54346"/>
                    <a:pt x="84510" y="45666"/>
                    <a:pt x="86977" y="36415"/>
                  </a:cubicBezTo>
                  <a:close/>
                </a:path>
              </a:pathLst>
            </a:custGeom>
            <a:solidFill>
              <a:schemeClr val="bg1"/>
            </a:solidFill>
            <a:ln w="867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4F4E857-6C88-1593-F2B9-FE738A0575BF}"/>
                </a:ext>
              </a:extLst>
            </p:cNvPr>
            <p:cNvSpPr/>
            <p:nvPr/>
          </p:nvSpPr>
          <p:spPr>
            <a:xfrm>
              <a:off x="1335964" y="143790"/>
              <a:ext cx="5935" cy="5935"/>
            </a:xfrm>
            <a:custGeom>
              <a:avLst/>
              <a:gdLst/>
              <a:ahLst/>
              <a:cxnLst/>
              <a:rect l="l" t="t" r="r" b="b"/>
              <a:pathLst>
                <a:path w="8690" h="8690"/>
              </a:pathLst>
            </a:custGeom>
            <a:solidFill>
              <a:schemeClr val="bg1"/>
            </a:solidFill>
            <a:ln w="8672"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4D3CBAD-410E-E50E-B34C-589D1C072EB2}"/>
                </a:ext>
              </a:extLst>
            </p:cNvPr>
            <p:cNvSpPr/>
            <p:nvPr/>
          </p:nvSpPr>
          <p:spPr>
            <a:xfrm>
              <a:off x="1336140" y="143795"/>
              <a:ext cx="465791" cy="443623"/>
            </a:xfrm>
            <a:custGeom>
              <a:avLst/>
              <a:gdLst>
                <a:gd name="connsiteX0" fmla="*/ 676155 w 681964"/>
                <a:gd name="connsiteY0" fmla="*/ 242728 h 649509"/>
                <a:gd name="connsiteX1" fmla="*/ 435504 w 681964"/>
                <a:gd name="connsiteY1" fmla="*/ 237079 h 649509"/>
                <a:gd name="connsiteX2" fmla="*/ 428899 w 681964"/>
                <a:gd name="connsiteY2" fmla="*/ 232212 h 649509"/>
                <a:gd name="connsiteX3" fmla="*/ 347378 w 681964"/>
                <a:gd name="connsiteY3" fmla="*/ 3902 h 649509"/>
                <a:gd name="connsiteX4" fmla="*/ 337938 w 681964"/>
                <a:gd name="connsiteY4" fmla="*/ 740 h 649509"/>
                <a:gd name="connsiteX5" fmla="*/ 334776 w 681964"/>
                <a:gd name="connsiteY5" fmla="*/ 3902 h 649509"/>
                <a:gd name="connsiteX6" fmla="*/ 252995 w 681964"/>
                <a:gd name="connsiteY6" fmla="*/ 232212 h 649509"/>
                <a:gd name="connsiteX7" fmla="*/ 246390 w 681964"/>
                <a:gd name="connsiteY7" fmla="*/ 237079 h 649509"/>
                <a:gd name="connsiteX8" fmla="*/ 5739 w 681964"/>
                <a:gd name="connsiteY8" fmla="*/ 242728 h 649509"/>
                <a:gd name="connsiteX9" fmla="*/ 123 w 681964"/>
                <a:gd name="connsiteY9" fmla="*/ 250947 h 649509"/>
                <a:gd name="connsiteX10" fmla="*/ 2350 w 681964"/>
                <a:gd name="connsiteY10" fmla="*/ 254895 h 649509"/>
                <a:gd name="connsiteX11" fmla="*/ 192594 w 681964"/>
                <a:gd name="connsiteY11" fmla="*/ 404117 h 649509"/>
                <a:gd name="connsiteX12" fmla="*/ 195114 w 681964"/>
                <a:gd name="connsiteY12" fmla="*/ 411852 h 649509"/>
                <a:gd name="connsiteX13" fmla="*/ 127325 w 681964"/>
                <a:gd name="connsiteY13" fmla="*/ 641466 h 649509"/>
                <a:gd name="connsiteX14" fmla="*/ 133031 w 681964"/>
                <a:gd name="connsiteY14" fmla="*/ 649322 h 649509"/>
                <a:gd name="connsiteX15" fmla="*/ 137928 w 681964"/>
                <a:gd name="connsiteY15" fmla="*/ 648245 h 649509"/>
                <a:gd name="connsiteX16" fmla="*/ 301317 w 681964"/>
                <a:gd name="connsiteY16" fmla="*/ 537957 h 649509"/>
                <a:gd name="connsiteX17" fmla="*/ 275244 w 681964"/>
                <a:gd name="connsiteY17" fmla="*/ 485812 h 649509"/>
                <a:gd name="connsiteX18" fmla="*/ 257167 w 681964"/>
                <a:gd name="connsiteY18" fmla="*/ 441575 h 649509"/>
                <a:gd name="connsiteX19" fmla="*/ 270203 w 681964"/>
                <a:gd name="connsiteY19" fmla="*/ 395774 h 649509"/>
                <a:gd name="connsiteX20" fmla="*/ 333994 w 681964"/>
                <a:gd name="connsiteY20" fmla="*/ 293135 h 649509"/>
                <a:gd name="connsiteX21" fmla="*/ 341382 w 681964"/>
                <a:gd name="connsiteY21" fmla="*/ 244900 h 649509"/>
                <a:gd name="connsiteX22" fmla="*/ 334429 w 681964"/>
                <a:gd name="connsiteY22" fmla="*/ 227519 h 649509"/>
                <a:gd name="connsiteX23" fmla="*/ 331648 w 681964"/>
                <a:gd name="connsiteY23" fmla="*/ 224042 h 649509"/>
                <a:gd name="connsiteX24" fmla="*/ 331039 w 681964"/>
                <a:gd name="connsiteY24" fmla="*/ 222043 h 649509"/>
                <a:gd name="connsiteX25" fmla="*/ 334255 w 681964"/>
                <a:gd name="connsiteY25" fmla="*/ 218828 h 649509"/>
                <a:gd name="connsiteX26" fmla="*/ 336167 w 681964"/>
                <a:gd name="connsiteY26" fmla="*/ 219349 h 649509"/>
                <a:gd name="connsiteX27" fmla="*/ 383967 w 681964"/>
                <a:gd name="connsiteY27" fmla="*/ 334590 h 649509"/>
                <a:gd name="connsiteX28" fmla="*/ 374581 w 681964"/>
                <a:gd name="connsiteY28" fmla="*/ 356318 h 649509"/>
                <a:gd name="connsiteX29" fmla="*/ 370409 w 681964"/>
                <a:gd name="connsiteY29" fmla="*/ 363618 h 649509"/>
                <a:gd name="connsiteX30" fmla="*/ 422554 w 681964"/>
                <a:gd name="connsiteY30" fmla="*/ 414894 h 649509"/>
                <a:gd name="connsiteX31" fmla="*/ 400480 w 681964"/>
                <a:gd name="connsiteY31" fmla="*/ 488941 h 649509"/>
                <a:gd name="connsiteX32" fmla="*/ 369366 w 681964"/>
                <a:gd name="connsiteY32" fmla="*/ 530309 h 649509"/>
                <a:gd name="connsiteX33" fmla="*/ 543792 w 681964"/>
                <a:gd name="connsiteY33" fmla="*/ 648245 h 649509"/>
                <a:gd name="connsiteX34" fmla="*/ 553250 w 681964"/>
                <a:gd name="connsiteY34" fmla="*/ 646673 h 649509"/>
                <a:gd name="connsiteX35" fmla="*/ 554395 w 681964"/>
                <a:gd name="connsiteY35" fmla="*/ 641466 h 649509"/>
                <a:gd name="connsiteX36" fmla="*/ 486606 w 681964"/>
                <a:gd name="connsiteY36" fmla="*/ 411852 h 649509"/>
                <a:gd name="connsiteX37" fmla="*/ 489127 w 681964"/>
                <a:gd name="connsiteY37" fmla="*/ 404117 h 649509"/>
                <a:gd name="connsiteX38" fmla="*/ 679631 w 681964"/>
                <a:gd name="connsiteY38" fmla="*/ 254895 h 649509"/>
                <a:gd name="connsiteX39" fmla="*/ 680161 w 681964"/>
                <a:gd name="connsiteY39" fmla="*/ 244953 h 649509"/>
                <a:gd name="connsiteX40" fmla="*/ 676155 w 681964"/>
                <a:gd name="connsiteY40" fmla="*/ 242728 h 6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964" h="649509">
                  <a:moveTo>
                    <a:pt x="676155" y="242728"/>
                  </a:moveTo>
                  <a:cubicBezTo>
                    <a:pt x="605150" y="239860"/>
                    <a:pt x="521978" y="237948"/>
                    <a:pt x="435504" y="237079"/>
                  </a:cubicBezTo>
                  <a:cubicBezTo>
                    <a:pt x="432478" y="237066"/>
                    <a:pt x="429807" y="235099"/>
                    <a:pt x="428899" y="232212"/>
                  </a:cubicBezTo>
                  <a:cubicBezTo>
                    <a:pt x="401262" y="149822"/>
                    <a:pt x="372843" y="70387"/>
                    <a:pt x="347378" y="3902"/>
                  </a:cubicBezTo>
                  <a:cubicBezTo>
                    <a:pt x="345644" y="422"/>
                    <a:pt x="341418" y="-993"/>
                    <a:pt x="337938" y="740"/>
                  </a:cubicBezTo>
                  <a:cubicBezTo>
                    <a:pt x="336569" y="1423"/>
                    <a:pt x="335459" y="2532"/>
                    <a:pt x="334776" y="3902"/>
                  </a:cubicBezTo>
                  <a:cubicBezTo>
                    <a:pt x="308704" y="70387"/>
                    <a:pt x="280632" y="149909"/>
                    <a:pt x="252995" y="232212"/>
                  </a:cubicBezTo>
                  <a:cubicBezTo>
                    <a:pt x="252020" y="235050"/>
                    <a:pt x="249390" y="236988"/>
                    <a:pt x="246390" y="237079"/>
                  </a:cubicBezTo>
                  <a:cubicBezTo>
                    <a:pt x="159481" y="238035"/>
                    <a:pt x="76744" y="239947"/>
                    <a:pt x="5739" y="242728"/>
                  </a:cubicBezTo>
                  <a:cubicBezTo>
                    <a:pt x="1919" y="243446"/>
                    <a:pt x="-596" y="247126"/>
                    <a:pt x="123" y="250947"/>
                  </a:cubicBezTo>
                  <a:cubicBezTo>
                    <a:pt x="410" y="252473"/>
                    <a:pt x="1193" y="253861"/>
                    <a:pt x="2350" y="254895"/>
                  </a:cubicBezTo>
                  <a:cubicBezTo>
                    <a:pt x="58667" y="301043"/>
                    <a:pt x="123240" y="352407"/>
                    <a:pt x="192594" y="404117"/>
                  </a:cubicBezTo>
                  <a:cubicBezTo>
                    <a:pt x="194990" y="405900"/>
                    <a:pt x="196000" y="409001"/>
                    <a:pt x="195114" y="411852"/>
                  </a:cubicBezTo>
                  <a:cubicBezTo>
                    <a:pt x="170084" y="493634"/>
                    <a:pt x="147488" y="570548"/>
                    <a:pt x="127325" y="641466"/>
                  </a:cubicBezTo>
                  <a:cubicBezTo>
                    <a:pt x="126731" y="645211"/>
                    <a:pt x="129286" y="648728"/>
                    <a:pt x="133031" y="649322"/>
                  </a:cubicBezTo>
                  <a:cubicBezTo>
                    <a:pt x="134741" y="649593"/>
                    <a:pt x="136490" y="649208"/>
                    <a:pt x="137928" y="648245"/>
                  </a:cubicBezTo>
                  <a:cubicBezTo>
                    <a:pt x="190073" y="612612"/>
                    <a:pt x="244304" y="576806"/>
                    <a:pt x="301317" y="537957"/>
                  </a:cubicBezTo>
                  <a:cubicBezTo>
                    <a:pt x="292104" y="520575"/>
                    <a:pt x="283413" y="503715"/>
                    <a:pt x="275244" y="485812"/>
                  </a:cubicBezTo>
                  <a:cubicBezTo>
                    <a:pt x="267733" y="471718"/>
                    <a:pt x="261676" y="456896"/>
                    <a:pt x="257167" y="441575"/>
                  </a:cubicBezTo>
                  <a:cubicBezTo>
                    <a:pt x="252908" y="424193"/>
                    <a:pt x="261252" y="410027"/>
                    <a:pt x="270203" y="395774"/>
                  </a:cubicBezTo>
                  <a:cubicBezTo>
                    <a:pt x="290627" y="363270"/>
                    <a:pt x="319133" y="328941"/>
                    <a:pt x="333994" y="293135"/>
                  </a:cubicBezTo>
                  <a:cubicBezTo>
                    <a:pt x="340666" y="277989"/>
                    <a:pt x="343214" y="261349"/>
                    <a:pt x="341382" y="244900"/>
                  </a:cubicBezTo>
                  <a:cubicBezTo>
                    <a:pt x="340532" y="238622"/>
                    <a:pt x="338144" y="232651"/>
                    <a:pt x="334429" y="227519"/>
                  </a:cubicBezTo>
                  <a:cubicBezTo>
                    <a:pt x="333560" y="226302"/>
                    <a:pt x="332604" y="225172"/>
                    <a:pt x="331648" y="224042"/>
                  </a:cubicBezTo>
                  <a:cubicBezTo>
                    <a:pt x="331239" y="223456"/>
                    <a:pt x="331026" y="222757"/>
                    <a:pt x="331039" y="222043"/>
                  </a:cubicBezTo>
                  <a:cubicBezTo>
                    <a:pt x="331039" y="220268"/>
                    <a:pt x="332480" y="218828"/>
                    <a:pt x="334255" y="218828"/>
                  </a:cubicBezTo>
                  <a:cubicBezTo>
                    <a:pt x="334929" y="218812"/>
                    <a:pt x="335593" y="218994"/>
                    <a:pt x="336167" y="219349"/>
                  </a:cubicBezTo>
                  <a:cubicBezTo>
                    <a:pt x="371800" y="243249"/>
                    <a:pt x="394657" y="295916"/>
                    <a:pt x="383967" y="334590"/>
                  </a:cubicBezTo>
                  <a:cubicBezTo>
                    <a:pt x="381918" y="342253"/>
                    <a:pt x="378755" y="349573"/>
                    <a:pt x="374581" y="356318"/>
                  </a:cubicBezTo>
                  <a:lnTo>
                    <a:pt x="370409" y="363618"/>
                  </a:lnTo>
                  <a:cubicBezTo>
                    <a:pt x="370409" y="363618"/>
                    <a:pt x="412734" y="390820"/>
                    <a:pt x="422554" y="414894"/>
                  </a:cubicBezTo>
                  <a:cubicBezTo>
                    <a:pt x="434200" y="443661"/>
                    <a:pt x="410040" y="474774"/>
                    <a:pt x="400480" y="488941"/>
                  </a:cubicBezTo>
                  <a:cubicBezTo>
                    <a:pt x="400480" y="488941"/>
                    <a:pt x="386313" y="509277"/>
                    <a:pt x="369366" y="530309"/>
                  </a:cubicBezTo>
                  <a:cubicBezTo>
                    <a:pt x="430202" y="572199"/>
                    <a:pt x="488171" y="610352"/>
                    <a:pt x="543792" y="648245"/>
                  </a:cubicBezTo>
                  <a:cubicBezTo>
                    <a:pt x="546838" y="650423"/>
                    <a:pt x="551072" y="649719"/>
                    <a:pt x="553250" y="646673"/>
                  </a:cubicBezTo>
                  <a:cubicBezTo>
                    <a:pt x="554327" y="645167"/>
                    <a:pt x="554741" y="643286"/>
                    <a:pt x="554395" y="641466"/>
                  </a:cubicBezTo>
                  <a:cubicBezTo>
                    <a:pt x="533972" y="570548"/>
                    <a:pt x="511636" y="493721"/>
                    <a:pt x="486606" y="411852"/>
                  </a:cubicBezTo>
                  <a:cubicBezTo>
                    <a:pt x="485774" y="409001"/>
                    <a:pt x="486774" y="405931"/>
                    <a:pt x="489127" y="404117"/>
                  </a:cubicBezTo>
                  <a:cubicBezTo>
                    <a:pt x="558654" y="351972"/>
                    <a:pt x="623053" y="301130"/>
                    <a:pt x="679631" y="254895"/>
                  </a:cubicBezTo>
                  <a:cubicBezTo>
                    <a:pt x="682522" y="252296"/>
                    <a:pt x="682760" y="247845"/>
                    <a:pt x="680161" y="244953"/>
                  </a:cubicBezTo>
                  <a:cubicBezTo>
                    <a:pt x="679111" y="243785"/>
                    <a:pt x="677701" y="243002"/>
                    <a:pt x="676155" y="242728"/>
                  </a:cubicBezTo>
                  <a:close/>
                </a:path>
              </a:pathLst>
            </a:custGeom>
            <a:solidFill>
              <a:schemeClr val="bg1"/>
            </a:solidFill>
            <a:ln w="867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3A96777-1C54-B779-7206-0E4BB4BF6122}"/>
                </a:ext>
              </a:extLst>
            </p:cNvPr>
            <p:cNvSpPr/>
            <p:nvPr/>
          </p:nvSpPr>
          <p:spPr>
            <a:xfrm>
              <a:off x="2144090" y="276459"/>
              <a:ext cx="196481" cy="224440"/>
            </a:xfrm>
            <a:custGeom>
              <a:avLst/>
              <a:gdLst>
                <a:gd name="connsiteX0" fmla="*/ 0 w 287668"/>
                <a:gd name="connsiteY0" fmla="*/ 328603 h 328602"/>
                <a:gd name="connsiteX1" fmla="*/ 7387 w 287668"/>
                <a:gd name="connsiteY1" fmla="*/ 314697 h 328602"/>
                <a:gd name="connsiteX2" fmla="*/ 22857 w 287668"/>
                <a:gd name="connsiteY2" fmla="*/ 285409 h 328602"/>
                <a:gd name="connsiteX3" fmla="*/ 24595 w 287668"/>
                <a:gd name="connsiteY3" fmla="*/ 278978 h 328602"/>
                <a:gd name="connsiteX4" fmla="*/ 24595 w 287668"/>
                <a:gd name="connsiteY4" fmla="*/ 49538 h 328602"/>
                <a:gd name="connsiteX5" fmla="*/ 22857 w 287668"/>
                <a:gd name="connsiteY5" fmla="*/ 42498 h 328602"/>
                <a:gd name="connsiteX6" fmla="*/ 7387 w 287668"/>
                <a:gd name="connsiteY6" fmla="*/ 13645 h 328602"/>
                <a:gd name="connsiteX7" fmla="*/ 0 w 287668"/>
                <a:gd name="connsiteY7" fmla="*/ 0 h 328602"/>
                <a:gd name="connsiteX8" fmla="*/ 139054 w 287668"/>
                <a:gd name="connsiteY8" fmla="*/ 0 h 328602"/>
                <a:gd name="connsiteX9" fmla="*/ 131841 w 287668"/>
                <a:gd name="connsiteY9" fmla="*/ 13384 h 328602"/>
                <a:gd name="connsiteX10" fmla="*/ 116284 w 287668"/>
                <a:gd name="connsiteY10" fmla="*/ 42498 h 328602"/>
                <a:gd name="connsiteX11" fmla="*/ 114459 w 287668"/>
                <a:gd name="connsiteY11" fmla="*/ 48930 h 328602"/>
                <a:gd name="connsiteX12" fmla="*/ 114459 w 287668"/>
                <a:gd name="connsiteY12" fmla="*/ 250124 h 328602"/>
                <a:gd name="connsiteX13" fmla="*/ 114459 w 287668"/>
                <a:gd name="connsiteY13" fmla="*/ 262726 h 328602"/>
                <a:gd name="connsiteX14" fmla="*/ 114459 w 287668"/>
                <a:gd name="connsiteY14" fmla="*/ 264203 h 328602"/>
                <a:gd name="connsiteX15" fmla="*/ 118022 w 287668"/>
                <a:gd name="connsiteY15" fmla="*/ 264203 h 328602"/>
                <a:gd name="connsiteX16" fmla="*/ 235871 w 287668"/>
                <a:gd name="connsiteY16" fmla="*/ 264203 h 328602"/>
                <a:gd name="connsiteX17" fmla="*/ 243866 w 287668"/>
                <a:gd name="connsiteY17" fmla="*/ 262117 h 328602"/>
                <a:gd name="connsiteX18" fmla="*/ 272199 w 287668"/>
                <a:gd name="connsiteY18" fmla="*/ 247430 h 328602"/>
                <a:gd name="connsiteX19" fmla="*/ 287668 w 287668"/>
                <a:gd name="connsiteY19" fmla="*/ 239347 h 328602"/>
                <a:gd name="connsiteX20" fmla="*/ 285583 w 287668"/>
                <a:gd name="connsiteY20" fmla="*/ 251427 h 328602"/>
                <a:gd name="connsiteX21" fmla="*/ 282975 w 287668"/>
                <a:gd name="connsiteY21" fmla="*/ 265333 h 328602"/>
                <a:gd name="connsiteX22" fmla="*/ 271677 w 287668"/>
                <a:gd name="connsiteY22" fmla="*/ 322867 h 328602"/>
                <a:gd name="connsiteX23" fmla="*/ 271677 w 287668"/>
                <a:gd name="connsiteY23" fmla="*/ 324952 h 328602"/>
                <a:gd name="connsiteX24" fmla="*/ 271677 w 287668"/>
                <a:gd name="connsiteY24" fmla="*/ 328603 h 3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668" h="328602">
                  <a:moveTo>
                    <a:pt x="0" y="328603"/>
                  </a:moveTo>
                  <a:lnTo>
                    <a:pt x="7387" y="314697"/>
                  </a:lnTo>
                  <a:cubicBezTo>
                    <a:pt x="12602" y="304963"/>
                    <a:pt x="17729" y="295230"/>
                    <a:pt x="22857" y="285409"/>
                  </a:cubicBezTo>
                  <a:cubicBezTo>
                    <a:pt x="23943" y="283436"/>
                    <a:pt x="24543" y="281230"/>
                    <a:pt x="24595" y="278978"/>
                  </a:cubicBezTo>
                  <a:cubicBezTo>
                    <a:pt x="24595" y="202498"/>
                    <a:pt x="24595" y="126018"/>
                    <a:pt x="24595" y="49538"/>
                  </a:cubicBezTo>
                  <a:cubicBezTo>
                    <a:pt x="24543" y="47092"/>
                    <a:pt x="23952" y="44687"/>
                    <a:pt x="22857" y="42498"/>
                  </a:cubicBezTo>
                  <a:cubicBezTo>
                    <a:pt x="17816" y="32852"/>
                    <a:pt x="12602" y="23205"/>
                    <a:pt x="7387" y="13645"/>
                  </a:cubicBezTo>
                  <a:lnTo>
                    <a:pt x="0" y="0"/>
                  </a:lnTo>
                  <a:lnTo>
                    <a:pt x="139054" y="0"/>
                  </a:lnTo>
                  <a:lnTo>
                    <a:pt x="131841" y="13384"/>
                  </a:lnTo>
                  <a:cubicBezTo>
                    <a:pt x="126539" y="23118"/>
                    <a:pt x="121325" y="32765"/>
                    <a:pt x="116284" y="42498"/>
                  </a:cubicBezTo>
                  <a:cubicBezTo>
                    <a:pt x="115154" y="44459"/>
                    <a:pt x="114528" y="46668"/>
                    <a:pt x="114459" y="48930"/>
                  </a:cubicBezTo>
                  <a:cubicBezTo>
                    <a:pt x="114459" y="115908"/>
                    <a:pt x="114459" y="182972"/>
                    <a:pt x="114459" y="250124"/>
                  </a:cubicBezTo>
                  <a:lnTo>
                    <a:pt x="114459" y="262726"/>
                  </a:lnTo>
                  <a:cubicBezTo>
                    <a:pt x="114415" y="263218"/>
                    <a:pt x="114415" y="263711"/>
                    <a:pt x="114459" y="264203"/>
                  </a:cubicBezTo>
                  <a:lnTo>
                    <a:pt x="118022" y="264203"/>
                  </a:lnTo>
                  <a:lnTo>
                    <a:pt x="235871" y="264203"/>
                  </a:lnTo>
                  <a:cubicBezTo>
                    <a:pt x="238652" y="264074"/>
                    <a:pt x="241372" y="263364"/>
                    <a:pt x="243866" y="262117"/>
                  </a:cubicBezTo>
                  <a:cubicBezTo>
                    <a:pt x="253252" y="257424"/>
                    <a:pt x="262465" y="252557"/>
                    <a:pt x="272199" y="247430"/>
                  </a:cubicBezTo>
                  <a:lnTo>
                    <a:pt x="287668" y="239347"/>
                  </a:lnTo>
                  <a:lnTo>
                    <a:pt x="285583" y="251427"/>
                  </a:lnTo>
                  <a:cubicBezTo>
                    <a:pt x="284713" y="256294"/>
                    <a:pt x="283844" y="260814"/>
                    <a:pt x="282975" y="265333"/>
                  </a:cubicBezTo>
                  <a:lnTo>
                    <a:pt x="271677" y="322867"/>
                  </a:lnTo>
                  <a:cubicBezTo>
                    <a:pt x="271634" y="323561"/>
                    <a:pt x="271634" y="324258"/>
                    <a:pt x="271677" y="324952"/>
                  </a:cubicBezTo>
                  <a:lnTo>
                    <a:pt x="271677" y="328603"/>
                  </a:lnTo>
                  <a:close/>
                </a:path>
              </a:pathLst>
            </a:custGeom>
            <a:solidFill>
              <a:schemeClr val="bg1"/>
            </a:solidFill>
            <a:ln w="867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58A9ADA-9F6D-44D5-6F16-916EA7399F8E}"/>
                </a:ext>
              </a:extLst>
            </p:cNvPr>
            <p:cNvSpPr/>
            <p:nvPr/>
          </p:nvSpPr>
          <p:spPr>
            <a:xfrm>
              <a:off x="3062270" y="276519"/>
              <a:ext cx="219631" cy="223965"/>
            </a:xfrm>
            <a:custGeom>
              <a:avLst/>
              <a:gdLst>
                <a:gd name="connsiteX0" fmla="*/ 90907 w 321562"/>
                <a:gd name="connsiteY0" fmla="*/ 327907 h 327907"/>
                <a:gd name="connsiteX1" fmla="*/ 92819 w 321562"/>
                <a:gd name="connsiteY1" fmla="*/ 324431 h 327907"/>
                <a:gd name="connsiteX2" fmla="*/ 97425 w 321562"/>
                <a:gd name="connsiteY2" fmla="*/ 315740 h 327907"/>
                <a:gd name="connsiteX3" fmla="*/ 107854 w 321562"/>
                <a:gd name="connsiteY3" fmla="*/ 296968 h 327907"/>
                <a:gd name="connsiteX4" fmla="*/ 116110 w 321562"/>
                <a:gd name="connsiteY4" fmla="*/ 264898 h 327907"/>
                <a:gd name="connsiteX5" fmla="*/ 116110 w 321562"/>
                <a:gd name="connsiteY5" fmla="*/ 119760 h 327907"/>
                <a:gd name="connsiteX6" fmla="*/ 116110 w 321562"/>
                <a:gd name="connsiteY6" fmla="*/ 64139 h 327907"/>
                <a:gd name="connsiteX7" fmla="*/ 116110 w 321562"/>
                <a:gd name="connsiteY7" fmla="*/ 64139 h 327907"/>
                <a:gd name="connsiteX8" fmla="*/ 112460 w 321562"/>
                <a:gd name="connsiteY8" fmla="*/ 64139 h 327907"/>
                <a:gd name="connsiteX9" fmla="*/ 82737 w 321562"/>
                <a:gd name="connsiteY9" fmla="*/ 64139 h 327907"/>
                <a:gd name="connsiteX10" fmla="*/ 51885 w 321562"/>
                <a:gd name="connsiteY10" fmla="*/ 64139 h 327907"/>
                <a:gd name="connsiteX11" fmla="*/ 43889 w 321562"/>
                <a:gd name="connsiteY11" fmla="*/ 66225 h 327907"/>
                <a:gd name="connsiteX12" fmla="*/ 14948 w 321562"/>
                <a:gd name="connsiteY12" fmla="*/ 81260 h 327907"/>
                <a:gd name="connsiteX13" fmla="*/ 0 w 321562"/>
                <a:gd name="connsiteY13" fmla="*/ 89082 h 327907"/>
                <a:gd name="connsiteX14" fmla="*/ 17382 w 321562"/>
                <a:gd name="connsiteY14" fmla="*/ 0 h 327907"/>
                <a:gd name="connsiteX15" fmla="*/ 304181 w 321562"/>
                <a:gd name="connsiteY15" fmla="*/ 0 h 327907"/>
                <a:gd name="connsiteX16" fmla="*/ 321563 w 321562"/>
                <a:gd name="connsiteY16" fmla="*/ 88647 h 327907"/>
                <a:gd name="connsiteX17" fmla="*/ 311742 w 321562"/>
                <a:gd name="connsiteY17" fmla="*/ 83780 h 327907"/>
                <a:gd name="connsiteX18" fmla="*/ 303573 w 321562"/>
                <a:gd name="connsiteY18" fmla="*/ 79695 h 327907"/>
                <a:gd name="connsiteX19" fmla="*/ 294013 w 321562"/>
                <a:gd name="connsiteY19" fmla="*/ 74307 h 327907"/>
                <a:gd name="connsiteX20" fmla="*/ 273155 w 321562"/>
                <a:gd name="connsiteY20" fmla="*/ 64486 h 327907"/>
                <a:gd name="connsiteX21" fmla="*/ 259423 w 321562"/>
                <a:gd name="connsiteY21" fmla="*/ 63096 h 327907"/>
                <a:gd name="connsiteX22" fmla="*/ 249255 w 321562"/>
                <a:gd name="connsiteY22" fmla="*/ 63096 h 327907"/>
                <a:gd name="connsiteX23" fmla="*/ 238739 w 321562"/>
                <a:gd name="connsiteY23" fmla="*/ 63096 h 327907"/>
                <a:gd name="connsiteX24" fmla="*/ 204844 w 321562"/>
                <a:gd name="connsiteY24" fmla="*/ 63096 h 327907"/>
                <a:gd name="connsiteX25" fmla="*/ 204844 w 321562"/>
                <a:gd name="connsiteY25" fmla="*/ 97859 h 327907"/>
                <a:gd name="connsiteX26" fmla="*/ 204844 w 321562"/>
                <a:gd name="connsiteY26" fmla="*/ 277153 h 327907"/>
                <a:gd name="connsiteX27" fmla="*/ 206756 w 321562"/>
                <a:gd name="connsiteY27" fmla="*/ 284627 h 327907"/>
                <a:gd name="connsiteX28" fmla="*/ 219706 w 321562"/>
                <a:gd name="connsiteY28" fmla="*/ 308700 h 327907"/>
                <a:gd name="connsiteX29" fmla="*/ 225528 w 321562"/>
                <a:gd name="connsiteY29" fmla="*/ 319303 h 327907"/>
                <a:gd name="connsiteX30" fmla="*/ 227006 w 321562"/>
                <a:gd name="connsiteY30" fmla="*/ 322432 h 327907"/>
                <a:gd name="connsiteX31" fmla="*/ 229266 w 321562"/>
                <a:gd name="connsiteY31" fmla="*/ 327386 h 3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562" h="327907">
                  <a:moveTo>
                    <a:pt x="90907" y="327907"/>
                  </a:moveTo>
                  <a:lnTo>
                    <a:pt x="92819" y="324431"/>
                  </a:lnTo>
                  <a:cubicBezTo>
                    <a:pt x="94383" y="321476"/>
                    <a:pt x="95947" y="318608"/>
                    <a:pt x="97425" y="315740"/>
                  </a:cubicBezTo>
                  <a:cubicBezTo>
                    <a:pt x="100814" y="309222"/>
                    <a:pt x="104030" y="302964"/>
                    <a:pt x="107854" y="296968"/>
                  </a:cubicBezTo>
                  <a:cubicBezTo>
                    <a:pt x="113790" y="287362"/>
                    <a:pt x="116675" y="276178"/>
                    <a:pt x="116110" y="264898"/>
                  </a:cubicBezTo>
                  <a:cubicBezTo>
                    <a:pt x="116110" y="216577"/>
                    <a:pt x="116110" y="167387"/>
                    <a:pt x="116110" y="119760"/>
                  </a:cubicBezTo>
                  <a:lnTo>
                    <a:pt x="116110" y="64139"/>
                  </a:lnTo>
                  <a:lnTo>
                    <a:pt x="116110" y="64139"/>
                  </a:lnTo>
                  <a:lnTo>
                    <a:pt x="112460" y="64139"/>
                  </a:lnTo>
                  <a:lnTo>
                    <a:pt x="82737" y="64139"/>
                  </a:lnTo>
                  <a:cubicBezTo>
                    <a:pt x="72482" y="64139"/>
                    <a:pt x="62227" y="64139"/>
                    <a:pt x="51885" y="64139"/>
                  </a:cubicBezTo>
                  <a:cubicBezTo>
                    <a:pt x="49095" y="64214"/>
                    <a:pt x="46357" y="64927"/>
                    <a:pt x="43889" y="66225"/>
                  </a:cubicBezTo>
                  <a:cubicBezTo>
                    <a:pt x="34242" y="71091"/>
                    <a:pt x="24769" y="76045"/>
                    <a:pt x="14948" y="81260"/>
                  </a:cubicBezTo>
                  <a:lnTo>
                    <a:pt x="0" y="89082"/>
                  </a:lnTo>
                  <a:lnTo>
                    <a:pt x="17382" y="0"/>
                  </a:lnTo>
                  <a:lnTo>
                    <a:pt x="304181" y="0"/>
                  </a:lnTo>
                  <a:lnTo>
                    <a:pt x="321563" y="88647"/>
                  </a:lnTo>
                  <a:lnTo>
                    <a:pt x="311742" y="83780"/>
                  </a:lnTo>
                  <a:lnTo>
                    <a:pt x="303573" y="79695"/>
                  </a:lnTo>
                  <a:cubicBezTo>
                    <a:pt x="300357" y="78044"/>
                    <a:pt x="297142" y="76132"/>
                    <a:pt x="294013" y="74307"/>
                  </a:cubicBezTo>
                  <a:cubicBezTo>
                    <a:pt x="287573" y="70038"/>
                    <a:pt x="280551" y="66730"/>
                    <a:pt x="273155" y="64486"/>
                  </a:cubicBezTo>
                  <a:cubicBezTo>
                    <a:pt x="268653" y="63470"/>
                    <a:pt x="264038" y="63003"/>
                    <a:pt x="259423" y="63096"/>
                  </a:cubicBezTo>
                  <a:cubicBezTo>
                    <a:pt x="256034" y="63096"/>
                    <a:pt x="252644" y="63096"/>
                    <a:pt x="249255" y="63096"/>
                  </a:cubicBezTo>
                  <a:cubicBezTo>
                    <a:pt x="245865" y="63096"/>
                    <a:pt x="242215" y="63096"/>
                    <a:pt x="238739" y="63096"/>
                  </a:cubicBezTo>
                  <a:lnTo>
                    <a:pt x="204844" y="63096"/>
                  </a:lnTo>
                  <a:lnTo>
                    <a:pt x="204844" y="97859"/>
                  </a:lnTo>
                  <a:cubicBezTo>
                    <a:pt x="204844" y="157595"/>
                    <a:pt x="204844" y="217359"/>
                    <a:pt x="204844" y="277153"/>
                  </a:cubicBezTo>
                  <a:cubicBezTo>
                    <a:pt x="204879" y="279761"/>
                    <a:pt x="205531" y="282323"/>
                    <a:pt x="206756" y="284627"/>
                  </a:cubicBezTo>
                  <a:cubicBezTo>
                    <a:pt x="211015" y="292709"/>
                    <a:pt x="215447" y="300705"/>
                    <a:pt x="219706" y="308700"/>
                  </a:cubicBezTo>
                  <a:lnTo>
                    <a:pt x="225528" y="319303"/>
                  </a:lnTo>
                  <a:lnTo>
                    <a:pt x="227006" y="322432"/>
                  </a:lnTo>
                  <a:lnTo>
                    <a:pt x="229266" y="327386"/>
                  </a:lnTo>
                  <a:close/>
                </a:path>
              </a:pathLst>
            </a:custGeom>
            <a:solidFill>
              <a:schemeClr val="bg1"/>
            </a:solidFill>
            <a:ln w="867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312FB97-D413-7A50-9D4F-BAFD4FD5B613}"/>
                </a:ext>
              </a:extLst>
            </p:cNvPr>
            <p:cNvSpPr/>
            <p:nvPr/>
          </p:nvSpPr>
          <p:spPr>
            <a:xfrm>
              <a:off x="3516908" y="276874"/>
              <a:ext cx="252932" cy="243197"/>
            </a:xfrm>
            <a:custGeom>
              <a:avLst/>
              <a:gdLst>
                <a:gd name="connsiteX0" fmla="*/ 309309 w 370318"/>
                <a:gd name="connsiteY0" fmla="*/ 356066 h 356065"/>
                <a:gd name="connsiteX1" fmla="*/ 301921 w 370318"/>
                <a:gd name="connsiteY1" fmla="*/ 355371 h 356065"/>
                <a:gd name="connsiteX2" fmla="*/ 286799 w 370318"/>
                <a:gd name="connsiteY2" fmla="*/ 353806 h 356065"/>
                <a:gd name="connsiteX3" fmla="*/ 205800 w 370318"/>
                <a:gd name="connsiteY3" fmla="*/ 313394 h 356065"/>
                <a:gd name="connsiteX4" fmla="*/ 157218 w 370318"/>
                <a:gd name="connsiteY4" fmla="*/ 225268 h 356065"/>
                <a:gd name="connsiteX5" fmla="*/ 152091 w 370318"/>
                <a:gd name="connsiteY5" fmla="*/ 221357 h 356065"/>
                <a:gd name="connsiteX6" fmla="*/ 134709 w 370318"/>
                <a:gd name="connsiteY6" fmla="*/ 221357 h 356065"/>
                <a:gd name="connsiteX7" fmla="*/ 114111 w 370318"/>
                <a:gd name="connsiteY7" fmla="*/ 221357 h 356065"/>
                <a:gd name="connsiteX8" fmla="*/ 114111 w 370318"/>
                <a:gd name="connsiteY8" fmla="*/ 238739 h 356065"/>
                <a:gd name="connsiteX9" fmla="*/ 114111 w 370318"/>
                <a:gd name="connsiteY9" fmla="*/ 278022 h 356065"/>
                <a:gd name="connsiteX10" fmla="*/ 116110 w 370318"/>
                <a:gd name="connsiteY10" fmla="*/ 285496 h 356065"/>
                <a:gd name="connsiteX11" fmla="*/ 128712 w 370318"/>
                <a:gd name="connsiteY11" fmla="*/ 309309 h 356065"/>
                <a:gd name="connsiteX12" fmla="*/ 134622 w 370318"/>
                <a:gd name="connsiteY12" fmla="*/ 320346 h 356065"/>
                <a:gd name="connsiteX13" fmla="*/ 135839 w 370318"/>
                <a:gd name="connsiteY13" fmla="*/ 323127 h 356065"/>
                <a:gd name="connsiteX14" fmla="*/ 138011 w 370318"/>
                <a:gd name="connsiteY14" fmla="*/ 327994 h 356065"/>
                <a:gd name="connsiteX15" fmla="*/ 261 w 370318"/>
                <a:gd name="connsiteY15" fmla="*/ 327994 h 356065"/>
                <a:gd name="connsiteX16" fmla="*/ 2086 w 370318"/>
                <a:gd name="connsiteY16" fmla="*/ 324518 h 356065"/>
                <a:gd name="connsiteX17" fmla="*/ 5475 w 370318"/>
                <a:gd name="connsiteY17" fmla="*/ 317739 h 356065"/>
                <a:gd name="connsiteX18" fmla="*/ 13297 w 370318"/>
                <a:gd name="connsiteY18" fmla="*/ 303399 h 356065"/>
                <a:gd name="connsiteX19" fmla="*/ 24943 w 370318"/>
                <a:gd name="connsiteY19" fmla="*/ 257772 h 356065"/>
                <a:gd name="connsiteX20" fmla="*/ 24943 w 370318"/>
                <a:gd name="connsiteY20" fmla="*/ 124627 h 356065"/>
                <a:gd name="connsiteX21" fmla="*/ 24943 w 370318"/>
                <a:gd name="connsiteY21" fmla="*/ 50842 h 356065"/>
                <a:gd name="connsiteX22" fmla="*/ 22422 w 370318"/>
                <a:gd name="connsiteY22" fmla="*/ 40760 h 356065"/>
                <a:gd name="connsiteX23" fmla="*/ 7387 w 370318"/>
                <a:gd name="connsiteY23" fmla="*/ 13732 h 356065"/>
                <a:gd name="connsiteX24" fmla="*/ 0 w 370318"/>
                <a:gd name="connsiteY24" fmla="*/ 0 h 356065"/>
                <a:gd name="connsiteX25" fmla="*/ 120977 w 370318"/>
                <a:gd name="connsiteY25" fmla="*/ 0 h 356065"/>
                <a:gd name="connsiteX26" fmla="*/ 301835 w 370318"/>
                <a:gd name="connsiteY26" fmla="*/ 55274 h 356065"/>
                <a:gd name="connsiteX27" fmla="*/ 313915 w 370318"/>
                <a:gd name="connsiteY27" fmla="*/ 151743 h 356065"/>
                <a:gd name="connsiteX28" fmla="*/ 256121 w 370318"/>
                <a:gd name="connsiteY28" fmla="*/ 203888 h 356065"/>
                <a:gd name="connsiteX29" fmla="*/ 251514 w 370318"/>
                <a:gd name="connsiteY29" fmla="*/ 205974 h 356065"/>
                <a:gd name="connsiteX30" fmla="*/ 248472 w 370318"/>
                <a:gd name="connsiteY30" fmla="*/ 207452 h 356065"/>
                <a:gd name="connsiteX31" fmla="*/ 249081 w 370318"/>
                <a:gd name="connsiteY31" fmla="*/ 210493 h 356065"/>
                <a:gd name="connsiteX32" fmla="*/ 250124 w 370318"/>
                <a:gd name="connsiteY32" fmla="*/ 216490 h 356065"/>
                <a:gd name="connsiteX33" fmla="*/ 250124 w 370318"/>
                <a:gd name="connsiteY33" fmla="*/ 216490 h 356065"/>
                <a:gd name="connsiteX34" fmla="*/ 250124 w 370318"/>
                <a:gd name="connsiteY34" fmla="*/ 217185 h 356065"/>
                <a:gd name="connsiteX35" fmla="*/ 293578 w 370318"/>
                <a:gd name="connsiteY35" fmla="*/ 295403 h 356065"/>
                <a:gd name="connsiteX36" fmla="*/ 352763 w 370318"/>
                <a:gd name="connsiteY36" fmla="*/ 340075 h 356065"/>
                <a:gd name="connsiteX37" fmla="*/ 359803 w 370318"/>
                <a:gd name="connsiteY37" fmla="*/ 342856 h 356065"/>
                <a:gd name="connsiteX38" fmla="*/ 370319 w 370318"/>
                <a:gd name="connsiteY38" fmla="*/ 347027 h 356065"/>
                <a:gd name="connsiteX39" fmla="*/ 363018 w 370318"/>
                <a:gd name="connsiteY39" fmla="*/ 348765 h 356065"/>
                <a:gd name="connsiteX40" fmla="*/ 333643 w 370318"/>
                <a:gd name="connsiteY40" fmla="*/ 353980 h 356065"/>
                <a:gd name="connsiteX41" fmla="*/ 318955 w 370318"/>
                <a:gd name="connsiteY41" fmla="*/ 355457 h 356065"/>
                <a:gd name="connsiteX42" fmla="*/ 312264 w 370318"/>
                <a:gd name="connsiteY42" fmla="*/ 356066 h 356065"/>
                <a:gd name="connsiteX43" fmla="*/ 114024 w 370318"/>
                <a:gd name="connsiteY43" fmla="*/ 165735 h 356065"/>
                <a:gd name="connsiteX44" fmla="*/ 177555 w 370318"/>
                <a:gd name="connsiteY44" fmla="*/ 163041 h 356065"/>
                <a:gd name="connsiteX45" fmla="*/ 207886 w 370318"/>
                <a:gd name="connsiteY45" fmla="*/ 154350 h 356065"/>
                <a:gd name="connsiteX46" fmla="*/ 235002 w 370318"/>
                <a:gd name="connsiteY46" fmla="*/ 121412 h 356065"/>
                <a:gd name="connsiteX47" fmla="*/ 225007 w 370318"/>
                <a:gd name="connsiteY47" fmla="*/ 82042 h 356065"/>
                <a:gd name="connsiteX48" fmla="*/ 178945 w 370318"/>
                <a:gd name="connsiteY48" fmla="*/ 58229 h 356065"/>
                <a:gd name="connsiteX49" fmla="*/ 132449 w 370318"/>
                <a:gd name="connsiteY49" fmla="*/ 57099 h 356065"/>
                <a:gd name="connsiteX50" fmla="*/ 113937 w 370318"/>
                <a:gd name="connsiteY50" fmla="*/ 57099 h 35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0318" h="356065">
                  <a:moveTo>
                    <a:pt x="309309" y="356066"/>
                  </a:moveTo>
                  <a:lnTo>
                    <a:pt x="301921" y="355371"/>
                  </a:lnTo>
                  <a:cubicBezTo>
                    <a:pt x="296881" y="354936"/>
                    <a:pt x="291840" y="354501"/>
                    <a:pt x="286799" y="353806"/>
                  </a:cubicBezTo>
                  <a:cubicBezTo>
                    <a:pt x="255921" y="350173"/>
                    <a:pt x="227275" y="335881"/>
                    <a:pt x="205800" y="313394"/>
                  </a:cubicBezTo>
                  <a:cubicBezTo>
                    <a:pt x="182935" y="288225"/>
                    <a:pt x="166291" y="258040"/>
                    <a:pt x="157218" y="225268"/>
                  </a:cubicBezTo>
                  <a:cubicBezTo>
                    <a:pt x="156088" y="221878"/>
                    <a:pt x="155045" y="221357"/>
                    <a:pt x="152091" y="221357"/>
                  </a:cubicBezTo>
                  <a:cubicBezTo>
                    <a:pt x="146007" y="221357"/>
                    <a:pt x="140184" y="221357"/>
                    <a:pt x="134709" y="221357"/>
                  </a:cubicBezTo>
                  <a:lnTo>
                    <a:pt x="114111" y="221357"/>
                  </a:lnTo>
                  <a:lnTo>
                    <a:pt x="114111" y="238739"/>
                  </a:lnTo>
                  <a:cubicBezTo>
                    <a:pt x="114111" y="251862"/>
                    <a:pt x="114111" y="264811"/>
                    <a:pt x="114111" y="278022"/>
                  </a:cubicBezTo>
                  <a:cubicBezTo>
                    <a:pt x="114268" y="280623"/>
                    <a:pt x="114946" y="283166"/>
                    <a:pt x="116110" y="285496"/>
                  </a:cubicBezTo>
                  <a:cubicBezTo>
                    <a:pt x="120282" y="293491"/>
                    <a:pt x="124801" y="301400"/>
                    <a:pt x="128712" y="309309"/>
                  </a:cubicBezTo>
                  <a:lnTo>
                    <a:pt x="134622" y="320346"/>
                  </a:lnTo>
                  <a:cubicBezTo>
                    <a:pt x="135056" y="321215"/>
                    <a:pt x="135404" y="322171"/>
                    <a:pt x="135839" y="323127"/>
                  </a:cubicBezTo>
                  <a:lnTo>
                    <a:pt x="138011" y="327994"/>
                  </a:lnTo>
                  <a:lnTo>
                    <a:pt x="261" y="327994"/>
                  </a:lnTo>
                  <a:lnTo>
                    <a:pt x="2086" y="324518"/>
                  </a:lnTo>
                  <a:cubicBezTo>
                    <a:pt x="3303" y="322258"/>
                    <a:pt x="4345" y="319999"/>
                    <a:pt x="5475" y="317739"/>
                  </a:cubicBezTo>
                  <a:cubicBezTo>
                    <a:pt x="7805" y="312812"/>
                    <a:pt x="10412" y="308023"/>
                    <a:pt x="13297" y="303399"/>
                  </a:cubicBezTo>
                  <a:cubicBezTo>
                    <a:pt x="21866" y="289786"/>
                    <a:pt x="25942" y="273826"/>
                    <a:pt x="24943" y="257772"/>
                  </a:cubicBezTo>
                  <a:cubicBezTo>
                    <a:pt x="24421" y="214317"/>
                    <a:pt x="24943" y="170863"/>
                    <a:pt x="24943" y="124627"/>
                  </a:cubicBezTo>
                  <a:cubicBezTo>
                    <a:pt x="24943" y="100293"/>
                    <a:pt x="24943" y="75698"/>
                    <a:pt x="24943" y="50842"/>
                  </a:cubicBezTo>
                  <a:cubicBezTo>
                    <a:pt x="24865" y="47336"/>
                    <a:pt x="24004" y="43892"/>
                    <a:pt x="22422" y="40760"/>
                  </a:cubicBezTo>
                  <a:cubicBezTo>
                    <a:pt x="17295" y="31113"/>
                    <a:pt x="12341" y="22422"/>
                    <a:pt x="7387" y="13732"/>
                  </a:cubicBezTo>
                  <a:lnTo>
                    <a:pt x="0" y="0"/>
                  </a:lnTo>
                  <a:lnTo>
                    <a:pt x="120977" y="0"/>
                  </a:lnTo>
                  <a:cubicBezTo>
                    <a:pt x="182248" y="0"/>
                    <a:pt x="258554" y="0"/>
                    <a:pt x="301835" y="55274"/>
                  </a:cubicBezTo>
                  <a:cubicBezTo>
                    <a:pt x="326082" y="86387"/>
                    <a:pt x="330167" y="118804"/>
                    <a:pt x="313915" y="151743"/>
                  </a:cubicBezTo>
                  <a:cubicBezTo>
                    <a:pt x="303138" y="173644"/>
                    <a:pt x="284800" y="190157"/>
                    <a:pt x="256121" y="203888"/>
                  </a:cubicBezTo>
                  <a:lnTo>
                    <a:pt x="251514" y="205974"/>
                  </a:lnTo>
                  <a:cubicBezTo>
                    <a:pt x="250463" y="206378"/>
                    <a:pt x="249446" y="206873"/>
                    <a:pt x="248472" y="207452"/>
                  </a:cubicBezTo>
                  <a:cubicBezTo>
                    <a:pt x="248611" y="208477"/>
                    <a:pt x="248811" y="209493"/>
                    <a:pt x="249081" y="210493"/>
                  </a:cubicBezTo>
                  <a:cubicBezTo>
                    <a:pt x="249081" y="211971"/>
                    <a:pt x="249776" y="213883"/>
                    <a:pt x="250124" y="216490"/>
                  </a:cubicBezTo>
                  <a:lnTo>
                    <a:pt x="250124" y="216490"/>
                  </a:lnTo>
                  <a:cubicBezTo>
                    <a:pt x="250124" y="216490"/>
                    <a:pt x="250124" y="216490"/>
                    <a:pt x="250124" y="217185"/>
                  </a:cubicBezTo>
                  <a:cubicBezTo>
                    <a:pt x="258432" y="246238"/>
                    <a:pt x="273302" y="272997"/>
                    <a:pt x="293578" y="295403"/>
                  </a:cubicBezTo>
                  <a:cubicBezTo>
                    <a:pt x="309665" y="314588"/>
                    <a:pt x="329906" y="329864"/>
                    <a:pt x="352763" y="340075"/>
                  </a:cubicBezTo>
                  <a:cubicBezTo>
                    <a:pt x="355023" y="341117"/>
                    <a:pt x="357456" y="341987"/>
                    <a:pt x="359803" y="342856"/>
                  </a:cubicBezTo>
                  <a:lnTo>
                    <a:pt x="370319" y="347027"/>
                  </a:lnTo>
                  <a:lnTo>
                    <a:pt x="363018" y="348765"/>
                  </a:lnTo>
                  <a:cubicBezTo>
                    <a:pt x="353328" y="351016"/>
                    <a:pt x="343516" y="352756"/>
                    <a:pt x="333643" y="353980"/>
                  </a:cubicBezTo>
                  <a:cubicBezTo>
                    <a:pt x="328776" y="354588"/>
                    <a:pt x="323823" y="355023"/>
                    <a:pt x="318955" y="355457"/>
                  </a:cubicBezTo>
                  <a:lnTo>
                    <a:pt x="312264" y="356066"/>
                  </a:lnTo>
                  <a:close/>
                  <a:moveTo>
                    <a:pt x="114024" y="165735"/>
                  </a:moveTo>
                  <a:cubicBezTo>
                    <a:pt x="135578" y="165735"/>
                    <a:pt x="156957" y="164345"/>
                    <a:pt x="177555" y="163041"/>
                  </a:cubicBezTo>
                  <a:cubicBezTo>
                    <a:pt x="188140" y="162165"/>
                    <a:pt x="198448" y="159212"/>
                    <a:pt x="207886" y="154350"/>
                  </a:cubicBezTo>
                  <a:cubicBezTo>
                    <a:pt x="221505" y="148118"/>
                    <a:pt x="231499" y="135973"/>
                    <a:pt x="235002" y="121412"/>
                  </a:cubicBezTo>
                  <a:cubicBezTo>
                    <a:pt x="237922" y="107449"/>
                    <a:pt x="234237" y="92921"/>
                    <a:pt x="225007" y="82042"/>
                  </a:cubicBezTo>
                  <a:cubicBezTo>
                    <a:pt x="213813" y="67825"/>
                    <a:pt x="197014" y="59143"/>
                    <a:pt x="178945" y="58229"/>
                  </a:cubicBezTo>
                  <a:cubicBezTo>
                    <a:pt x="163563" y="57099"/>
                    <a:pt x="147745" y="57099"/>
                    <a:pt x="132449" y="57099"/>
                  </a:cubicBezTo>
                  <a:lnTo>
                    <a:pt x="113937" y="57099"/>
                  </a:lnTo>
                  <a:close/>
                </a:path>
              </a:pathLst>
            </a:custGeom>
            <a:solidFill>
              <a:schemeClr val="bg1"/>
            </a:solidFill>
            <a:ln w="867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F6E52DD-D659-A744-9750-0EB785B6D44A}"/>
                </a:ext>
              </a:extLst>
            </p:cNvPr>
            <p:cNvSpPr/>
            <p:nvPr/>
          </p:nvSpPr>
          <p:spPr>
            <a:xfrm>
              <a:off x="2590180" y="270642"/>
              <a:ext cx="196243" cy="230613"/>
            </a:xfrm>
            <a:custGeom>
              <a:avLst/>
              <a:gdLst>
                <a:gd name="connsiteX0" fmla="*/ 0 w 287320"/>
                <a:gd name="connsiteY0" fmla="*/ 337641 h 337641"/>
                <a:gd name="connsiteX1" fmla="*/ 7127 w 287320"/>
                <a:gd name="connsiteY1" fmla="*/ 324170 h 337641"/>
                <a:gd name="connsiteX2" fmla="*/ 22770 w 287320"/>
                <a:gd name="connsiteY2" fmla="*/ 294447 h 337641"/>
                <a:gd name="connsiteX3" fmla="*/ 24508 w 287320"/>
                <a:gd name="connsiteY3" fmla="*/ 287495 h 337641"/>
                <a:gd name="connsiteX4" fmla="*/ 24508 w 287320"/>
                <a:gd name="connsiteY4" fmla="*/ 59185 h 337641"/>
                <a:gd name="connsiteX5" fmla="*/ 22249 w 287320"/>
                <a:gd name="connsiteY5" fmla="*/ 50494 h 337641"/>
                <a:gd name="connsiteX6" fmla="*/ 7648 w 287320"/>
                <a:gd name="connsiteY6" fmla="*/ 23118 h 337641"/>
                <a:gd name="connsiteX7" fmla="*/ 608 w 287320"/>
                <a:gd name="connsiteY7" fmla="*/ 8778 h 337641"/>
                <a:gd name="connsiteX8" fmla="*/ 200499 w 287320"/>
                <a:gd name="connsiteY8" fmla="*/ 8778 h 337641"/>
                <a:gd name="connsiteX9" fmla="*/ 200499 w 287320"/>
                <a:gd name="connsiteY9" fmla="*/ 8778 h 337641"/>
                <a:gd name="connsiteX10" fmla="*/ 220053 w 287320"/>
                <a:gd name="connsiteY10" fmla="*/ 4085 h 337641"/>
                <a:gd name="connsiteX11" fmla="*/ 224312 w 287320"/>
                <a:gd name="connsiteY11" fmla="*/ 1999 h 337641"/>
                <a:gd name="connsiteX12" fmla="*/ 228657 w 287320"/>
                <a:gd name="connsiteY12" fmla="*/ 0 h 337641"/>
                <a:gd name="connsiteX13" fmla="*/ 261248 w 287320"/>
                <a:gd name="connsiteY13" fmla="*/ 72743 h 337641"/>
                <a:gd name="connsiteX14" fmla="*/ 114372 w 287320"/>
                <a:gd name="connsiteY14" fmla="*/ 72743 h 337641"/>
                <a:gd name="connsiteX15" fmla="*/ 114372 w 287320"/>
                <a:gd name="connsiteY15" fmla="*/ 133579 h 337641"/>
                <a:gd name="connsiteX16" fmla="*/ 182943 w 287320"/>
                <a:gd name="connsiteY16" fmla="*/ 133579 h 337641"/>
                <a:gd name="connsiteX17" fmla="*/ 190417 w 287320"/>
                <a:gd name="connsiteY17" fmla="*/ 131667 h 337641"/>
                <a:gd name="connsiteX18" fmla="*/ 211710 w 287320"/>
                <a:gd name="connsiteY18" fmla="*/ 120369 h 337641"/>
                <a:gd name="connsiteX19" fmla="*/ 223877 w 287320"/>
                <a:gd name="connsiteY19" fmla="*/ 113851 h 337641"/>
                <a:gd name="connsiteX20" fmla="*/ 223877 w 287320"/>
                <a:gd name="connsiteY20" fmla="*/ 226572 h 337641"/>
                <a:gd name="connsiteX21" fmla="*/ 212058 w 287320"/>
                <a:gd name="connsiteY21" fmla="*/ 220140 h 337641"/>
                <a:gd name="connsiteX22" fmla="*/ 192677 w 287320"/>
                <a:gd name="connsiteY22" fmla="*/ 209972 h 337641"/>
                <a:gd name="connsiteX23" fmla="*/ 180162 w 287320"/>
                <a:gd name="connsiteY23" fmla="*/ 206756 h 337641"/>
                <a:gd name="connsiteX24" fmla="*/ 114459 w 287320"/>
                <a:gd name="connsiteY24" fmla="*/ 206756 h 337641"/>
                <a:gd name="connsiteX25" fmla="*/ 114459 w 287320"/>
                <a:gd name="connsiteY25" fmla="*/ 273329 h 337641"/>
                <a:gd name="connsiteX26" fmla="*/ 117588 w 287320"/>
                <a:gd name="connsiteY26" fmla="*/ 273329 h 337641"/>
                <a:gd name="connsiteX27" fmla="*/ 236045 w 287320"/>
                <a:gd name="connsiteY27" fmla="*/ 273329 h 337641"/>
                <a:gd name="connsiteX28" fmla="*/ 243084 w 287320"/>
                <a:gd name="connsiteY28" fmla="*/ 271590 h 337641"/>
                <a:gd name="connsiteX29" fmla="*/ 272025 w 287320"/>
                <a:gd name="connsiteY29" fmla="*/ 256468 h 337641"/>
                <a:gd name="connsiteX30" fmla="*/ 287321 w 287320"/>
                <a:gd name="connsiteY30" fmla="*/ 248473 h 337641"/>
                <a:gd name="connsiteX31" fmla="*/ 285148 w 287320"/>
                <a:gd name="connsiteY31" fmla="*/ 260379 h 337641"/>
                <a:gd name="connsiteX32" fmla="*/ 282628 w 287320"/>
                <a:gd name="connsiteY32" fmla="*/ 274371 h 337641"/>
                <a:gd name="connsiteX33" fmla="*/ 271243 w 287320"/>
                <a:gd name="connsiteY33" fmla="*/ 331992 h 337641"/>
                <a:gd name="connsiteX34" fmla="*/ 271243 w 287320"/>
                <a:gd name="connsiteY34" fmla="*/ 333991 h 337641"/>
                <a:gd name="connsiteX35" fmla="*/ 271243 w 287320"/>
                <a:gd name="connsiteY35" fmla="*/ 337641 h 3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7320" h="337641">
                  <a:moveTo>
                    <a:pt x="0" y="337641"/>
                  </a:moveTo>
                  <a:lnTo>
                    <a:pt x="7127" y="324170"/>
                  </a:lnTo>
                  <a:cubicBezTo>
                    <a:pt x="12402" y="314321"/>
                    <a:pt x="17617" y="304413"/>
                    <a:pt x="22770" y="294447"/>
                  </a:cubicBezTo>
                  <a:cubicBezTo>
                    <a:pt x="23891" y="292300"/>
                    <a:pt x="24491" y="289917"/>
                    <a:pt x="24508" y="287495"/>
                  </a:cubicBezTo>
                  <a:cubicBezTo>
                    <a:pt x="24508" y="211362"/>
                    <a:pt x="24508" y="135259"/>
                    <a:pt x="24508" y="59185"/>
                  </a:cubicBezTo>
                  <a:cubicBezTo>
                    <a:pt x="24413" y="56156"/>
                    <a:pt x="23639" y="53187"/>
                    <a:pt x="22249" y="50494"/>
                  </a:cubicBezTo>
                  <a:cubicBezTo>
                    <a:pt x="17556" y="41369"/>
                    <a:pt x="12689" y="32330"/>
                    <a:pt x="7648" y="23118"/>
                  </a:cubicBezTo>
                  <a:lnTo>
                    <a:pt x="608" y="8778"/>
                  </a:lnTo>
                  <a:lnTo>
                    <a:pt x="200499" y="8778"/>
                  </a:lnTo>
                  <a:lnTo>
                    <a:pt x="200499" y="8778"/>
                  </a:lnTo>
                  <a:cubicBezTo>
                    <a:pt x="207339" y="9174"/>
                    <a:pt x="214143" y="7541"/>
                    <a:pt x="220053" y="4085"/>
                  </a:cubicBezTo>
                  <a:cubicBezTo>
                    <a:pt x="221427" y="3303"/>
                    <a:pt x="222852" y="2606"/>
                    <a:pt x="224312" y="1999"/>
                  </a:cubicBezTo>
                  <a:lnTo>
                    <a:pt x="228657" y="0"/>
                  </a:lnTo>
                  <a:lnTo>
                    <a:pt x="261248" y="72743"/>
                  </a:lnTo>
                  <a:lnTo>
                    <a:pt x="114372" y="72743"/>
                  </a:lnTo>
                  <a:lnTo>
                    <a:pt x="114372" y="133579"/>
                  </a:lnTo>
                  <a:lnTo>
                    <a:pt x="182943" y="133579"/>
                  </a:lnTo>
                  <a:cubicBezTo>
                    <a:pt x="185551" y="133509"/>
                    <a:pt x="188097" y="132856"/>
                    <a:pt x="190417" y="131667"/>
                  </a:cubicBezTo>
                  <a:cubicBezTo>
                    <a:pt x="197457" y="128104"/>
                    <a:pt x="204410" y="124280"/>
                    <a:pt x="211710" y="120369"/>
                  </a:cubicBezTo>
                  <a:lnTo>
                    <a:pt x="223877" y="113851"/>
                  </a:lnTo>
                  <a:lnTo>
                    <a:pt x="223877" y="226572"/>
                  </a:lnTo>
                  <a:cubicBezTo>
                    <a:pt x="223877" y="226572"/>
                    <a:pt x="214752" y="221705"/>
                    <a:pt x="212058" y="220140"/>
                  </a:cubicBezTo>
                  <a:cubicBezTo>
                    <a:pt x="205366" y="216577"/>
                    <a:pt x="199195" y="213101"/>
                    <a:pt x="192677" y="209972"/>
                  </a:cubicBezTo>
                  <a:cubicBezTo>
                    <a:pt x="188775" y="208043"/>
                    <a:pt x="184508" y="206948"/>
                    <a:pt x="180162" y="206756"/>
                  </a:cubicBezTo>
                  <a:lnTo>
                    <a:pt x="114459" y="206756"/>
                  </a:lnTo>
                  <a:lnTo>
                    <a:pt x="114459" y="273329"/>
                  </a:lnTo>
                  <a:lnTo>
                    <a:pt x="117588" y="273329"/>
                  </a:lnTo>
                  <a:lnTo>
                    <a:pt x="236045" y="273329"/>
                  </a:lnTo>
                  <a:cubicBezTo>
                    <a:pt x="238487" y="273250"/>
                    <a:pt x="240885" y="272658"/>
                    <a:pt x="243084" y="271590"/>
                  </a:cubicBezTo>
                  <a:lnTo>
                    <a:pt x="272025" y="256468"/>
                  </a:lnTo>
                  <a:lnTo>
                    <a:pt x="287321" y="248473"/>
                  </a:lnTo>
                  <a:lnTo>
                    <a:pt x="285148" y="260379"/>
                  </a:lnTo>
                  <a:cubicBezTo>
                    <a:pt x="284279" y="265246"/>
                    <a:pt x="283497" y="269765"/>
                    <a:pt x="282628" y="274371"/>
                  </a:cubicBezTo>
                  <a:lnTo>
                    <a:pt x="271243" y="331992"/>
                  </a:lnTo>
                  <a:cubicBezTo>
                    <a:pt x="271191" y="332658"/>
                    <a:pt x="271191" y="333325"/>
                    <a:pt x="271243" y="333991"/>
                  </a:cubicBezTo>
                  <a:lnTo>
                    <a:pt x="271243" y="337641"/>
                  </a:lnTo>
                  <a:close/>
                </a:path>
              </a:pathLst>
            </a:custGeom>
            <a:solidFill>
              <a:schemeClr val="bg1"/>
            </a:solidFill>
            <a:ln w="867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7537742-95FF-2012-E3D2-A69F937278D8}"/>
                </a:ext>
              </a:extLst>
            </p:cNvPr>
            <p:cNvSpPr/>
            <p:nvPr/>
          </p:nvSpPr>
          <p:spPr>
            <a:xfrm>
              <a:off x="3251272" y="276281"/>
              <a:ext cx="265101" cy="224499"/>
            </a:xfrm>
            <a:custGeom>
              <a:avLst/>
              <a:gdLst>
                <a:gd name="connsiteX0" fmla="*/ 278369 w 388135"/>
                <a:gd name="connsiteY0" fmla="*/ 327473 h 328689"/>
                <a:gd name="connsiteX1" fmla="*/ 230396 w 388135"/>
                <a:gd name="connsiteY1" fmla="*/ 217620 h 328689"/>
                <a:gd name="connsiteX2" fmla="*/ 128451 w 388135"/>
                <a:gd name="connsiteY2" fmla="*/ 217620 h 328689"/>
                <a:gd name="connsiteX3" fmla="*/ 108375 w 388135"/>
                <a:gd name="connsiteY3" fmla="*/ 270374 h 328689"/>
                <a:gd name="connsiteX4" fmla="*/ 106290 w 388135"/>
                <a:gd name="connsiteY4" fmla="*/ 275762 h 328689"/>
                <a:gd name="connsiteX5" fmla="*/ 101075 w 388135"/>
                <a:gd name="connsiteY5" fmla="*/ 290276 h 328689"/>
                <a:gd name="connsiteX6" fmla="*/ 101683 w 388135"/>
                <a:gd name="connsiteY6" fmla="*/ 297315 h 328689"/>
                <a:gd name="connsiteX7" fmla="*/ 112199 w 388135"/>
                <a:gd name="connsiteY7" fmla="*/ 317044 h 328689"/>
                <a:gd name="connsiteX8" fmla="*/ 118544 w 388135"/>
                <a:gd name="connsiteY8" fmla="*/ 328342 h 328689"/>
                <a:gd name="connsiteX9" fmla="*/ 0 w 388135"/>
                <a:gd name="connsiteY9" fmla="*/ 328342 h 328689"/>
                <a:gd name="connsiteX10" fmla="*/ 3476 w 388135"/>
                <a:gd name="connsiteY10" fmla="*/ 324431 h 328689"/>
                <a:gd name="connsiteX11" fmla="*/ 6344 w 388135"/>
                <a:gd name="connsiteY11" fmla="*/ 321042 h 328689"/>
                <a:gd name="connsiteX12" fmla="*/ 12428 w 388135"/>
                <a:gd name="connsiteY12" fmla="*/ 314176 h 328689"/>
                <a:gd name="connsiteX13" fmla="*/ 40586 w 388135"/>
                <a:gd name="connsiteY13" fmla="*/ 270287 h 328689"/>
                <a:gd name="connsiteX14" fmla="*/ 107246 w 388135"/>
                <a:gd name="connsiteY14" fmla="*/ 95861 h 328689"/>
                <a:gd name="connsiteX15" fmla="*/ 134709 w 388135"/>
                <a:gd name="connsiteY15" fmla="*/ 24769 h 328689"/>
                <a:gd name="connsiteX16" fmla="*/ 134709 w 388135"/>
                <a:gd name="connsiteY16" fmla="*/ 20163 h 328689"/>
                <a:gd name="connsiteX17" fmla="*/ 128973 w 388135"/>
                <a:gd name="connsiteY17" fmla="*/ 8083 h 328689"/>
                <a:gd name="connsiteX18" fmla="*/ 124975 w 388135"/>
                <a:gd name="connsiteY18" fmla="*/ 0 h 328689"/>
                <a:gd name="connsiteX19" fmla="*/ 269505 w 388135"/>
                <a:gd name="connsiteY19" fmla="*/ 0 h 328689"/>
                <a:gd name="connsiteX20" fmla="*/ 261683 w 388135"/>
                <a:gd name="connsiteY20" fmla="*/ 11211 h 328689"/>
                <a:gd name="connsiteX21" fmla="*/ 245257 w 388135"/>
                <a:gd name="connsiteY21" fmla="*/ 34937 h 328689"/>
                <a:gd name="connsiteX22" fmla="*/ 245257 w 388135"/>
                <a:gd name="connsiteY22" fmla="*/ 38240 h 328689"/>
                <a:gd name="connsiteX23" fmla="*/ 323996 w 388135"/>
                <a:gd name="connsiteY23" fmla="*/ 219358 h 328689"/>
                <a:gd name="connsiteX24" fmla="*/ 337989 w 388135"/>
                <a:gd name="connsiteY24" fmla="*/ 251601 h 328689"/>
                <a:gd name="connsiteX25" fmla="*/ 338858 w 388135"/>
                <a:gd name="connsiteY25" fmla="*/ 253513 h 328689"/>
                <a:gd name="connsiteX26" fmla="*/ 340944 w 388135"/>
                <a:gd name="connsiteY26" fmla="*/ 258728 h 328689"/>
                <a:gd name="connsiteX27" fmla="*/ 370753 w 388135"/>
                <a:gd name="connsiteY27" fmla="*/ 305919 h 328689"/>
                <a:gd name="connsiteX28" fmla="*/ 388135 w 388135"/>
                <a:gd name="connsiteY28" fmla="*/ 328690 h 328689"/>
                <a:gd name="connsiteX29" fmla="*/ 279064 w 388135"/>
                <a:gd name="connsiteY29" fmla="*/ 328690 h 328689"/>
                <a:gd name="connsiteX30" fmla="*/ 208234 w 388135"/>
                <a:gd name="connsiteY30" fmla="*/ 166691 h 328689"/>
                <a:gd name="connsiteX31" fmla="*/ 184160 w 388135"/>
                <a:gd name="connsiteY31" fmla="*/ 111330 h 328689"/>
                <a:gd name="connsiteX32" fmla="*/ 177207 w 388135"/>
                <a:gd name="connsiteY32" fmla="*/ 95339 h 328689"/>
                <a:gd name="connsiteX33" fmla="*/ 175904 w 388135"/>
                <a:gd name="connsiteY33" fmla="*/ 92819 h 328689"/>
                <a:gd name="connsiteX34" fmla="*/ 147745 w 388135"/>
                <a:gd name="connsiteY34" fmla="*/ 167039 h 3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135" h="328689">
                  <a:moveTo>
                    <a:pt x="278369" y="327473"/>
                  </a:moveTo>
                  <a:cubicBezTo>
                    <a:pt x="277761" y="326430"/>
                    <a:pt x="236045" y="230569"/>
                    <a:pt x="230396" y="217620"/>
                  </a:cubicBezTo>
                  <a:lnTo>
                    <a:pt x="128451" y="217620"/>
                  </a:lnTo>
                  <a:lnTo>
                    <a:pt x="108375" y="270374"/>
                  </a:lnTo>
                  <a:lnTo>
                    <a:pt x="106290" y="275762"/>
                  </a:lnTo>
                  <a:cubicBezTo>
                    <a:pt x="104464" y="280542"/>
                    <a:pt x="102552" y="285409"/>
                    <a:pt x="101075" y="290276"/>
                  </a:cubicBezTo>
                  <a:cubicBezTo>
                    <a:pt x="100484" y="292625"/>
                    <a:pt x="100701" y="295102"/>
                    <a:pt x="101683" y="297315"/>
                  </a:cubicBezTo>
                  <a:cubicBezTo>
                    <a:pt x="104899" y="303920"/>
                    <a:pt x="108549" y="310352"/>
                    <a:pt x="112199" y="317044"/>
                  </a:cubicBezTo>
                  <a:lnTo>
                    <a:pt x="118544" y="328342"/>
                  </a:lnTo>
                  <a:lnTo>
                    <a:pt x="0" y="328342"/>
                  </a:lnTo>
                  <a:lnTo>
                    <a:pt x="3476" y="324431"/>
                  </a:lnTo>
                  <a:lnTo>
                    <a:pt x="6344" y="321042"/>
                  </a:lnTo>
                  <a:cubicBezTo>
                    <a:pt x="8430" y="318608"/>
                    <a:pt x="10342" y="316262"/>
                    <a:pt x="12428" y="314176"/>
                  </a:cubicBezTo>
                  <a:cubicBezTo>
                    <a:pt x="25317" y="302114"/>
                    <a:pt x="34990" y="287029"/>
                    <a:pt x="40586" y="270287"/>
                  </a:cubicBezTo>
                  <a:cubicBezTo>
                    <a:pt x="44584" y="257946"/>
                    <a:pt x="79348" y="168082"/>
                    <a:pt x="107246" y="95861"/>
                  </a:cubicBezTo>
                  <a:cubicBezTo>
                    <a:pt x="119065" y="65356"/>
                    <a:pt x="129233" y="38935"/>
                    <a:pt x="134709" y="24769"/>
                  </a:cubicBezTo>
                  <a:cubicBezTo>
                    <a:pt x="135187" y="23271"/>
                    <a:pt x="135187" y="21661"/>
                    <a:pt x="134709" y="20163"/>
                  </a:cubicBezTo>
                  <a:cubicBezTo>
                    <a:pt x="132970" y="16078"/>
                    <a:pt x="130972" y="12080"/>
                    <a:pt x="128973" y="8083"/>
                  </a:cubicBezTo>
                  <a:lnTo>
                    <a:pt x="124975" y="0"/>
                  </a:lnTo>
                  <a:lnTo>
                    <a:pt x="269505" y="0"/>
                  </a:lnTo>
                  <a:lnTo>
                    <a:pt x="261683" y="11211"/>
                  </a:lnTo>
                  <a:cubicBezTo>
                    <a:pt x="256207" y="19120"/>
                    <a:pt x="250645" y="26942"/>
                    <a:pt x="245257" y="34937"/>
                  </a:cubicBezTo>
                  <a:cubicBezTo>
                    <a:pt x="244822" y="35995"/>
                    <a:pt x="244822" y="37182"/>
                    <a:pt x="245257" y="38240"/>
                  </a:cubicBezTo>
                  <a:cubicBezTo>
                    <a:pt x="272025" y="100119"/>
                    <a:pt x="298271" y="160492"/>
                    <a:pt x="323996" y="219358"/>
                  </a:cubicBezTo>
                  <a:lnTo>
                    <a:pt x="337989" y="251601"/>
                  </a:lnTo>
                  <a:lnTo>
                    <a:pt x="338858" y="253513"/>
                  </a:lnTo>
                  <a:cubicBezTo>
                    <a:pt x="339683" y="255198"/>
                    <a:pt x="340379" y="256941"/>
                    <a:pt x="340944" y="258728"/>
                  </a:cubicBezTo>
                  <a:cubicBezTo>
                    <a:pt x="347601" y="276305"/>
                    <a:pt x="357743" y="292356"/>
                    <a:pt x="370753" y="305919"/>
                  </a:cubicBezTo>
                  <a:cubicBezTo>
                    <a:pt x="373448" y="309222"/>
                    <a:pt x="388135" y="328690"/>
                    <a:pt x="388135" y="328690"/>
                  </a:cubicBezTo>
                  <a:lnTo>
                    <a:pt x="279064" y="328690"/>
                  </a:lnTo>
                  <a:close/>
                  <a:moveTo>
                    <a:pt x="208234" y="166691"/>
                  </a:moveTo>
                  <a:cubicBezTo>
                    <a:pt x="196849" y="140619"/>
                    <a:pt x="187549" y="119239"/>
                    <a:pt x="184160" y="111330"/>
                  </a:cubicBezTo>
                  <a:lnTo>
                    <a:pt x="177207" y="95339"/>
                  </a:lnTo>
                  <a:lnTo>
                    <a:pt x="175904" y="92819"/>
                  </a:lnTo>
                  <a:cubicBezTo>
                    <a:pt x="170167" y="108115"/>
                    <a:pt x="159217" y="136968"/>
                    <a:pt x="147745" y="167039"/>
                  </a:cubicBezTo>
                  <a:close/>
                </a:path>
              </a:pathLst>
            </a:custGeom>
            <a:solidFill>
              <a:schemeClr val="bg1"/>
            </a:solidFill>
            <a:ln w="8672"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533EEBE-28F4-4FDB-C5E7-727ADDCCDF39}"/>
                </a:ext>
              </a:extLst>
            </p:cNvPr>
            <p:cNvSpPr/>
            <p:nvPr/>
          </p:nvSpPr>
          <p:spPr>
            <a:xfrm>
              <a:off x="2803203" y="239953"/>
              <a:ext cx="261947" cy="284855"/>
            </a:xfrm>
            <a:custGeom>
              <a:avLst/>
              <a:gdLst>
                <a:gd name="connsiteX0" fmla="*/ 210087 w 383517"/>
                <a:gd name="connsiteY0" fmla="*/ 416989 h 417056"/>
                <a:gd name="connsiteX1" fmla="*/ 83635 w 383517"/>
                <a:gd name="connsiteY1" fmla="*/ 390916 h 417056"/>
                <a:gd name="connsiteX2" fmla="*/ 79116 w 383517"/>
                <a:gd name="connsiteY2" fmla="*/ 388396 h 417056"/>
                <a:gd name="connsiteX3" fmla="*/ 66601 w 383517"/>
                <a:gd name="connsiteY3" fmla="*/ 383703 h 417056"/>
                <a:gd name="connsiteX4" fmla="*/ 64862 w 383517"/>
                <a:gd name="connsiteY4" fmla="*/ 383703 h 417056"/>
                <a:gd name="connsiteX5" fmla="*/ 53477 w 383517"/>
                <a:gd name="connsiteY5" fmla="*/ 386745 h 417056"/>
                <a:gd name="connsiteX6" fmla="*/ 52521 w 383517"/>
                <a:gd name="connsiteY6" fmla="*/ 386745 h 417056"/>
                <a:gd name="connsiteX7" fmla="*/ 30099 w 383517"/>
                <a:gd name="connsiteY7" fmla="*/ 398390 h 417056"/>
                <a:gd name="connsiteX8" fmla="*/ 23320 w 383517"/>
                <a:gd name="connsiteY8" fmla="*/ 402823 h 417056"/>
                <a:gd name="connsiteX9" fmla="*/ 19148 w 383517"/>
                <a:gd name="connsiteY9" fmla="*/ 405343 h 417056"/>
                <a:gd name="connsiteX10" fmla="*/ 11848 w 383517"/>
                <a:gd name="connsiteY10" fmla="*/ 409862 h 417056"/>
                <a:gd name="connsiteX11" fmla="*/ 9936 w 383517"/>
                <a:gd name="connsiteY11" fmla="*/ 411253 h 417056"/>
                <a:gd name="connsiteX12" fmla="*/ 9936 w 383517"/>
                <a:gd name="connsiteY12" fmla="*/ 406734 h 417056"/>
                <a:gd name="connsiteX13" fmla="*/ 8459 w 383517"/>
                <a:gd name="connsiteY13" fmla="*/ 264116 h 417056"/>
                <a:gd name="connsiteX14" fmla="*/ 10631 w 383517"/>
                <a:gd name="connsiteY14" fmla="*/ 266463 h 417056"/>
                <a:gd name="connsiteX15" fmla="*/ 16976 w 383517"/>
                <a:gd name="connsiteY15" fmla="*/ 273850 h 417056"/>
                <a:gd name="connsiteX16" fmla="*/ 24102 w 383517"/>
                <a:gd name="connsiteY16" fmla="*/ 281498 h 417056"/>
                <a:gd name="connsiteX17" fmla="*/ 28274 w 383517"/>
                <a:gd name="connsiteY17" fmla="*/ 285148 h 417056"/>
                <a:gd name="connsiteX18" fmla="*/ 45656 w 383517"/>
                <a:gd name="connsiteY18" fmla="*/ 299227 h 417056"/>
                <a:gd name="connsiteX19" fmla="*/ 96584 w 383517"/>
                <a:gd name="connsiteY19" fmla="*/ 327820 h 417056"/>
                <a:gd name="connsiteX20" fmla="*/ 211652 w 383517"/>
                <a:gd name="connsiteY20" fmla="*/ 352503 h 417056"/>
                <a:gd name="connsiteX21" fmla="*/ 281179 w 383517"/>
                <a:gd name="connsiteY21" fmla="*/ 314002 h 417056"/>
                <a:gd name="connsiteX22" fmla="*/ 267013 w 383517"/>
                <a:gd name="connsiteY22" fmla="*/ 279238 h 417056"/>
                <a:gd name="connsiteX23" fmla="*/ 246763 w 383517"/>
                <a:gd name="connsiteY23" fmla="*/ 271156 h 417056"/>
                <a:gd name="connsiteX24" fmla="*/ 180973 w 383517"/>
                <a:gd name="connsiteY24" fmla="*/ 260205 h 417056"/>
                <a:gd name="connsiteX25" fmla="*/ 180104 w 383517"/>
                <a:gd name="connsiteY25" fmla="*/ 260205 h 417056"/>
                <a:gd name="connsiteX26" fmla="*/ 152814 w 383517"/>
                <a:gd name="connsiteY26" fmla="*/ 256816 h 417056"/>
                <a:gd name="connsiteX27" fmla="*/ 69555 w 383517"/>
                <a:gd name="connsiteY27" fmla="*/ 237001 h 417056"/>
                <a:gd name="connsiteX28" fmla="*/ 14282 w 383517"/>
                <a:gd name="connsiteY28" fmla="*/ 191634 h 417056"/>
                <a:gd name="connsiteX29" fmla="*/ 463 w 383517"/>
                <a:gd name="connsiteY29" fmla="*/ 142704 h 417056"/>
                <a:gd name="connsiteX30" fmla="*/ 19322 w 383517"/>
                <a:gd name="connsiteY30" fmla="*/ 71439 h 417056"/>
                <a:gd name="connsiteX31" fmla="*/ 100756 w 383517"/>
                <a:gd name="connsiteY31" fmla="*/ 20163 h 417056"/>
                <a:gd name="connsiteX32" fmla="*/ 168979 w 383517"/>
                <a:gd name="connsiteY32" fmla="*/ 12254 h 417056"/>
                <a:gd name="connsiteX33" fmla="*/ 190011 w 383517"/>
                <a:gd name="connsiteY33" fmla="*/ 12863 h 417056"/>
                <a:gd name="connsiteX34" fmla="*/ 196530 w 383517"/>
                <a:gd name="connsiteY34" fmla="*/ 12863 h 417056"/>
                <a:gd name="connsiteX35" fmla="*/ 241114 w 383517"/>
                <a:gd name="connsiteY35" fmla="*/ 16252 h 417056"/>
                <a:gd name="connsiteX36" fmla="*/ 293954 w 383517"/>
                <a:gd name="connsiteY36" fmla="*/ 28767 h 417056"/>
                <a:gd name="connsiteX37" fmla="*/ 307078 w 383517"/>
                <a:gd name="connsiteY37" fmla="*/ 31287 h 417056"/>
                <a:gd name="connsiteX38" fmla="*/ 318549 w 383517"/>
                <a:gd name="connsiteY38" fmla="*/ 26073 h 417056"/>
                <a:gd name="connsiteX39" fmla="*/ 322982 w 383517"/>
                <a:gd name="connsiteY39" fmla="*/ 22162 h 417056"/>
                <a:gd name="connsiteX40" fmla="*/ 348099 w 383517"/>
                <a:gd name="connsiteY40" fmla="*/ 1391 h 417056"/>
                <a:gd name="connsiteX41" fmla="*/ 350011 w 383517"/>
                <a:gd name="connsiteY41" fmla="*/ 0 h 417056"/>
                <a:gd name="connsiteX42" fmla="*/ 350011 w 383517"/>
                <a:gd name="connsiteY42" fmla="*/ 149657 h 417056"/>
                <a:gd name="connsiteX43" fmla="*/ 348359 w 383517"/>
                <a:gd name="connsiteY43" fmla="*/ 149049 h 417056"/>
                <a:gd name="connsiteX44" fmla="*/ 343753 w 383517"/>
                <a:gd name="connsiteY44" fmla="*/ 145659 h 417056"/>
                <a:gd name="connsiteX45" fmla="*/ 342797 w 383517"/>
                <a:gd name="connsiteY45" fmla="*/ 144703 h 417056"/>
                <a:gd name="connsiteX46" fmla="*/ 335497 w 383517"/>
                <a:gd name="connsiteY46" fmla="*/ 137403 h 417056"/>
                <a:gd name="connsiteX47" fmla="*/ 330195 w 383517"/>
                <a:gd name="connsiteY47" fmla="*/ 132015 h 417056"/>
                <a:gd name="connsiteX48" fmla="*/ 187491 w 383517"/>
                <a:gd name="connsiteY48" fmla="*/ 78566 h 417056"/>
                <a:gd name="connsiteX49" fmla="*/ 141951 w 383517"/>
                <a:gd name="connsiteY49" fmla="*/ 81607 h 417056"/>
                <a:gd name="connsiteX50" fmla="*/ 108838 w 383517"/>
                <a:gd name="connsiteY50" fmla="*/ 94731 h 417056"/>
                <a:gd name="connsiteX51" fmla="*/ 97453 w 383517"/>
                <a:gd name="connsiteY51" fmla="*/ 122976 h 417056"/>
                <a:gd name="connsiteX52" fmla="*/ 116486 w 383517"/>
                <a:gd name="connsiteY52" fmla="*/ 146528 h 417056"/>
                <a:gd name="connsiteX53" fmla="*/ 144471 w 383517"/>
                <a:gd name="connsiteY53" fmla="*/ 155219 h 417056"/>
                <a:gd name="connsiteX54" fmla="*/ 198268 w 383517"/>
                <a:gd name="connsiteY54" fmla="*/ 162607 h 417056"/>
                <a:gd name="connsiteX55" fmla="*/ 199224 w 383517"/>
                <a:gd name="connsiteY55" fmla="*/ 162607 h 417056"/>
                <a:gd name="connsiteX56" fmla="*/ 241461 w 383517"/>
                <a:gd name="connsiteY56" fmla="*/ 168256 h 417056"/>
                <a:gd name="connsiteX57" fmla="*/ 323417 w 383517"/>
                <a:gd name="connsiteY57" fmla="*/ 191460 h 417056"/>
                <a:gd name="connsiteX58" fmla="*/ 372172 w 383517"/>
                <a:gd name="connsiteY58" fmla="*/ 238652 h 417056"/>
                <a:gd name="connsiteX59" fmla="*/ 380863 w 383517"/>
                <a:gd name="connsiteY59" fmla="*/ 316870 h 417056"/>
                <a:gd name="connsiteX60" fmla="*/ 341928 w 383517"/>
                <a:gd name="connsiteY60" fmla="*/ 381183 h 417056"/>
                <a:gd name="connsiteX61" fmla="*/ 257018 w 383517"/>
                <a:gd name="connsiteY61" fmla="*/ 413600 h 417056"/>
                <a:gd name="connsiteX62" fmla="*/ 210087 w 383517"/>
                <a:gd name="connsiteY62" fmla="*/ 416989 h 41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3517" h="417056">
                  <a:moveTo>
                    <a:pt x="210087" y="416989"/>
                  </a:moveTo>
                  <a:cubicBezTo>
                    <a:pt x="166511" y="417928"/>
                    <a:pt x="123283" y="409016"/>
                    <a:pt x="83635" y="390916"/>
                  </a:cubicBezTo>
                  <a:cubicBezTo>
                    <a:pt x="82157" y="390221"/>
                    <a:pt x="80593" y="389265"/>
                    <a:pt x="79116" y="388396"/>
                  </a:cubicBezTo>
                  <a:cubicBezTo>
                    <a:pt x="75422" y="385770"/>
                    <a:pt x="71111" y="384153"/>
                    <a:pt x="66601" y="383703"/>
                  </a:cubicBezTo>
                  <a:lnTo>
                    <a:pt x="64862" y="383703"/>
                  </a:lnTo>
                  <a:cubicBezTo>
                    <a:pt x="60986" y="384388"/>
                    <a:pt x="57180" y="385405"/>
                    <a:pt x="53477" y="386745"/>
                  </a:cubicBezTo>
                  <a:lnTo>
                    <a:pt x="52521" y="386745"/>
                  </a:lnTo>
                  <a:cubicBezTo>
                    <a:pt x="44543" y="389564"/>
                    <a:pt x="36991" y="393484"/>
                    <a:pt x="30099" y="398390"/>
                  </a:cubicBezTo>
                  <a:cubicBezTo>
                    <a:pt x="28013" y="399897"/>
                    <a:pt x="25753" y="401374"/>
                    <a:pt x="23320" y="402823"/>
                  </a:cubicBezTo>
                  <a:lnTo>
                    <a:pt x="19148" y="405343"/>
                  </a:lnTo>
                  <a:cubicBezTo>
                    <a:pt x="16628" y="406821"/>
                    <a:pt x="14021" y="408298"/>
                    <a:pt x="11848" y="409862"/>
                  </a:cubicBezTo>
                  <a:lnTo>
                    <a:pt x="9936" y="411253"/>
                  </a:lnTo>
                  <a:lnTo>
                    <a:pt x="9936" y="406734"/>
                  </a:lnTo>
                  <a:lnTo>
                    <a:pt x="8459" y="264116"/>
                  </a:lnTo>
                  <a:lnTo>
                    <a:pt x="10631" y="266463"/>
                  </a:lnTo>
                  <a:cubicBezTo>
                    <a:pt x="13152" y="269244"/>
                    <a:pt x="15237" y="271677"/>
                    <a:pt x="16976" y="273850"/>
                  </a:cubicBezTo>
                  <a:cubicBezTo>
                    <a:pt x="19157" y="276573"/>
                    <a:pt x="21538" y="279129"/>
                    <a:pt x="24102" y="281498"/>
                  </a:cubicBezTo>
                  <a:lnTo>
                    <a:pt x="28274" y="285148"/>
                  </a:lnTo>
                  <a:cubicBezTo>
                    <a:pt x="33749" y="289928"/>
                    <a:pt x="39398" y="294882"/>
                    <a:pt x="45656" y="299227"/>
                  </a:cubicBezTo>
                  <a:cubicBezTo>
                    <a:pt x="61508" y="310630"/>
                    <a:pt x="78594" y="320220"/>
                    <a:pt x="96584" y="327820"/>
                  </a:cubicBezTo>
                  <a:cubicBezTo>
                    <a:pt x="132851" y="343816"/>
                    <a:pt x="172012" y="352216"/>
                    <a:pt x="211652" y="352503"/>
                  </a:cubicBezTo>
                  <a:cubicBezTo>
                    <a:pt x="251977" y="352503"/>
                    <a:pt x="275356" y="339553"/>
                    <a:pt x="281179" y="314002"/>
                  </a:cubicBezTo>
                  <a:cubicBezTo>
                    <a:pt x="285707" y="300505"/>
                    <a:pt x="279684" y="285724"/>
                    <a:pt x="267013" y="279238"/>
                  </a:cubicBezTo>
                  <a:cubicBezTo>
                    <a:pt x="260616" y="275736"/>
                    <a:pt x="253811" y="273023"/>
                    <a:pt x="246763" y="271156"/>
                  </a:cubicBezTo>
                  <a:cubicBezTo>
                    <a:pt x="225140" y="265839"/>
                    <a:pt x="203152" y="262178"/>
                    <a:pt x="180973" y="260205"/>
                  </a:cubicBezTo>
                  <a:lnTo>
                    <a:pt x="180104" y="260205"/>
                  </a:lnTo>
                  <a:cubicBezTo>
                    <a:pt x="170978" y="259162"/>
                    <a:pt x="161853" y="258119"/>
                    <a:pt x="152814" y="256816"/>
                  </a:cubicBezTo>
                  <a:cubicBezTo>
                    <a:pt x="124325" y="253817"/>
                    <a:pt x="96341" y="247157"/>
                    <a:pt x="69555" y="237001"/>
                  </a:cubicBezTo>
                  <a:cubicBezTo>
                    <a:pt x="46568" y="228502"/>
                    <a:pt x="27101" y="212524"/>
                    <a:pt x="14282" y="191634"/>
                  </a:cubicBezTo>
                  <a:cubicBezTo>
                    <a:pt x="5877" y="176643"/>
                    <a:pt x="1141" y="159876"/>
                    <a:pt x="463" y="142704"/>
                  </a:cubicBezTo>
                  <a:cubicBezTo>
                    <a:pt x="-1892" y="117465"/>
                    <a:pt x="4791" y="92209"/>
                    <a:pt x="19322" y="71439"/>
                  </a:cubicBezTo>
                  <a:cubicBezTo>
                    <a:pt x="36704" y="46409"/>
                    <a:pt x="63646" y="29636"/>
                    <a:pt x="100756" y="20163"/>
                  </a:cubicBezTo>
                  <a:cubicBezTo>
                    <a:pt x="123074" y="14658"/>
                    <a:pt x="145992" y="12000"/>
                    <a:pt x="168979" y="12254"/>
                  </a:cubicBezTo>
                  <a:cubicBezTo>
                    <a:pt x="176019" y="12254"/>
                    <a:pt x="182972" y="12254"/>
                    <a:pt x="190011" y="12863"/>
                  </a:cubicBezTo>
                  <a:lnTo>
                    <a:pt x="196530" y="12863"/>
                  </a:lnTo>
                  <a:cubicBezTo>
                    <a:pt x="211130" y="13645"/>
                    <a:pt x="226339" y="14427"/>
                    <a:pt x="241114" y="16252"/>
                  </a:cubicBezTo>
                  <a:cubicBezTo>
                    <a:pt x="259000" y="19198"/>
                    <a:pt x="276651" y="23379"/>
                    <a:pt x="293954" y="28767"/>
                  </a:cubicBezTo>
                  <a:cubicBezTo>
                    <a:pt x="298204" y="30173"/>
                    <a:pt x="302610" y="31020"/>
                    <a:pt x="307078" y="31287"/>
                  </a:cubicBezTo>
                  <a:cubicBezTo>
                    <a:pt x="311458" y="31203"/>
                    <a:pt x="315603" y="29316"/>
                    <a:pt x="318549" y="26073"/>
                  </a:cubicBezTo>
                  <a:lnTo>
                    <a:pt x="322982" y="22162"/>
                  </a:lnTo>
                  <a:cubicBezTo>
                    <a:pt x="330986" y="14809"/>
                    <a:pt x="339373" y="7877"/>
                    <a:pt x="348099" y="1391"/>
                  </a:cubicBezTo>
                  <a:lnTo>
                    <a:pt x="350011" y="0"/>
                  </a:lnTo>
                  <a:lnTo>
                    <a:pt x="350011" y="149657"/>
                  </a:lnTo>
                  <a:lnTo>
                    <a:pt x="348359" y="149049"/>
                  </a:lnTo>
                  <a:cubicBezTo>
                    <a:pt x="346560" y="148329"/>
                    <a:pt x="344979" y="147163"/>
                    <a:pt x="343753" y="145659"/>
                  </a:cubicBezTo>
                  <a:lnTo>
                    <a:pt x="342797" y="144703"/>
                  </a:lnTo>
                  <a:lnTo>
                    <a:pt x="335497" y="137403"/>
                  </a:lnTo>
                  <a:lnTo>
                    <a:pt x="330195" y="132015"/>
                  </a:lnTo>
                  <a:cubicBezTo>
                    <a:pt x="296475" y="98555"/>
                    <a:pt x="243287" y="78566"/>
                    <a:pt x="187491" y="78566"/>
                  </a:cubicBezTo>
                  <a:cubicBezTo>
                    <a:pt x="172264" y="78666"/>
                    <a:pt x="157055" y="79682"/>
                    <a:pt x="141951" y="81607"/>
                  </a:cubicBezTo>
                  <a:cubicBezTo>
                    <a:pt x="129862" y="82622"/>
                    <a:pt x="118338" y="87188"/>
                    <a:pt x="108838" y="94731"/>
                  </a:cubicBezTo>
                  <a:cubicBezTo>
                    <a:pt x="100321" y="101476"/>
                    <a:pt x="95993" y="112212"/>
                    <a:pt x="97453" y="122976"/>
                  </a:cubicBezTo>
                  <a:cubicBezTo>
                    <a:pt x="99174" y="133644"/>
                    <a:pt x="106422" y="142603"/>
                    <a:pt x="116486" y="146528"/>
                  </a:cubicBezTo>
                  <a:cubicBezTo>
                    <a:pt x="125421" y="150567"/>
                    <a:pt x="134824" y="153486"/>
                    <a:pt x="144471" y="155219"/>
                  </a:cubicBezTo>
                  <a:cubicBezTo>
                    <a:pt x="162374" y="157913"/>
                    <a:pt x="180625" y="160260"/>
                    <a:pt x="198268" y="162607"/>
                  </a:cubicBezTo>
                  <a:lnTo>
                    <a:pt x="199224" y="162607"/>
                  </a:lnTo>
                  <a:cubicBezTo>
                    <a:pt x="213303" y="164432"/>
                    <a:pt x="227382" y="166257"/>
                    <a:pt x="241461" y="168256"/>
                  </a:cubicBezTo>
                  <a:cubicBezTo>
                    <a:pt x="269863" y="171484"/>
                    <a:pt x="297544" y="179322"/>
                    <a:pt x="323417" y="191460"/>
                  </a:cubicBezTo>
                  <a:cubicBezTo>
                    <a:pt x="344561" y="201192"/>
                    <a:pt x="361761" y="217836"/>
                    <a:pt x="372172" y="238652"/>
                  </a:cubicBezTo>
                  <a:cubicBezTo>
                    <a:pt x="383297" y="263141"/>
                    <a:pt x="386338" y="290536"/>
                    <a:pt x="380863" y="316870"/>
                  </a:cubicBezTo>
                  <a:cubicBezTo>
                    <a:pt x="376596" y="342500"/>
                    <a:pt x="362656" y="365518"/>
                    <a:pt x="341928" y="381183"/>
                  </a:cubicBezTo>
                  <a:cubicBezTo>
                    <a:pt x="317046" y="399414"/>
                    <a:pt x="287714" y="410612"/>
                    <a:pt x="257018" y="413600"/>
                  </a:cubicBezTo>
                  <a:cubicBezTo>
                    <a:pt x="241479" y="415859"/>
                    <a:pt x="225792" y="416992"/>
                    <a:pt x="210087" y="416989"/>
                  </a:cubicBezTo>
                  <a:close/>
                </a:path>
              </a:pathLst>
            </a:custGeom>
            <a:solidFill>
              <a:schemeClr val="bg1"/>
            </a:solidFill>
            <a:ln w="867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BA62066-3A85-DA7C-5580-93768803EB8B}"/>
                </a:ext>
              </a:extLst>
            </p:cNvPr>
            <p:cNvSpPr/>
            <p:nvPr/>
          </p:nvSpPr>
          <p:spPr>
            <a:xfrm>
              <a:off x="1850911" y="246965"/>
              <a:ext cx="288489" cy="277731"/>
            </a:xfrm>
            <a:custGeom>
              <a:avLst/>
              <a:gdLst>
                <a:gd name="connsiteX0" fmla="*/ 422377 w 422377"/>
                <a:gd name="connsiteY0" fmla="*/ 273491 h 406626"/>
                <a:gd name="connsiteX1" fmla="*/ 334078 w 422377"/>
                <a:gd name="connsiteY1" fmla="*/ 156859 h 406626"/>
                <a:gd name="connsiteX2" fmla="*/ 363627 w 422377"/>
                <a:gd name="connsiteY2" fmla="*/ 96023 h 406626"/>
                <a:gd name="connsiteX3" fmla="*/ 351460 w 422377"/>
                <a:gd name="connsiteY3" fmla="*/ 54828 h 406626"/>
                <a:gd name="connsiteX4" fmla="*/ 320781 w 422377"/>
                <a:gd name="connsiteY4" fmla="*/ 24758 h 406626"/>
                <a:gd name="connsiteX5" fmla="*/ 273937 w 422377"/>
                <a:gd name="connsiteY5" fmla="*/ 5377 h 406626"/>
                <a:gd name="connsiteX6" fmla="*/ 210754 w 422377"/>
                <a:gd name="connsiteY6" fmla="*/ 163 h 406626"/>
                <a:gd name="connsiteX7" fmla="*/ 3389 w 422377"/>
                <a:gd name="connsiteY7" fmla="*/ 163 h 406626"/>
                <a:gd name="connsiteX8" fmla="*/ 0 w 422377"/>
                <a:gd name="connsiteY8" fmla="*/ 858 h 406626"/>
                <a:gd name="connsiteX9" fmla="*/ 0 w 422377"/>
                <a:gd name="connsiteY9" fmla="*/ 858 h 406626"/>
                <a:gd name="connsiteX10" fmla="*/ 5475 w 422377"/>
                <a:gd name="connsiteY10" fmla="*/ 10765 h 406626"/>
                <a:gd name="connsiteX11" fmla="*/ 27463 w 422377"/>
                <a:gd name="connsiteY11" fmla="*/ 50917 h 406626"/>
                <a:gd name="connsiteX12" fmla="*/ 28506 w 422377"/>
                <a:gd name="connsiteY12" fmla="*/ 57783 h 406626"/>
                <a:gd name="connsiteX13" fmla="*/ 28506 w 422377"/>
                <a:gd name="connsiteY13" fmla="*/ 58652 h 406626"/>
                <a:gd name="connsiteX14" fmla="*/ 28506 w 422377"/>
                <a:gd name="connsiteY14" fmla="*/ 348146 h 406626"/>
                <a:gd name="connsiteX15" fmla="*/ 27550 w 422377"/>
                <a:gd name="connsiteY15" fmla="*/ 354577 h 406626"/>
                <a:gd name="connsiteX16" fmla="*/ 6431 w 422377"/>
                <a:gd name="connsiteY16" fmla="*/ 393599 h 406626"/>
                <a:gd name="connsiteX17" fmla="*/ 0 w 422377"/>
                <a:gd name="connsiteY17" fmla="*/ 405332 h 406626"/>
                <a:gd name="connsiteX18" fmla="*/ 0 w 422377"/>
                <a:gd name="connsiteY18" fmla="*/ 405332 h 406626"/>
                <a:gd name="connsiteX19" fmla="*/ 3389 w 422377"/>
                <a:gd name="connsiteY19" fmla="*/ 406027 h 406626"/>
                <a:gd name="connsiteX20" fmla="*/ 203280 w 422377"/>
                <a:gd name="connsiteY20" fmla="*/ 406027 h 406626"/>
                <a:gd name="connsiteX21" fmla="*/ 275936 w 422377"/>
                <a:gd name="connsiteY21" fmla="*/ 405158 h 406626"/>
                <a:gd name="connsiteX22" fmla="*/ 359629 w 422377"/>
                <a:gd name="connsiteY22" fmla="*/ 376739 h 406626"/>
                <a:gd name="connsiteX23" fmla="*/ 411774 w 422377"/>
                <a:gd name="connsiteY23" fmla="*/ 319900 h 406626"/>
                <a:gd name="connsiteX24" fmla="*/ 422377 w 422377"/>
                <a:gd name="connsiteY24" fmla="*/ 273491 h 406626"/>
                <a:gd name="connsiteX25" fmla="*/ 252123 w 422377"/>
                <a:gd name="connsiteY25" fmla="*/ 211004 h 406626"/>
                <a:gd name="connsiteX26" fmla="*/ 309222 w 422377"/>
                <a:gd name="connsiteY26" fmla="*/ 237076 h 406626"/>
                <a:gd name="connsiteX27" fmla="*/ 309743 w 422377"/>
                <a:gd name="connsiteY27" fmla="*/ 313904 h 406626"/>
                <a:gd name="connsiteX28" fmla="*/ 248125 w 422377"/>
                <a:gd name="connsiteY28" fmla="*/ 341541 h 406626"/>
                <a:gd name="connsiteX29" fmla="*/ 201976 w 422377"/>
                <a:gd name="connsiteY29" fmla="*/ 341541 h 406626"/>
                <a:gd name="connsiteX30" fmla="*/ 133231 w 422377"/>
                <a:gd name="connsiteY30" fmla="*/ 341541 h 406626"/>
                <a:gd name="connsiteX31" fmla="*/ 133231 w 422377"/>
                <a:gd name="connsiteY31" fmla="*/ 211177 h 406626"/>
                <a:gd name="connsiteX32" fmla="*/ 134883 w 422377"/>
                <a:gd name="connsiteY32" fmla="*/ 210656 h 406626"/>
                <a:gd name="connsiteX33" fmla="*/ 136534 w 422377"/>
                <a:gd name="connsiteY33" fmla="*/ 210656 h 406626"/>
                <a:gd name="connsiteX34" fmla="*/ 136534 w 422377"/>
                <a:gd name="connsiteY34" fmla="*/ 210656 h 406626"/>
                <a:gd name="connsiteX35" fmla="*/ 178598 w 422377"/>
                <a:gd name="connsiteY35" fmla="*/ 210656 h 406626"/>
                <a:gd name="connsiteX36" fmla="*/ 252123 w 422377"/>
                <a:gd name="connsiteY36" fmla="*/ 211004 h 406626"/>
                <a:gd name="connsiteX37" fmla="*/ 133144 w 422377"/>
                <a:gd name="connsiteY37" fmla="*/ 64823 h 406626"/>
                <a:gd name="connsiteX38" fmla="*/ 135839 w 422377"/>
                <a:gd name="connsiteY38" fmla="*/ 64823 h 406626"/>
                <a:gd name="connsiteX39" fmla="*/ 139054 w 422377"/>
                <a:gd name="connsiteY39" fmla="*/ 64823 h 406626"/>
                <a:gd name="connsiteX40" fmla="*/ 221357 w 422377"/>
                <a:gd name="connsiteY40" fmla="*/ 64823 h 406626"/>
                <a:gd name="connsiteX41" fmla="*/ 254035 w 422377"/>
                <a:gd name="connsiteY41" fmla="*/ 73514 h 406626"/>
                <a:gd name="connsiteX42" fmla="*/ 272894 w 422377"/>
                <a:gd name="connsiteY42" fmla="*/ 109668 h 406626"/>
                <a:gd name="connsiteX43" fmla="*/ 243953 w 422377"/>
                <a:gd name="connsiteY43" fmla="*/ 142085 h 406626"/>
                <a:gd name="connsiteX44" fmla="*/ 220488 w 422377"/>
                <a:gd name="connsiteY44" fmla="*/ 145648 h 406626"/>
                <a:gd name="connsiteX45" fmla="*/ 185724 w 422377"/>
                <a:gd name="connsiteY45" fmla="*/ 145648 h 406626"/>
                <a:gd name="connsiteX46" fmla="*/ 137924 w 422377"/>
                <a:gd name="connsiteY46" fmla="*/ 145648 h 406626"/>
                <a:gd name="connsiteX47" fmla="*/ 135578 w 422377"/>
                <a:gd name="connsiteY47" fmla="*/ 145648 h 406626"/>
                <a:gd name="connsiteX48" fmla="*/ 132971 w 422377"/>
                <a:gd name="connsiteY48" fmla="*/ 145648 h 4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377" h="406626">
                  <a:moveTo>
                    <a:pt x="422377" y="273491"/>
                  </a:moveTo>
                  <a:cubicBezTo>
                    <a:pt x="422377" y="223171"/>
                    <a:pt x="386658" y="179543"/>
                    <a:pt x="334078" y="156859"/>
                  </a:cubicBezTo>
                  <a:cubicBezTo>
                    <a:pt x="352389" y="141912"/>
                    <a:pt x="363201" y="119661"/>
                    <a:pt x="363627" y="96023"/>
                  </a:cubicBezTo>
                  <a:cubicBezTo>
                    <a:pt x="363575" y="81413"/>
                    <a:pt x="359351" y="67122"/>
                    <a:pt x="351460" y="54828"/>
                  </a:cubicBezTo>
                  <a:cubicBezTo>
                    <a:pt x="343577" y="42667"/>
                    <a:pt x="333096" y="32399"/>
                    <a:pt x="320781" y="24758"/>
                  </a:cubicBezTo>
                  <a:cubicBezTo>
                    <a:pt x="306380" y="15682"/>
                    <a:pt x="290536" y="9128"/>
                    <a:pt x="273937" y="5377"/>
                  </a:cubicBezTo>
                  <a:cubicBezTo>
                    <a:pt x="253148" y="1179"/>
                    <a:pt x="231942" y="-571"/>
                    <a:pt x="210754" y="163"/>
                  </a:cubicBezTo>
                  <a:lnTo>
                    <a:pt x="3389" y="163"/>
                  </a:lnTo>
                  <a:cubicBezTo>
                    <a:pt x="2233" y="235"/>
                    <a:pt x="1092" y="469"/>
                    <a:pt x="0" y="858"/>
                  </a:cubicBezTo>
                  <a:lnTo>
                    <a:pt x="0" y="858"/>
                  </a:lnTo>
                  <a:lnTo>
                    <a:pt x="5475" y="10765"/>
                  </a:lnTo>
                  <a:cubicBezTo>
                    <a:pt x="13036" y="24410"/>
                    <a:pt x="20337" y="37620"/>
                    <a:pt x="27463" y="50917"/>
                  </a:cubicBezTo>
                  <a:cubicBezTo>
                    <a:pt x="28378" y="53083"/>
                    <a:pt x="28737" y="55444"/>
                    <a:pt x="28506" y="57783"/>
                  </a:cubicBezTo>
                  <a:lnTo>
                    <a:pt x="28506" y="58652"/>
                  </a:lnTo>
                  <a:cubicBezTo>
                    <a:pt x="28506" y="154947"/>
                    <a:pt x="28506" y="251156"/>
                    <a:pt x="28506" y="348146"/>
                  </a:cubicBezTo>
                  <a:cubicBezTo>
                    <a:pt x="28714" y="350335"/>
                    <a:pt x="28385" y="352543"/>
                    <a:pt x="27550" y="354577"/>
                  </a:cubicBezTo>
                  <a:cubicBezTo>
                    <a:pt x="20597" y="367613"/>
                    <a:pt x="13471" y="380650"/>
                    <a:pt x="6431" y="393599"/>
                  </a:cubicBezTo>
                  <a:lnTo>
                    <a:pt x="0" y="405332"/>
                  </a:lnTo>
                  <a:lnTo>
                    <a:pt x="0" y="405332"/>
                  </a:lnTo>
                  <a:cubicBezTo>
                    <a:pt x="1094" y="405714"/>
                    <a:pt x="2234" y="405947"/>
                    <a:pt x="3389" y="406027"/>
                  </a:cubicBezTo>
                  <a:lnTo>
                    <a:pt x="203280" y="406027"/>
                  </a:lnTo>
                  <a:cubicBezTo>
                    <a:pt x="227493" y="407052"/>
                    <a:pt x="251749" y="406762"/>
                    <a:pt x="275936" y="405158"/>
                  </a:cubicBezTo>
                  <a:cubicBezTo>
                    <a:pt x="305641" y="402212"/>
                    <a:pt x="334269" y="392489"/>
                    <a:pt x="359629" y="376739"/>
                  </a:cubicBezTo>
                  <a:cubicBezTo>
                    <a:pt x="381982" y="363038"/>
                    <a:pt x="400042" y="343348"/>
                    <a:pt x="411774" y="319900"/>
                  </a:cubicBezTo>
                  <a:cubicBezTo>
                    <a:pt x="418744" y="305421"/>
                    <a:pt x="422369" y="289561"/>
                    <a:pt x="422377" y="273491"/>
                  </a:cubicBezTo>
                  <a:close/>
                  <a:moveTo>
                    <a:pt x="252123" y="211004"/>
                  </a:moveTo>
                  <a:cubicBezTo>
                    <a:pt x="273876" y="211725"/>
                    <a:pt x="294430" y="221112"/>
                    <a:pt x="309222" y="237076"/>
                  </a:cubicBezTo>
                  <a:cubicBezTo>
                    <a:pt x="329011" y="258785"/>
                    <a:pt x="329237" y="291928"/>
                    <a:pt x="309743" y="313904"/>
                  </a:cubicBezTo>
                  <a:cubicBezTo>
                    <a:pt x="294056" y="331443"/>
                    <a:pt x="271660" y="341490"/>
                    <a:pt x="248125" y="341541"/>
                  </a:cubicBezTo>
                  <a:cubicBezTo>
                    <a:pt x="234393" y="341541"/>
                    <a:pt x="219706" y="341541"/>
                    <a:pt x="201976" y="341541"/>
                  </a:cubicBezTo>
                  <a:lnTo>
                    <a:pt x="133231" y="341541"/>
                  </a:lnTo>
                  <a:lnTo>
                    <a:pt x="133231" y="211177"/>
                  </a:lnTo>
                  <a:lnTo>
                    <a:pt x="134883" y="210656"/>
                  </a:lnTo>
                  <a:cubicBezTo>
                    <a:pt x="135430" y="210583"/>
                    <a:pt x="135986" y="210583"/>
                    <a:pt x="136534" y="210656"/>
                  </a:cubicBezTo>
                  <a:lnTo>
                    <a:pt x="136534" y="210656"/>
                  </a:lnTo>
                  <a:lnTo>
                    <a:pt x="178598" y="210656"/>
                  </a:lnTo>
                  <a:cubicBezTo>
                    <a:pt x="202063" y="209961"/>
                    <a:pt x="227354" y="209961"/>
                    <a:pt x="252123" y="211004"/>
                  </a:cubicBezTo>
                  <a:close/>
                  <a:moveTo>
                    <a:pt x="133144" y="64823"/>
                  </a:moveTo>
                  <a:lnTo>
                    <a:pt x="135839" y="64823"/>
                  </a:lnTo>
                  <a:lnTo>
                    <a:pt x="139054" y="64823"/>
                  </a:lnTo>
                  <a:lnTo>
                    <a:pt x="221357" y="64823"/>
                  </a:lnTo>
                  <a:cubicBezTo>
                    <a:pt x="232872" y="64392"/>
                    <a:pt x="244257" y="67419"/>
                    <a:pt x="254035" y="73514"/>
                  </a:cubicBezTo>
                  <a:cubicBezTo>
                    <a:pt x="266975" y="80722"/>
                    <a:pt x="274389" y="94933"/>
                    <a:pt x="272894" y="109668"/>
                  </a:cubicBezTo>
                  <a:cubicBezTo>
                    <a:pt x="271460" y="125676"/>
                    <a:pt x="259701" y="138850"/>
                    <a:pt x="243953" y="142085"/>
                  </a:cubicBezTo>
                  <a:cubicBezTo>
                    <a:pt x="236323" y="144290"/>
                    <a:pt x="228431" y="145488"/>
                    <a:pt x="220488" y="145648"/>
                  </a:cubicBezTo>
                  <a:cubicBezTo>
                    <a:pt x="208929" y="145648"/>
                    <a:pt x="197457" y="145648"/>
                    <a:pt x="185724" y="145648"/>
                  </a:cubicBezTo>
                  <a:lnTo>
                    <a:pt x="137924" y="145648"/>
                  </a:lnTo>
                  <a:lnTo>
                    <a:pt x="135578" y="145648"/>
                  </a:lnTo>
                  <a:lnTo>
                    <a:pt x="132971" y="145648"/>
                  </a:lnTo>
                  <a:close/>
                </a:path>
              </a:pathLst>
            </a:custGeom>
            <a:solidFill>
              <a:schemeClr val="bg1"/>
            </a:solidFill>
            <a:ln w="867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1E75CD4-ECD5-D207-C651-F4351BAEE43A}"/>
                </a:ext>
              </a:extLst>
            </p:cNvPr>
            <p:cNvSpPr/>
            <p:nvPr/>
          </p:nvSpPr>
          <p:spPr>
            <a:xfrm>
              <a:off x="2340393" y="275687"/>
              <a:ext cx="235243" cy="229842"/>
            </a:xfrm>
            <a:custGeom>
              <a:avLst/>
              <a:gdLst>
                <a:gd name="connsiteX0" fmla="*/ 206061 w 344419"/>
                <a:gd name="connsiteY0" fmla="*/ 869 h 336511"/>
                <a:gd name="connsiteX1" fmla="*/ 208234 w 344419"/>
                <a:gd name="connsiteY1" fmla="*/ 5562 h 336511"/>
                <a:gd name="connsiteX2" fmla="*/ 209190 w 344419"/>
                <a:gd name="connsiteY2" fmla="*/ 7648 h 336511"/>
                <a:gd name="connsiteX3" fmla="*/ 214665 w 344419"/>
                <a:gd name="connsiteY3" fmla="*/ 17729 h 336511"/>
                <a:gd name="connsiteX4" fmla="*/ 229092 w 344419"/>
                <a:gd name="connsiteY4" fmla="*/ 44845 h 336511"/>
                <a:gd name="connsiteX5" fmla="*/ 230569 w 344419"/>
                <a:gd name="connsiteY5" fmla="*/ 49712 h 336511"/>
                <a:gd name="connsiteX6" fmla="*/ 230569 w 344419"/>
                <a:gd name="connsiteY6" fmla="*/ 60402 h 336511"/>
                <a:gd name="connsiteX7" fmla="*/ 230569 w 344419"/>
                <a:gd name="connsiteY7" fmla="*/ 228049 h 336511"/>
                <a:gd name="connsiteX8" fmla="*/ 208842 w 344419"/>
                <a:gd name="connsiteY8" fmla="*/ 263682 h 336511"/>
                <a:gd name="connsiteX9" fmla="*/ 173209 w 344419"/>
                <a:gd name="connsiteY9" fmla="*/ 272373 h 336511"/>
                <a:gd name="connsiteX10" fmla="*/ 159565 w 344419"/>
                <a:gd name="connsiteY10" fmla="*/ 271243 h 336511"/>
                <a:gd name="connsiteX11" fmla="*/ 113416 w 344419"/>
                <a:gd name="connsiteY11" fmla="*/ 219097 h 336511"/>
                <a:gd name="connsiteX12" fmla="*/ 113416 w 344419"/>
                <a:gd name="connsiteY12" fmla="*/ 78653 h 336511"/>
                <a:gd name="connsiteX13" fmla="*/ 128364 w 344419"/>
                <a:gd name="connsiteY13" fmla="*/ 19555 h 336511"/>
                <a:gd name="connsiteX14" fmla="*/ 134361 w 344419"/>
                <a:gd name="connsiteY14" fmla="*/ 8778 h 336511"/>
                <a:gd name="connsiteX15" fmla="*/ 136968 w 344419"/>
                <a:gd name="connsiteY15" fmla="*/ 3563 h 336511"/>
                <a:gd name="connsiteX16" fmla="*/ 138793 w 344419"/>
                <a:gd name="connsiteY16" fmla="*/ 0 h 336511"/>
                <a:gd name="connsiteX17" fmla="*/ 0 w 344419"/>
                <a:gd name="connsiteY17" fmla="*/ 0 h 336511"/>
                <a:gd name="connsiteX18" fmla="*/ 0 w 344419"/>
                <a:gd name="connsiteY18" fmla="*/ 4085 h 336511"/>
                <a:gd name="connsiteX19" fmla="*/ 5649 w 344419"/>
                <a:gd name="connsiteY19" fmla="*/ 14166 h 336511"/>
                <a:gd name="connsiteX20" fmla="*/ 23031 w 344419"/>
                <a:gd name="connsiteY20" fmla="*/ 46583 h 336511"/>
                <a:gd name="connsiteX21" fmla="*/ 23031 w 344419"/>
                <a:gd name="connsiteY21" fmla="*/ 49973 h 336511"/>
                <a:gd name="connsiteX22" fmla="*/ 23031 w 344419"/>
                <a:gd name="connsiteY22" fmla="*/ 98902 h 336511"/>
                <a:gd name="connsiteX23" fmla="*/ 23031 w 344419"/>
                <a:gd name="connsiteY23" fmla="*/ 223704 h 336511"/>
                <a:gd name="connsiteX24" fmla="*/ 23031 w 344419"/>
                <a:gd name="connsiteY24" fmla="*/ 237174 h 336511"/>
                <a:gd name="connsiteX25" fmla="*/ 171645 w 344419"/>
                <a:gd name="connsiteY25" fmla="*/ 336511 h 336511"/>
                <a:gd name="connsiteX26" fmla="*/ 320259 w 344419"/>
                <a:gd name="connsiteY26" fmla="*/ 237174 h 336511"/>
                <a:gd name="connsiteX27" fmla="*/ 320259 w 344419"/>
                <a:gd name="connsiteY27" fmla="*/ 224138 h 336511"/>
                <a:gd name="connsiteX28" fmla="*/ 320259 w 344419"/>
                <a:gd name="connsiteY28" fmla="*/ 159130 h 336511"/>
                <a:gd name="connsiteX29" fmla="*/ 320259 w 344419"/>
                <a:gd name="connsiteY29" fmla="*/ 70918 h 336511"/>
                <a:gd name="connsiteX30" fmla="*/ 330949 w 344419"/>
                <a:gd name="connsiteY30" fmla="*/ 27463 h 336511"/>
                <a:gd name="connsiteX31" fmla="*/ 338076 w 344419"/>
                <a:gd name="connsiteY31" fmla="*/ 14340 h 336511"/>
                <a:gd name="connsiteX32" fmla="*/ 340857 w 344419"/>
                <a:gd name="connsiteY32" fmla="*/ 8778 h 336511"/>
                <a:gd name="connsiteX33" fmla="*/ 342247 w 344419"/>
                <a:gd name="connsiteY33" fmla="*/ 5823 h 336511"/>
                <a:gd name="connsiteX34" fmla="*/ 344420 w 344419"/>
                <a:gd name="connsiteY34" fmla="*/ 1043 h 33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419" h="336511">
                  <a:moveTo>
                    <a:pt x="206061" y="869"/>
                  </a:moveTo>
                  <a:lnTo>
                    <a:pt x="208234" y="5562"/>
                  </a:lnTo>
                  <a:cubicBezTo>
                    <a:pt x="208234" y="6344"/>
                    <a:pt x="208929" y="6953"/>
                    <a:pt x="209190" y="7648"/>
                  </a:cubicBezTo>
                  <a:lnTo>
                    <a:pt x="214665" y="17729"/>
                  </a:lnTo>
                  <a:cubicBezTo>
                    <a:pt x="219532" y="26420"/>
                    <a:pt x="224399" y="35806"/>
                    <a:pt x="229092" y="44845"/>
                  </a:cubicBezTo>
                  <a:cubicBezTo>
                    <a:pt x="229978" y="46319"/>
                    <a:pt x="230491" y="47992"/>
                    <a:pt x="230569" y="49712"/>
                  </a:cubicBezTo>
                  <a:lnTo>
                    <a:pt x="230569" y="60402"/>
                  </a:lnTo>
                  <a:cubicBezTo>
                    <a:pt x="230569" y="114894"/>
                    <a:pt x="230569" y="174252"/>
                    <a:pt x="230569" y="228049"/>
                  </a:cubicBezTo>
                  <a:cubicBezTo>
                    <a:pt x="230882" y="243144"/>
                    <a:pt x="222408" y="257050"/>
                    <a:pt x="208842" y="263682"/>
                  </a:cubicBezTo>
                  <a:cubicBezTo>
                    <a:pt x="197900" y="269564"/>
                    <a:pt x="185637" y="272555"/>
                    <a:pt x="173209" y="272373"/>
                  </a:cubicBezTo>
                  <a:cubicBezTo>
                    <a:pt x="168638" y="272334"/>
                    <a:pt x="164075" y="271957"/>
                    <a:pt x="159565" y="271243"/>
                  </a:cubicBezTo>
                  <a:cubicBezTo>
                    <a:pt x="128191" y="266115"/>
                    <a:pt x="112634" y="248646"/>
                    <a:pt x="113416" y="219097"/>
                  </a:cubicBezTo>
                  <a:cubicBezTo>
                    <a:pt x="114546" y="174165"/>
                    <a:pt x="114546" y="122976"/>
                    <a:pt x="113416" y="78653"/>
                  </a:cubicBezTo>
                  <a:cubicBezTo>
                    <a:pt x="111565" y="57829"/>
                    <a:pt x="116832" y="36993"/>
                    <a:pt x="128364" y="19555"/>
                  </a:cubicBezTo>
                  <a:cubicBezTo>
                    <a:pt x="130641" y="16122"/>
                    <a:pt x="132640" y="12518"/>
                    <a:pt x="134361" y="8778"/>
                  </a:cubicBezTo>
                  <a:cubicBezTo>
                    <a:pt x="135143" y="7127"/>
                    <a:pt x="136012" y="5301"/>
                    <a:pt x="136968" y="3563"/>
                  </a:cubicBezTo>
                  <a:lnTo>
                    <a:pt x="138793" y="0"/>
                  </a:lnTo>
                  <a:lnTo>
                    <a:pt x="0" y="0"/>
                  </a:lnTo>
                  <a:lnTo>
                    <a:pt x="0" y="4085"/>
                  </a:lnTo>
                  <a:lnTo>
                    <a:pt x="5649" y="14166"/>
                  </a:lnTo>
                  <a:cubicBezTo>
                    <a:pt x="11559" y="25030"/>
                    <a:pt x="17556" y="35806"/>
                    <a:pt x="23031" y="46583"/>
                  </a:cubicBezTo>
                  <a:cubicBezTo>
                    <a:pt x="23265" y="47701"/>
                    <a:pt x="23265" y="48855"/>
                    <a:pt x="23031" y="49973"/>
                  </a:cubicBezTo>
                  <a:lnTo>
                    <a:pt x="23031" y="98902"/>
                  </a:lnTo>
                  <a:cubicBezTo>
                    <a:pt x="23031" y="140619"/>
                    <a:pt x="23031" y="183812"/>
                    <a:pt x="23031" y="223704"/>
                  </a:cubicBezTo>
                  <a:cubicBezTo>
                    <a:pt x="23031" y="226658"/>
                    <a:pt x="23031" y="235523"/>
                    <a:pt x="23031" y="237174"/>
                  </a:cubicBezTo>
                  <a:cubicBezTo>
                    <a:pt x="23031" y="292014"/>
                    <a:pt x="89516" y="336511"/>
                    <a:pt x="171645" y="336511"/>
                  </a:cubicBezTo>
                  <a:cubicBezTo>
                    <a:pt x="253774" y="336511"/>
                    <a:pt x="320259" y="292014"/>
                    <a:pt x="320259" y="237174"/>
                  </a:cubicBezTo>
                  <a:cubicBezTo>
                    <a:pt x="320259" y="236132"/>
                    <a:pt x="320259" y="227528"/>
                    <a:pt x="320259" y="224138"/>
                  </a:cubicBezTo>
                  <a:cubicBezTo>
                    <a:pt x="320259" y="203280"/>
                    <a:pt x="320259" y="181292"/>
                    <a:pt x="320259" y="159130"/>
                  </a:cubicBezTo>
                  <a:cubicBezTo>
                    <a:pt x="320259" y="129581"/>
                    <a:pt x="320259" y="99076"/>
                    <a:pt x="320259" y="70918"/>
                  </a:cubicBezTo>
                  <a:cubicBezTo>
                    <a:pt x="319034" y="55658"/>
                    <a:pt x="322780" y="40413"/>
                    <a:pt x="330949" y="27463"/>
                  </a:cubicBezTo>
                  <a:cubicBezTo>
                    <a:pt x="333608" y="23251"/>
                    <a:pt x="335990" y="18867"/>
                    <a:pt x="338076" y="14340"/>
                  </a:cubicBezTo>
                  <a:cubicBezTo>
                    <a:pt x="339032" y="12515"/>
                    <a:pt x="339901" y="10603"/>
                    <a:pt x="340857" y="8778"/>
                  </a:cubicBezTo>
                  <a:cubicBezTo>
                    <a:pt x="341369" y="7818"/>
                    <a:pt x="341839" y="6832"/>
                    <a:pt x="342247" y="5823"/>
                  </a:cubicBezTo>
                  <a:lnTo>
                    <a:pt x="344420" y="1043"/>
                  </a:lnTo>
                  <a:close/>
                </a:path>
              </a:pathLst>
            </a:custGeom>
            <a:solidFill>
              <a:schemeClr val="bg1"/>
            </a:solidFill>
            <a:ln w="8672"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4CF191B-7B1D-2285-FF35-48275B8301D5}"/>
                </a:ext>
              </a:extLst>
            </p:cNvPr>
            <p:cNvSpPr/>
            <p:nvPr/>
          </p:nvSpPr>
          <p:spPr>
            <a:xfrm>
              <a:off x="3741400" y="275866"/>
              <a:ext cx="47488" cy="47504"/>
            </a:xfrm>
            <a:custGeom>
              <a:avLst/>
              <a:gdLst>
                <a:gd name="connsiteX0" fmla="*/ 9 w 69527"/>
                <a:gd name="connsiteY0" fmla="*/ 35546 h 69550"/>
                <a:gd name="connsiteX1" fmla="*/ 33982 w 69527"/>
                <a:gd name="connsiteY1" fmla="*/ 9 h 69550"/>
                <a:gd name="connsiteX2" fmla="*/ 69519 w 69527"/>
                <a:gd name="connsiteY2" fmla="*/ 33982 h 69550"/>
                <a:gd name="connsiteX3" fmla="*/ 35546 w 69527"/>
                <a:gd name="connsiteY3" fmla="*/ 69519 h 69550"/>
                <a:gd name="connsiteX4" fmla="*/ 34773 w 69527"/>
                <a:gd name="connsiteY4" fmla="*/ 69527 h 69550"/>
                <a:gd name="connsiteX5" fmla="*/ 26 w 69527"/>
                <a:gd name="connsiteY5" fmla="*/ 37223 h 69550"/>
                <a:gd name="connsiteX6" fmla="*/ 9 w 69527"/>
                <a:gd name="connsiteY6" fmla="*/ 35546 h 69550"/>
                <a:gd name="connsiteX7" fmla="*/ 34773 w 69527"/>
                <a:gd name="connsiteY7" fmla="*/ 9473 h 69550"/>
                <a:gd name="connsiteX8" fmla="*/ 10047 w 69527"/>
                <a:gd name="connsiteY8" fmla="*/ 34116 h 69550"/>
                <a:gd name="connsiteX9" fmla="*/ 10091 w 69527"/>
                <a:gd name="connsiteY9" fmla="*/ 35546 h 69550"/>
                <a:gd name="connsiteX10" fmla="*/ 33269 w 69527"/>
                <a:gd name="connsiteY10" fmla="*/ 61648 h 69550"/>
                <a:gd name="connsiteX11" fmla="*/ 59368 w 69527"/>
                <a:gd name="connsiteY11" fmla="*/ 38474 h 69550"/>
                <a:gd name="connsiteX12" fmla="*/ 59368 w 69527"/>
                <a:gd name="connsiteY12" fmla="*/ 35546 h 69550"/>
                <a:gd name="connsiteX13" fmla="*/ 35850 w 69527"/>
                <a:gd name="connsiteY13" fmla="*/ 9585 h 69550"/>
                <a:gd name="connsiteX14" fmla="*/ 35120 w 69527"/>
                <a:gd name="connsiteY14" fmla="*/ 9560 h 69550"/>
                <a:gd name="connsiteX15" fmla="*/ 28950 w 69527"/>
                <a:gd name="connsiteY15" fmla="*/ 54058 h 69550"/>
                <a:gd name="connsiteX16" fmla="*/ 20867 w 69527"/>
                <a:gd name="connsiteY16" fmla="*/ 54058 h 69550"/>
                <a:gd name="connsiteX17" fmla="*/ 20867 w 69527"/>
                <a:gd name="connsiteY17" fmla="*/ 16861 h 69550"/>
                <a:gd name="connsiteX18" fmla="*/ 34946 w 69527"/>
                <a:gd name="connsiteY18" fmla="*/ 16861 h 69550"/>
                <a:gd name="connsiteX19" fmla="*/ 50242 w 69527"/>
                <a:gd name="connsiteY19" fmla="*/ 28072 h 69550"/>
                <a:gd name="connsiteX20" fmla="*/ 42855 w 69527"/>
                <a:gd name="connsiteY20" fmla="*/ 37895 h 69550"/>
                <a:gd name="connsiteX21" fmla="*/ 41465 w 69527"/>
                <a:gd name="connsiteY21" fmla="*/ 37979 h 69550"/>
                <a:gd name="connsiteX22" fmla="*/ 50155 w 69527"/>
                <a:gd name="connsiteY22" fmla="*/ 54145 h 69550"/>
                <a:gd name="connsiteX23" fmla="*/ 41465 w 69527"/>
                <a:gd name="connsiteY23" fmla="*/ 54145 h 69550"/>
                <a:gd name="connsiteX24" fmla="*/ 32774 w 69527"/>
                <a:gd name="connsiteY24" fmla="*/ 38849 h 69550"/>
                <a:gd name="connsiteX25" fmla="*/ 28950 w 69527"/>
                <a:gd name="connsiteY25" fmla="*/ 38849 h 69550"/>
                <a:gd name="connsiteX26" fmla="*/ 28950 w 69527"/>
                <a:gd name="connsiteY26" fmla="*/ 32157 h 69550"/>
                <a:gd name="connsiteX27" fmla="*/ 35989 w 69527"/>
                <a:gd name="connsiteY27" fmla="*/ 32157 h 69550"/>
                <a:gd name="connsiteX28" fmla="*/ 41812 w 69527"/>
                <a:gd name="connsiteY28" fmla="*/ 27203 h 69550"/>
                <a:gd name="connsiteX29" fmla="*/ 34686 w 69527"/>
                <a:gd name="connsiteY29" fmla="*/ 23379 h 69550"/>
                <a:gd name="connsiteX30" fmla="*/ 28950 w 69527"/>
                <a:gd name="connsiteY30" fmla="*/ 23379 h 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27" h="69550">
                  <a:moveTo>
                    <a:pt x="9" y="35546"/>
                  </a:moveTo>
                  <a:cubicBezTo>
                    <a:pt x="-426" y="16351"/>
                    <a:pt x="14783" y="441"/>
                    <a:pt x="33982" y="9"/>
                  </a:cubicBezTo>
                  <a:cubicBezTo>
                    <a:pt x="53180" y="-423"/>
                    <a:pt x="69084" y="14787"/>
                    <a:pt x="69519" y="33982"/>
                  </a:cubicBezTo>
                  <a:cubicBezTo>
                    <a:pt x="69953" y="53176"/>
                    <a:pt x="54744" y="69087"/>
                    <a:pt x="35546" y="69519"/>
                  </a:cubicBezTo>
                  <a:cubicBezTo>
                    <a:pt x="35285" y="69525"/>
                    <a:pt x="35033" y="69527"/>
                    <a:pt x="34773" y="69527"/>
                  </a:cubicBezTo>
                  <a:cubicBezTo>
                    <a:pt x="16261" y="70201"/>
                    <a:pt x="704" y="55738"/>
                    <a:pt x="26" y="37223"/>
                  </a:cubicBezTo>
                  <a:cubicBezTo>
                    <a:pt x="9" y="36664"/>
                    <a:pt x="0" y="36105"/>
                    <a:pt x="9" y="35546"/>
                  </a:cubicBezTo>
                  <a:close/>
                  <a:moveTo>
                    <a:pt x="34773" y="9473"/>
                  </a:moveTo>
                  <a:cubicBezTo>
                    <a:pt x="21145" y="9452"/>
                    <a:pt x="10073" y="20485"/>
                    <a:pt x="10047" y="34116"/>
                  </a:cubicBezTo>
                  <a:cubicBezTo>
                    <a:pt x="10047" y="34594"/>
                    <a:pt x="10064" y="35070"/>
                    <a:pt x="10091" y="35546"/>
                  </a:cubicBezTo>
                  <a:cubicBezTo>
                    <a:pt x="9282" y="49153"/>
                    <a:pt x="19659" y="60840"/>
                    <a:pt x="33269" y="61648"/>
                  </a:cubicBezTo>
                  <a:cubicBezTo>
                    <a:pt x="46870" y="62457"/>
                    <a:pt x="58560" y="52081"/>
                    <a:pt x="59368" y="38474"/>
                  </a:cubicBezTo>
                  <a:cubicBezTo>
                    <a:pt x="59428" y="37499"/>
                    <a:pt x="59428" y="36521"/>
                    <a:pt x="59368" y="35546"/>
                  </a:cubicBezTo>
                  <a:cubicBezTo>
                    <a:pt x="60046" y="21883"/>
                    <a:pt x="49512" y="10260"/>
                    <a:pt x="35850" y="9585"/>
                  </a:cubicBezTo>
                  <a:cubicBezTo>
                    <a:pt x="35607" y="9573"/>
                    <a:pt x="35364" y="9565"/>
                    <a:pt x="35120" y="9560"/>
                  </a:cubicBezTo>
                  <a:close/>
                  <a:moveTo>
                    <a:pt x="28950" y="54058"/>
                  </a:moveTo>
                  <a:lnTo>
                    <a:pt x="20867" y="54058"/>
                  </a:lnTo>
                  <a:lnTo>
                    <a:pt x="20867" y="16861"/>
                  </a:lnTo>
                  <a:lnTo>
                    <a:pt x="34946" y="16861"/>
                  </a:lnTo>
                  <a:cubicBezTo>
                    <a:pt x="44680" y="16861"/>
                    <a:pt x="50242" y="19555"/>
                    <a:pt x="50242" y="28072"/>
                  </a:cubicBezTo>
                  <a:cubicBezTo>
                    <a:pt x="50912" y="32824"/>
                    <a:pt x="47609" y="37223"/>
                    <a:pt x="42855" y="37895"/>
                  </a:cubicBezTo>
                  <a:cubicBezTo>
                    <a:pt x="42394" y="37960"/>
                    <a:pt x="41934" y="37989"/>
                    <a:pt x="41465" y="37979"/>
                  </a:cubicBezTo>
                  <a:lnTo>
                    <a:pt x="50155" y="54145"/>
                  </a:lnTo>
                  <a:lnTo>
                    <a:pt x="41465" y="54145"/>
                  </a:lnTo>
                  <a:lnTo>
                    <a:pt x="32774" y="38849"/>
                  </a:lnTo>
                  <a:lnTo>
                    <a:pt x="28950" y="38849"/>
                  </a:lnTo>
                  <a:close/>
                  <a:moveTo>
                    <a:pt x="28950" y="32157"/>
                  </a:moveTo>
                  <a:lnTo>
                    <a:pt x="35989" y="32157"/>
                  </a:lnTo>
                  <a:cubicBezTo>
                    <a:pt x="40509" y="32157"/>
                    <a:pt x="41812" y="30940"/>
                    <a:pt x="41812" y="27203"/>
                  </a:cubicBezTo>
                  <a:cubicBezTo>
                    <a:pt x="41812" y="23466"/>
                    <a:pt x="40161" y="23379"/>
                    <a:pt x="34686" y="23379"/>
                  </a:cubicBezTo>
                  <a:lnTo>
                    <a:pt x="28950" y="23379"/>
                  </a:lnTo>
                  <a:close/>
                </a:path>
              </a:pathLst>
            </a:custGeom>
            <a:solidFill>
              <a:schemeClr val="bg1"/>
            </a:solidFill>
            <a:ln w="8672" cap="flat">
              <a:noFill/>
              <a:prstDash val="solid"/>
              <a:miter/>
            </a:ln>
          </p:spPr>
          <p:txBody>
            <a:bodyPr rtlCol="0" anchor="ctr"/>
            <a:lstStyle/>
            <a:p>
              <a:endParaRPr lang="en-US"/>
            </a:p>
          </p:txBody>
        </p:sp>
      </p:grpSp>
      <p:sp>
        <p:nvSpPr>
          <p:cNvPr id="9" name="Title 7">
            <a:extLst>
              <a:ext uri="{FF2B5EF4-FFF2-40B4-BE49-F238E27FC236}">
                <a16:creationId xmlns:a16="http://schemas.microsoft.com/office/drawing/2014/main" id="{35F61410-9CE0-6B10-1409-C70DE5993A9D}"/>
              </a:ext>
            </a:extLst>
          </p:cNvPr>
          <p:cNvSpPr txBox="1">
            <a:spLocks/>
          </p:cNvSpPr>
          <p:nvPr/>
        </p:nvSpPr>
        <p:spPr>
          <a:xfrm>
            <a:off x="5135770" y="3723526"/>
            <a:ext cx="3555254" cy="133915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cap="all" baseline="0">
                <a:solidFill>
                  <a:schemeClr val="tx2"/>
                </a:solidFill>
                <a:latin typeface="+mj-lt"/>
                <a:ea typeface="+mj-ea"/>
                <a:cs typeface="+mj-cs"/>
              </a:defRPr>
            </a:lvl1pPr>
          </a:lstStyle>
          <a:p>
            <a:r>
              <a:rPr lang="en-US" sz="6300" b="1">
                <a:solidFill>
                  <a:schemeClr val="bg1"/>
                </a:solidFill>
              </a:rPr>
              <a:t>Dual fuel</a:t>
            </a:r>
          </a:p>
        </p:txBody>
      </p:sp>
      <p:cxnSp>
        <p:nvCxnSpPr>
          <p:cNvPr id="10" name="Straight Connector 9">
            <a:extLst>
              <a:ext uri="{FF2B5EF4-FFF2-40B4-BE49-F238E27FC236}">
                <a16:creationId xmlns:a16="http://schemas.microsoft.com/office/drawing/2014/main" id="{7E0EE1B0-DFE2-A944-C091-3C4B13E0E532}"/>
              </a:ext>
            </a:extLst>
          </p:cNvPr>
          <p:cNvCxnSpPr>
            <a:cxnSpLocks/>
          </p:cNvCxnSpPr>
          <p:nvPr/>
        </p:nvCxnSpPr>
        <p:spPr>
          <a:xfrm flipH="1">
            <a:off x="5231872" y="5561712"/>
            <a:ext cx="3363050" cy="0"/>
          </a:xfrm>
          <a:prstGeom prst="line">
            <a:avLst/>
          </a:prstGeom>
          <a:ln w="666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25EC26-467B-1367-B55C-CD70DF750C49}"/>
              </a:ext>
            </a:extLst>
          </p:cNvPr>
          <p:cNvCxnSpPr>
            <a:cxnSpLocks/>
          </p:cNvCxnSpPr>
          <p:nvPr/>
        </p:nvCxnSpPr>
        <p:spPr>
          <a:xfrm flipH="1">
            <a:off x="5231872" y="4063112"/>
            <a:ext cx="3363050" cy="0"/>
          </a:xfrm>
          <a:prstGeom prst="line">
            <a:avLst/>
          </a:prstGeom>
          <a:ln w="666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6" descr="A picture containing text&#10;&#10;Description automatically generated">
            <a:extLst>
              <a:ext uri="{FF2B5EF4-FFF2-40B4-BE49-F238E27FC236}">
                <a16:creationId xmlns:a16="http://schemas.microsoft.com/office/drawing/2014/main" id="{E1E73D26-2AD4-A4E6-6934-BCC69B3BDD53}"/>
              </a:ext>
            </a:extLst>
          </p:cNvPr>
          <p:cNvPicPr>
            <a:picLocks noChangeAspect="1"/>
          </p:cNvPicPr>
          <p:nvPr/>
        </p:nvPicPr>
        <p:blipFill>
          <a:blip r:embed="rId4"/>
          <a:stretch>
            <a:fillRect/>
          </a:stretch>
        </p:blipFill>
        <p:spPr>
          <a:xfrm>
            <a:off x="6364122" y="2190175"/>
            <a:ext cx="2413076" cy="1406491"/>
          </a:xfrm>
          <a:prstGeom prst="rect">
            <a:avLst/>
          </a:prstGeom>
        </p:spPr>
      </p:pic>
    </p:spTree>
    <p:extLst>
      <p:ext uri="{BB962C8B-B14F-4D97-AF65-F5344CB8AC3E}">
        <p14:creationId xmlns:p14="http://schemas.microsoft.com/office/powerpoint/2010/main" val="28540156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9FB6D0-A2DE-4333-B72C-5C3A2B0307CC}"/>
              </a:ext>
            </a:extLst>
          </p:cNvPr>
          <p:cNvSpPr/>
          <p:nvPr/>
        </p:nvSpPr>
        <p:spPr>
          <a:xfrm>
            <a:off x="0" y="0"/>
            <a:ext cx="9144000" cy="2514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3B5DA-1AB0-9A7F-DD62-84D795F811D4}"/>
              </a:ext>
            </a:extLst>
          </p:cNvPr>
          <p:cNvSpPr>
            <a:spLocks noGrp="1"/>
          </p:cNvSpPr>
          <p:nvPr>
            <p:ph type="title"/>
          </p:nvPr>
        </p:nvSpPr>
        <p:spPr>
          <a:xfrm>
            <a:off x="431800" y="471909"/>
            <a:ext cx="3384826" cy="1570781"/>
          </a:xfrm>
        </p:spPr>
        <p:txBody>
          <a:bodyPr/>
          <a:lstStyle/>
          <a:p>
            <a:pPr>
              <a:lnSpc>
                <a:spcPct val="85000"/>
              </a:lnSpc>
            </a:pPr>
            <a:r>
              <a:rPr lang="en-US" dirty="0">
                <a:solidFill>
                  <a:schemeClr val="bg1"/>
                </a:solidFill>
              </a:rPr>
              <a:t>Intuitive </a:t>
            </a:r>
            <a:r>
              <a:rPr lang="en-US" dirty="0">
                <a:solidFill>
                  <a:schemeClr val="accent2"/>
                </a:solidFill>
              </a:rPr>
              <a:t>Touchscreen</a:t>
            </a:r>
            <a:r>
              <a:rPr lang="en-US" dirty="0">
                <a:solidFill>
                  <a:schemeClr val="bg1"/>
                </a:solidFill>
              </a:rPr>
              <a:t> With Ergonomic Tilt Display</a:t>
            </a:r>
          </a:p>
        </p:txBody>
      </p:sp>
      <p:sp>
        <p:nvSpPr>
          <p:cNvPr id="8" name="Content Placeholder 2">
            <a:extLst>
              <a:ext uri="{FF2B5EF4-FFF2-40B4-BE49-F238E27FC236}">
                <a16:creationId xmlns:a16="http://schemas.microsoft.com/office/drawing/2014/main" id="{96AE0495-0BD5-B5F1-83A9-C40743206279}"/>
              </a:ext>
            </a:extLst>
          </p:cNvPr>
          <p:cNvSpPr txBox="1">
            <a:spLocks/>
          </p:cNvSpPr>
          <p:nvPr/>
        </p:nvSpPr>
        <p:spPr>
          <a:xfrm>
            <a:off x="322730" y="2631568"/>
            <a:ext cx="3919735" cy="3739243"/>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6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4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1"/>
                </a:solidFill>
                <a:latin typeface="Franklin Gothic Medium Cond" panose="020B0606030402020204" pitchFamily="34" charset="0"/>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400"/>
              </a:spcAft>
              <a:buNone/>
            </a:pPr>
            <a:r>
              <a:rPr lang="en-US" dirty="0"/>
              <a:t>Full-color, tilt out 7” screen offers clear visibility and a user-friendly interface</a:t>
            </a:r>
          </a:p>
          <a:p>
            <a:pPr marL="0" indent="0">
              <a:spcAft>
                <a:spcPts val="2400"/>
              </a:spcAft>
              <a:buNone/>
            </a:pPr>
            <a:r>
              <a:rPr lang="en-US" dirty="0"/>
              <a:t>Quick Start™ cooking in three easy touches </a:t>
            </a:r>
          </a:p>
          <a:p>
            <a:pPr marL="0" indent="0">
              <a:spcAft>
                <a:spcPts val="2400"/>
              </a:spcAft>
              <a:buNone/>
            </a:pPr>
            <a:r>
              <a:rPr lang="en-US" dirty="0"/>
              <a:t>All modes, external kitchen timers, clock and oven activity viewable on single screen</a:t>
            </a:r>
          </a:p>
          <a:p>
            <a:pPr marL="0" indent="0">
              <a:spcAft>
                <a:spcPts val="2400"/>
              </a:spcAft>
              <a:buNone/>
            </a:pPr>
            <a:r>
              <a:rPr lang="en-US" dirty="0"/>
              <a:t>Customizable clock designs &amp; sound levels</a:t>
            </a:r>
          </a:p>
        </p:txBody>
      </p:sp>
      <p:sp>
        <p:nvSpPr>
          <p:cNvPr id="12" name="Slide Number Placeholder 11">
            <a:extLst>
              <a:ext uri="{FF2B5EF4-FFF2-40B4-BE49-F238E27FC236}">
                <a16:creationId xmlns:a16="http://schemas.microsoft.com/office/drawing/2014/main" id="{C1306A2E-CCCB-4849-4DB7-229127F7DA85}"/>
              </a:ext>
            </a:extLst>
          </p:cNvPr>
          <p:cNvSpPr>
            <a:spLocks noGrp="1"/>
          </p:cNvSpPr>
          <p:nvPr>
            <p:ph type="sldNum" sz="quarter" idx="12"/>
          </p:nvPr>
        </p:nvSpPr>
        <p:spPr/>
        <p:txBody>
          <a:bodyPr/>
          <a:lstStyle/>
          <a:p>
            <a:fld id="{51B24ABF-F378-45CE-9AF6-2040E5902BD2}" type="slidenum">
              <a:rPr lang="en-US" smtClean="0"/>
              <a:pPr/>
              <a:t>10</a:t>
            </a:fld>
            <a:endParaRPr lang="en-US"/>
          </a:p>
        </p:txBody>
      </p:sp>
      <p:cxnSp>
        <p:nvCxnSpPr>
          <p:cNvPr id="15" name="Straight Connector 14">
            <a:extLst>
              <a:ext uri="{FF2B5EF4-FFF2-40B4-BE49-F238E27FC236}">
                <a16:creationId xmlns:a16="http://schemas.microsoft.com/office/drawing/2014/main" id="{87268FAA-07AA-62A8-FEC2-1305527E5E45}"/>
              </a:ext>
            </a:extLst>
          </p:cNvPr>
          <p:cNvCxnSpPr>
            <a:cxnSpLocks/>
          </p:cNvCxnSpPr>
          <p:nvPr/>
        </p:nvCxnSpPr>
        <p:spPr>
          <a:xfrm>
            <a:off x="322730" y="3587269"/>
            <a:ext cx="39197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FC3AB0D-4A88-B5F1-5BD6-5D73BF585958}"/>
              </a:ext>
            </a:extLst>
          </p:cNvPr>
          <p:cNvCxnSpPr>
            <a:cxnSpLocks/>
          </p:cNvCxnSpPr>
          <p:nvPr/>
        </p:nvCxnSpPr>
        <p:spPr>
          <a:xfrm>
            <a:off x="322730" y="4341865"/>
            <a:ext cx="39197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AD8F88-7ED4-F56C-0716-DCB78FAABF18}"/>
              </a:ext>
            </a:extLst>
          </p:cNvPr>
          <p:cNvCxnSpPr>
            <a:cxnSpLocks/>
          </p:cNvCxnSpPr>
          <p:nvPr/>
        </p:nvCxnSpPr>
        <p:spPr>
          <a:xfrm>
            <a:off x="322730" y="5572757"/>
            <a:ext cx="39197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4A7A589-6C4B-7BBB-D065-8A514680827D}"/>
              </a:ext>
            </a:extLst>
          </p:cNvPr>
          <p:cNvPicPr>
            <a:picLocks noChangeAspect="1"/>
          </p:cNvPicPr>
          <p:nvPr/>
        </p:nvPicPr>
        <p:blipFill>
          <a:blip r:embed="rId2"/>
          <a:stretch>
            <a:fillRect/>
          </a:stretch>
        </p:blipFill>
        <p:spPr>
          <a:xfrm>
            <a:off x="4572000" y="0"/>
            <a:ext cx="4572000" cy="6499860"/>
          </a:xfrm>
          <a:prstGeom prst="rect">
            <a:avLst/>
          </a:prstGeom>
        </p:spPr>
      </p:pic>
    </p:spTree>
    <p:extLst>
      <p:ext uri="{BB962C8B-B14F-4D97-AF65-F5344CB8AC3E}">
        <p14:creationId xmlns:p14="http://schemas.microsoft.com/office/powerpoint/2010/main" val="1423392447"/>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620C05A-9926-7B7C-2BE7-28BD4E907122}"/>
              </a:ext>
            </a:extLst>
          </p:cNvPr>
          <p:cNvPicPr>
            <a:picLocks noChangeAspect="1"/>
          </p:cNvPicPr>
          <p:nvPr/>
        </p:nvPicPr>
        <p:blipFill>
          <a:blip r:embed="rId2"/>
          <a:stretch>
            <a:fillRect/>
          </a:stretch>
        </p:blipFill>
        <p:spPr>
          <a:xfrm>
            <a:off x="1769548" y="2176504"/>
            <a:ext cx="5280660" cy="3177540"/>
          </a:xfrm>
          <a:prstGeom prst="rect">
            <a:avLst/>
          </a:prstGeom>
        </p:spPr>
      </p:pic>
      <p:sp>
        <p:nvSpPr>
          <p:cNvPr id="29" name="Rectangle 28">
            <a:extLst>
              <a:ext uri="{FF2B5EF4-FFF2-40B4-BE49-F238E27FC236}">
                <a16:creationId xmlns:a16="http://schemas.microsoft.com/office/drawing/2014/main" id="{7583A0D1-429C-94A6-67CB-1BE057EC4257}"/>
              </a:ext>
            </a:extLst>
          </p:cNvPr>
          <p:cNvSpPr/>
          <p:nvPr/>
        </p:nvSpPr>
        <p:spPr>
          <a:xfrm>
            <a:off x="-1" y="0"/>
            <a:ext cx="9144001" cy="1706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E5E75AD-B30F-ABD3-CAB8-C17019034D87}"/>
              </a:ext>
            </a:extLst>
          </p:cNvPr>
          <p:cNvSpPr>
            <a:spLocks noGrp="1"/>
          </p:cNvSpPr>
          <p:nvPr>
            <p:ph type="sldNum" sz="quarter" idx="12"/>
          </p:nvPr>
        </p:nvSpPr>
        <p:spPr/>
        <p:txBody>
          <a:bodyPr/>
          <a:lstStyle/>
          <a:p>
            <a:fld id="{51B24ABF-F378-45CE-9AF6-2040E5902BD2}" type="slidenum">
              <a:rPr lang="en-US" smtClean="0"/>
              <a:pPr/>
              <a:t>11</a:t>
            </a:fld>
            <a:endParaRPr lang="en-US"/>
          </a:p>
        </p:txBody>
      </p:sp>
      <p:sp>
        <p:nvSpPr>
          <p:cNvPr id="30" name="Title 1">
            <a:extLst>
              <a:ext uri="{FF2B5EF4-FFF2-40B4-BE49-F238E27FC236}">
                <a16:creationId xmlns:a16="http://schemas.microsoft.com/office/drawing/2014/main" id="{5DCB1B32-20AB-6C56-F2A7-553B37A72790}"/>
              </a:ext>
            </a:extLst>
          </p:cNvPr>
          <p:cNvSpPr txBox="1">
            <a:spLocks/>
          </p:cNvSpPr>
          <p:nvPr/>
        </p:nvSpPr>
        <p:spPr>
          <a:xfrm>
            <a:off x="740068" y="513706"/>
            <a:ext cx="8000255" cy="27978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accent1"/>
                </a:solidFill>
                <a:latin typeface="+mj-lt"/>
                <a:ea typeface="+mj-ea"/>
                <a:cs typeface="+mj-cs"/>
              </a:defRPr>
            </a:lvl1pPr>
          </a:lstStyle>
          <a:p>
            <a:pPr>
              <a:lnSpc>
                <a:spcPct val="65000"/>
              </a:lnSpc>
            </a:pPr>
            <a:r>
              <a:rPr lang="en-US" dirty="0">
                <a:solidFill>
                  <a:schemeClr val="accent2"/>
                </a:solidFill>
              </a:rPr>
              <a:t>Main screen</a:t>
            </a:r>
          </a:p>
        </p:txBody>
      </p:sp>
      <p:sp>
        <p:nvSpPr>
          <p:cNvPr id="34" name="Content Placeholder 2">
            <a:extLst>
              <a:ext uri="{FF2B5EF4-FFF2-40B4-BE49-F238E27FC236}">
                <a16:creationId xmlns:a16="http://schemas.microsoft.com/office/drawing/2014/main" id="{8915ABD3-4EEA-392F-D482-93D3B69265F5}"/>
              </a:ext>
            </a:extLst>
          </p:cNvPr>
          <p:cNvSpPr>
            <a:spLocks noGrp="1"/>
          </p:cNvSpPr>
          <p:nvPr>
            <p:ph idx="1"/>
          </p:nvPr>
        </p:nvSpPr>
        <p:spPr>
          <a:xfrm>
            <a:off x="740068" y="838352"/>
            <a:ext cx="7604964" cy="1016255"/>
          </a:xfrm>
        </p:spPr>
        <p:txBody>
          <a:bodyPr/>
          <a:lstStyle/>
          <a:p>
            <a:pPr marL="0" indent="0">
              <a:buNone/>
            </a:pPr>
            <a:r>
              <a:rPr lang="en-US" sz="2000" dirty="0">
                <a:solidFill>
                  <a:schemeClr val="bg1"/>
                </a:solidFill>
                <a:latin typeface="Trade Gothic Next Light" panose="020B0403040303020004" pitchFamily="34" charset="0"/>
              </a:rPr>
              <a:t>Large screen conveniently displays all oven actions at the same time.</a:t>
            </a:r>
          </a:p>
        </p:txBody>
      </p:sp>
      <p:sp>
        <p:nvSpPr>
          <p:cNvPr id="4" name="TextBox 3">
            <a:extLst>
              <a:ext uri="{FF2B5EF4-FFF2-40B4-BE49-F238E27FC236}">
                <a16:creationId xmlns:a16="http://schemas.microsoft.com/office/drawing/2014/main" id="{723D48CC-733A-4631-7710-CC04A027B807}"/>
              </a:ext>
            </a:extLst>
          </p:cNvPr>
          <p:cNvSpPr txBox="1"/>
          <p:nvPr/>
        </p:nvSpPr>
        <p:spPr>
          <a:xfrm>
            <a:off x="351922" y="3217998"/>
            <a:ext cx="637138" cy="481670"/>
          </a:xfrm>
          <a:prstGeom prst="rect">
            <a:avLst/>
          </a:prstGeom>
          <a:noFill/>
        </p:spPr>
        <p:txBody>
          <a:bodyPr wrap="square" rtlCol="0">
            <a:spAutoFit/>
          </a:bodyPr>
          <a:lstStyle/>
          <a:p>
            <a:pPr algn="ctr"/>
            <a:r>
              <a:rPr lang="en-US" sz="1265" b="1" dirty="0">
                <a:latin typeface="Times New Roman" panose="02020603050405020304" pitchFamily="18" charset="0"/>
                <a:cs typeface="Times New Roman" panose="02020603050405020304" pitchFamily="18" charset="0"/>
              </a:rPr>
              <a:t>Large Oven</a:t>
            </a:r>
          </a:p>
        </p:txBody>
      </p:sp>
      <p:cxnSp>
        <p:nvCxnSpPr>
          <p:cNvPr id="6" name="Straight Connector 5">
            <a:extLst>
              <a:ext uri="{FF2B5EF4-FFF2-40B4-BE49-F238E27FC236}">
                <a16:creationId xmlns:a16="http://schemas.microsoft.com/office/drawing/2014/main" id="{694EB061-CF49-DD17-2A1B-A94EE48DA670}"/>
              </a:ext>
            </a:extLst>
          </p:cNvPr>
          <p:cNvCxnSpPr>
            <a:cxnSpLocks/>
          </p:cNvCxnSpPr>
          <p:nvPr/>
        </p:nvCxnSpPr>
        <p:spPr>
          <a:xfrm>
            <a:off x="6875698" y="2588402"/>
            <a:ext cx="98571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2F5FB30-8D15-65A5-5555-83AB6D23C966}"/>
              </a:ext>
            </a:extLst>
          </p:cNvPr>
          <p:cNvCxnSpPr>
            <a:cxnSpLocks/>
          </p:cNvCxnSpPr>
          <p:nvPr/>
        </p:nvCxnSpPr>
        <p:spPr>
          <a:xfrm>
            <a:off x="6875698" y="3394468"/>
            <a:ext cx="105975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8643FD-8BD9-082B-C725-B3799D73156F}"/>
              </a:ext>
            </a:extLst>
          </p:cNvPr>
          <p:cNvCxnSpPr>
            <a:cxnSpLocks/>
          </p:cNvCxnSpPr>
          <p:nvPr/>
        </p:nvCxnSpPr>
        <p:spPr>
          <a:xfrm>
            <a:off x="1262121" y="2588402"/>
            <a:ext cx="74494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279DEA-4D34-9602-7AE7-135EC448C7AC}"/>
              </a:ext>
            </a:extLst>
          </p:cNvPr>
          <p:cNvCxnSpPr>
            <a:cxnSpLocks/>
          </p:cNvCxnSpPr>
          <p:nvPr/>
        </p:nvCxnSpPr>
        <p:spPr>
          <a:xfrm>
            <a:off x="1028359" y="3394468"/>
            <a:ext cx="94720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D1849F-8321-41B7-7D4B-74037C2D8E31}"/>
              </a:ext>
            </a:extLst>
          </p:cNvPr>
          <p:cNvCxnSpPr>
            <a:cxnSpLocks/>
          </p:cNvCxnSpPr>
          <p:nvPr/>
        </p:nvCxnSpPr>
        <p:spPr>
          <a:xfrm>
            <a:off x="1149476" y="5151811"/>
            <a:ext cx="70496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CC0037-4312-9A6F-6BF0-393648BE7337}"/>
              </a:ext>
            </a:extLst>
          </p:cNvPr>
          <p:cNvCxnSpPr>
            <a:cxnSpLocks/>
          </p:cNvCxnSpPr>
          <p:nvPr/>
        </p:nvCxnSpPr>
        <p:spPr>
          <a:xfrm>
            <a:off x="3173745" y="5270324"/>
            <a:ext cx="182011" cy="483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300D48-56F5-3BED-0A61-9AD1AF334640}"/>
              </a:ext>
            </a:extLst>
          </p:cNvPr>
          <p:cNvCxnSpPr>
            <a:cxnSpLocks/>
          </p:cNvCxnSpPr>
          <p:nvPr/>
        </p:nvCxnSpPr>
        <p:spPr>
          <a:xfrm flipH="1">
            <a:off x="3981730" y="5295215"/>
            <a:ext cx="117162" cy="483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F971A5-8FB8-8BCE-E1F1-4B938BF7D399}"/>
              </a:ext>
            </a:extLst>
          </p:cNvPr>
          <p:cNvCxnSpPr>
            <a:cxnSpLocks/>
          </p:cNvCxnSpPr>
          <p:nvPr/>
        </p:nvCxnSpPr>
        <p:spPr>
          <a:xfrm flipH="1">
            <a:off x="5176593" y="5283014"/>
            <a:ext cx="1" cy="51662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3EE45-00BD-5F64-76ED-36CE70575DC9}"/>
              </a:ext>
            </a:extLst>
          </p:cNvPr>
          <p:cNvCxnSpPr>
            <a:cxnSpLocks/>
          </p:cNvCxnSpPr>
          <p:nvPr/>
        </p:nvCxnSpPr>
        <p:spPr>
          <a:xfrm flipH="1">
            <a:off x="5780948" y="5257493"/>
            <a:ext cx="1" cy="51662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4EFD7D-D4C2-1C19-8BB3-716BD0DF1860}"/>
              </a:ext>
            </a:extLst>
          </p:cNvPr>
          <p:cNvCxnSpPr>
            <a:cxnSpLocks/>
          </p:cNvCxnSpPr>
          <p:nvPr/>
        </p:nvCxnSpPr>
        <p:spPr>
          <a:xfrm flipH="1">
            <a:off x="6273803" y="5301895"/>
            <a:ext cx="2" cy="90765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431B00-6761-8948-B5AC-BAA239C104E5}"/>
              </a:ext>
            </a:extLst>
          </p:cNvPr>
          <p:cNvCxnSpPr>
            <a:cxnSpLocks/>
          </p:cNvCxnSpPr>
          <p:nvPr/>
        </p:nvCxnSpPr>
        <p:spPr>
          <a:xfrm flipH="1">
            <a:off x="6696777" y="5291569"/>
            <a:ext cx="1" cy="51662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7B5366-2592-05E4-D9B2-4CAD1C699507}"/>
              </a:ext>
            </a:extLst>
          </p:cNvPr>
          <p:cNvSpPr txBox="1"/>
          <p:nvPr/>
        </p:nvSpPr>
        <p:spPr>
          <a:xfrm>
            <a:off x="327474" y="2316756"/>
            <a:ext cx="981149" cy="481670"/>
          </a:xfrm>
          <a:prstGeom prst="rect">
            <a:avLst/>
          </a:prstGeom>
          <a:noFill/>
        </p:spPr>
        <p:txBody>
          <a:bodyPr wrap="square" rtlCol="0">
            <a:spAutoFit/>
          </a:bodyPr>
          <a:lstStyle/>
          <a:p>
            <a:pPr algn="ctr"/>
            <a:r>
              <a:rPr lang="en-US" sz="1265" b="1" dirty="0">
                <a:latin typeface="Times New Roman" panose="02020603050405020304" pitchFamily="18" charset="0"/>
                <a:cs typeface="Times New Roman" panose="02020603050405020304" pitchFamily="18" charset="0"/>
              </a:rPr>
              <a:t>Large Oven Light</a:t>
            </a:r>
          </a:p>
        </p:txBody>
      </p:sp>
      <p:sp>
        <p:nvSpPr>
          <p:cNvPr id="18" name="TextBox 17">
            <a:extLst>
              <a:ext uri="{FF2B5EF4-FFF2-40B4-BE49-F238E27FC236}">
                <a16:creationId xmlns:a16="http://schemas.microsoft.com/office/drawing/2014/main" id="{A0A3F65C-75B7-1DD2-E1D3-1D173B560137}"/>
              </a:ext>
            </a:extLst>
          </p:cNvPr>
          <p:cNvSpPr txBox="1"/>
          <p:nvPr/>
        </p:nvSpPr>
        <p:spPr>
          <a:xfrm>
            <a:off x="259239" y="5012762"/>
            <a:ext cx="961664" cy="481670"/>
          </a:xfrm>
          <a:prstGeom prst="rect">
            <a:avLst/>
          </a:prstGeom>
          <a:noFill/>
        </p:spPr>
        <p:txBody>
          <a:bodyPr wrap="square" rtlCol="0">
            <a:spAutoFit/>
          </a:bodyPr>
          <a:lstStyle/>
          <a:p>
            <a:pPr algn="ctr"/>
            <a:r>
              <a:rPr lang="en-US" sz="1265" b="1" dirty="0">
                <a:latin typeface="Times New Roman" panose="02020603050405020304" pitchFamily="18" charset="0"/>
                <a:cs typeface="Times New Roman" panose="02020603050405020304" pitchFamily="18" charset="0"/>
              </a:rPr>
              <a:t>Previous</a:t>
            </a:r>
          </a:p>
          <a:p>
            <a:pPr algn="ctr"/>
            <a:r>
              <a:rPr lang="en-US" sz="1265" b="1" dirty="0">
                <a:latin typeface="Times New Roman" panose="02020603050405020304" pitchFamily="18" charset="0"/>
                <a:cs typeface="Times New Roman" panose="02020603050405020304" pitchFamily="18" charset="0"/>
              </a:rPr>
              <a:t>Screen</a:t>
            </a:r>
          </a:p>
        </p:txBody>
      </p:sp>
      <p:sp>
        <p:nvSpPr>
          <p:cNvPr id="19" name="TextBox 18">
            <a:extLst>
              <a:ext uri="{FF2B5EF4-FFF2-40B4-BE49-F238E27FC236}">
                <a16:creationId xmlns:a16="http://schemas.microsoft.com/office/drawing/2014/main" id="{2384024B-1805-BC45-6E05-87A4C8A139FA}"/>
              </a:ext>
            </a:extLst>
          </p:cNvPr>
          <p:cNvSpPr txBox="1"/>
          <p:nvPr/>
        </p:nvSpPr>
        <p:spPr>
          <a:xfrm>
            <a:off x="2954143" y="5778813"/>
            <a:ext cx="1482421" cy="481670"/>
          </a:xfrm>
          <a:prstGeom prst="rect">
            <a:avLst/>
          </a:prstGeom>
          <a:noFill/>
        </p:spPr>
        <p:txBody>
          <a:bodyPr wrap="square" rtlCol="0">
            <a:spAutoFit/>
          </a:bodyPr>
          <a:lstStyle/>
          <a:p>
            <a:pPr algn="ctr"/>
            <a:r>
              <a:rPr lang="en-US" sz="1265" b="1" dirty="0">
                <a:latin typeface="Times New Roman" panose="02020603050405020304" pitchFamily="18" charset="0"/>
                <a:cs typeface="Times New Roman" panose="02020603050405020304" pitchFamily="18" charset="0"/>
              </a:rPr>
              <a:t>2 independent</a:t>
            </a:r>
          </a:p>
          <a:p>
            <a:pPr algn="ctr"/>
            <a:r>
              <a:rPr lang="en-US" sz="1265" b="1" dirty="0">
                <a:latin typeface="Times New Roman" panose="02020603050405020304" pitchFamily="18" charset="0"/>
                <a:cs typeface="Times New Roman" panose="02020603050405020304" pitchFamily="18" charset="0"/>
              </a:rPr>
              <a:t>Kitchen Timers</a:t>
            </a:r>
          </a:p>
        </p:txBody>
      </p:sp>
      <p:sp>
        <p:nvSpPr>
          <p:cNvPr id="20" name="TextBox 19">
            <a:extLst>
              <a:ext uri="{FF2B5EF4-FFF2-40B4-BE49-F238E27FC236}">
                <a16:creationId xmlns:a16="http://schemas.microsoft.com/office/drawing/2014/main" id="{1E8B0CFE-81D7-F41C-A036-D2F2DE463661}"/>
              </a:ext>
            </a:extLst>
          </p:cNvPr>
          <p:cNvSpPr txBox="1"/>
          <p:nvPr/>
        </p:nvSpPr>
        <p:spPr>
          <a:xfrm>
            <a:off x="4682991" y="5809888"/>
            <a:ext cx="961664" cy="287002"/>
          </a:xfrm>
          <a:prstGeom prst="rect">
            <a:avLst/>
          </a:prstGeom>
          <a:noFill/>
        </p:spPr>
        <p:txBody>
          <a:bodyPr wrap="square" rtlCol="0">
            <a:spAutoFit/>
          </a:bodyPr>
          <a:lstStyle/>
          <a:p>
            <a:pPr algn="ctr"/>
            <a:r>
              <a:rPr lang="en-US" sz="1265" b="1" dirty="0">
                <a:latin typeface="Times New Roman" panose="02020603050405020304" pitchFamily="18" charset="0"/>
                <a:cs typeface="Times New Roman" panose="02020603050405020304" pitchFamily="18" charset="0"/>
              </a:rPr>
              <a:t>Clock</a:t>
            </a:r>
          </a:p>
        </p:txBody>
      </p:sp>
      <p:sp>
        <p:nvSpPr>
          <p:cNvPr id="21" name="TextBox 20">
            <a:extLst>
              <a:ext uri="{FF2B5EF4-FFF2-40B4-BE49-F238E27FC236}">
                <a16:creationId xmlns:a16="http://schemas.microsoft.com/office/drawing/2014/main" id="{19F9DB26-1F47-7758-B0C2-719A90D111E9}"/>
              </a:ext>
            </a:extLst>
          </p:cNvPr>
          <p:cNvSpPr txBox="1"/>
          <p:nvPr/>
        </p:nvSpPr>
        <p:spPr>
          <a:xfrm>
            <a:off x="5332946" y="5772211"/>
            <a:ext cx="961664" cy="481670"/>
          </a:xfrm>
          <a:prstGeom prst="rect">
            <a:avLst/>
          </a:prstGeom>
          <a:noFill/>
        </p:spPr>
        <p:txBody>
          <a:bodyPr wrap="square" rtlCol="0">
            <a:spAutoFit/>
          </a:bodyPr>
          <a:lstStyle/>
          <a:p>
            <a:pPr algn="ctr"/>
            <a:r>
              <a:rPr lang="en-US" sz="1265" b="1" dirty="0">
                <a:latin typeface="Times New Roman" panose="02020603050405020304" pitchFamily="18" charset="0"/>
                <a:cs typeface="Times New Roman" panose="02020603050405020304" pitchFamily="18" charset="0"/>
              </a:rPr>
              <a:t>Split Screen</a:t>
            </a:r>
          </a:p>
        </p:txBody>
      </p:sp>
      <p:sp>
        <p:nvSpPr>
          <p:cNvPr id="22" name="TextBox 21">
            <a:extLst>
              <a:ext uri="{FF2B5EF4-FFF2-40B4-BE49-F238E27FC236}">
                <a16:creationId xmlns:a16="http://schemas.microsoft.com/office/drawing/2014/main" id="{4FAC6213-A989-AC9A-1BBF-F94F82B2F751}"/>
              </a:ext>
            </a:extLst>
          </p:cNvPr>
          <p:cNvSpPr txBox="1"/>
          <p:nvPr/>
        </p:nvSpPr>
        <p:spPr>
          <a:xfrm>
            <a:off x="5792971" y="6200584"/>
            <a:ext cx="961664" cy="287002"/>
          </a:xfrm>
          <a:prstGeom prst="rect">
            <a:avLst/>
          </a:prstGeom>
          <a:noFill/>
        </p:spPr>
        <p:txBody>
          <a:bodyPr wrap="square" rtlCol="0">
            <a:spAutoFit/>
          </a:bodyPr>
          <a:lstStyle/>
          <a:p>
            <a:pPr algn="ctr"/>
            <a:r>
              <a:rPr lang="en-US" sz="1265" b="1" dirty="0">
                <a:latin typeface="Times New Roman" panose="02020603050405020304" pitchFamily="18" charset="0"/>
                <a:cs typeface="Times New Roman" panose="02020603050405020304" pitchFamily="18" charset="0"/>
              </a:rPr>
              <a:t>Settings</a:t>
            </a:r>
          </a:p>
        </p:txBody>
      </p:sp>
      <p:sp>
        <p:nvSpPr>
          <p:cNvPr id="23" name="TextBox 22">
            <a:extLst>
              <a:ext uri="{FF2B5EF4-FFF2-40B4-BE49-F238E27FC236}">
                <a16:creationId xmlns:a16="http://schemas.microsoft.com/office/drawing/2014/main" id="{D59BBBFB-E591-0D34-1763-7919F1032185}"/>
              </a:ext>
            </a:extLst>
          </p:cNvPr>
          <p:cNvSpPr txBox="1"/>
          <p:nvPr/>
        </p:nvSpPr>
        <p:spPr>
          <a:xfrm>
            <a:off x="6248634" y="5796066"/>
            <a:ext cx="1230914" cy="287002"/>
          </a:xfrm>
          <a:prstGeom prst="rect">
            <a:avLst/>
          </a:prstGeom>
          <a:noFill/>
        </p:spPr>
        <p:txBody>
          <a:bodyPr wrap="square" rtlCol="0">
            <a:spAutoFit/>
          </a:bodyPr>
          <a:lstStyle/>
          <a:p>
            <a:pPr algn="ctr"/>
            <a:r>
              <a:rPr lang="en-US" sz="1265" b="1" dirty="0">
                <a:latin typeface="Times New Roman" panose="02020603050405020304" pitchFamily="18" charset="0"/>
                <a:cs typeface="Times New Roman" panose="02020603050405020304" pitchFamily="18" charset="0"/>
              </a:rPr>
              <a:t>Idle Display</a:t>
            </a:r>
          </a:p>
        </p:txBody>
      </p:sp>
      <p:sp>
        <p:nvSpPr>
          <p:cNvPr id="24" name="TextBox 23">
            <a:extLst>
              <a:ext uri="{FF2B5EF4-FFF2-40B4-BE49-F238E27FC236}">
                <a16:creationId xmlns:a16="http://schemas.microsoft.com/office/drawing/2014/main" id="{326EFBE6-62C4-0B5E-3657-22EB78CD7BB6}"/>
              </a:ext>
            </a:extLst>
          </p:cNvPr>
          <p:cNvSpPr txBox="1"/>
          <p:nvPr/>
        </p:nvSpPr>
        <p:spPr>
          <a:xfrm>
            <a:off x="7965732" y="3164146"/>
            <a:ext cx="637138" cy="481670"/>
          </a:xfrm>
          <a:prstGeom prst="rect">
            <a:avLst/>
          </a:prstGeom>
          <a:noFill/>
        </p:spPr>
        <p:txBody>
          <a:bodyPr wrap="square" rtlCol="0">
            <a:spAutoFit/>
          </a:bodyPr>
          <a:lstStyle/>
          <a:p>
            <a:pPr algn="ctr"/>
            <a:r>
              <a:rPr lang="en-US" sz="1265" b="1" dirty="0" err="1">
                <a:latin typeface="Times New Roman" panose="02020603050405020304" pitchFamily="18" charset="0"/>
                <a:cs typeface="Times New Roman" panose="02020603050405020304" pitchFamily="18" charset="0"/>
              </a:rPr>
              <a:t>SmallOven</a:t>
            </a:r>
            <a:endParaRPr lang="en-US" sz="1265"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399BA5A3-FB0E-334B-1E6D-674C834910C6}"/>
              </a:ext>
            </a:extLst>
          </p:cNvPr>
          <p:cNvSpPr txBox="1"/>
          <p:nvPr/>
        </p:nvSpPr>
        <p:spPr>
          <a:xfrm>
            <a:off x="7759174" y="2413615"/>
            <a:ext cx="981149" cy="481670"/>
          </a:xfrm>
          <a:prstGeom prst="rect">
            <a:avLst/>
          </a:prstGeom>
          <a:noFill/>
        </p:spPr>
        <p:txBody>
          <a:bodyPr wrap="square" rtlCol="0">
            <a:spAutoFit/>
          </a:bodyPr>
          <a:lstStyle/>
          <a:p>
            <a:pPr algn="ctr"/>
            <a:r>
              <a:rPr lang="en-US" sz="1265" b="1" dirty="0">
                <a:latin typeface="Times New Roman" panose="02020603050405020304" pitchFamily="18" charset="0"/>
                <a:cs typeface="Times New Roman" panose="02020603050405020304" pitchFamily="18" charset="0"/>
              </a:rPr>
              <a:t>Small</a:t>
            </a:r>
          </a:p>
          <a:p>
            <a:pPr algn="ctr"/>
            <a:r>
              <a:rPr lang="en-US" sz="1265" b="1" dirty="0">
                <a:latin typeface="Times New Roman" panose="02020603050405020304" pitchFamily="18" charset="0"/>
                <a:cs typeface="Times New Roman" panose="02020603050405020304" pitchFamily="18" charset="0"/>
              </a:rPr>
              <a:t>Oven Light</a:t>
            </a:r>
          </a:p>
        </p:txBody>
      </p:sp>
    </p:spTree>
    <p:extLst>
      <p:ext uri="{BB962C8B-B14F-4D97-AF65-F5344CB8AC3E}">
        <p14:creationId xmlns:p14="http://schemas.microsoft.com/office/powerpoint/2010/main" val="148494911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75792"/>
          </a:xfrm>
          <a:prstGeom prst="rect">
            <a:avLst/>
          </a:prstGeom>
        </p:spPr>
      </p:pic>
      <p:sp>
        <p:nvSpPr>
          <p:cNvPr id="2" name="Rectangle 1"/>
          <p:cNvSpPr/>
          <p:nvPr/>
        </p:nvSpPr>
        <p:spPr>
          <a:xfrm>
            <a:off x="6844134" y="950309"/>
            <a:ext cx="4461071" cy="342530"/>
          </a:xfrm>
          <a:prstGeom prst="rect">
            <a:avLst/>
          </a:prstGeom>
        </p:spPr>
        <p:txBody>
          <a:bodyPr>
            <a:spAutoFit/>
          </a:bodyPr>
          <a:lstStyle/>
          <a:p>
            <a:endParaRPr lang="en-US" sz="1626" dirty="0"/>
          </a:p>
        </p:txBody>
      </p:sp>
      <p:sp>
        <p:nvSpPr>
          <p:cNvPr id="14" name="TextBox 13">
            <a:extLst>
              <a:ext uri="{FF2B5EF4-FFF2-40B4-BE49-F238E27FC236}">
                <a16:creationId xmlns:a16="http://schemas.microsoft.com/office/drawing/2014/main" id="{CD32DB07-F9D8-4355-A97A-EDA815FCE92D}"/>
              </a:ext>
            </a:extLst>
          </p:cNvPr>
          <p:cNvSpPr txBox="1"/>
          <p:nvPr/>
        </p:nvSpPr>
        <p:spPr>
          <a:xfrm>
            <a:off x="178314" y="265894"/>
            <a:ext cx="3338677" cy="514247"/>
          </a:xfrm>
          <a:prstGeom prst="rect">
            <a:avLst/>
          </a:prstGeom>
          <a:noFill/>
        </p:spPr>
        <p:txBody>
          <a:bodyPr wrap="none" lIns="82553" tIns="41277" rIns="82553" bIns="41277" rtlCol="0">
            <a:spAutoFit/>
          </a:bodyPr>
          <a:lstStyle/>
          <a:p>
            <a:r>
              <a:rPr lang="en-US" sz="2800" b="1" dirty="0">
                <a:solidFill>
                  <a:schemeClr val="accent2"/>
                </a:solidFill>
                <a:latin typeface="+mj-lt"/>
                <a:cs typeface="Times New Roman" panose="02020603050405020304" pitchFamily="18" charset="0"/>
              </a:rPr>
              <a:t>CLOCK CUSTOMIZATION</a:t>
            </a:r>
          </a:p>
        </p:txBody>
      </p:sp>
      <p:sp>
        <p:nvSpPr>
          <p:cNvPr id="15" name="TextBox 14">
            <a:extLst>
              <a:ext uri="{FF2B5EF4-FFF2-40B4-BE49-F238E27FC236}">
                <a16:creationId xmlns:a16="http://schemas.microsoft.com/office/drawing/2014/main" id="{8D8DF81C-EF35-4BED-B42B-A2DDD9C83021}"/>
              </a:ext>
            </a:extLst>
          </p:cNvPr>
          <p:cNvSpPr txBox="1"/>
          <p:nvPr/>
        </p:nvSpPr>
        <p:spPr>
          <a:xfrm>
            <a:off x="178314" y="791486"/>
            <a:ext cx="8965686" cy="400110"/>
          </a:xfrm>
          <a:prstGeom prst="rect">
            <a:avLst/>
          </a:prstGeom>
          <a:noFill/>
        </p:spPr>
        <p:txBody>
          <a:bodyPr wrap="square">
            <a:spAutoFit/>
          </a:bodyPr>
          <a:lstStyle/>
          <a:p>
            <a:pPr>
              <a:spcAft>
                <a:spcPts val="1084"/>
              </a:spcAft>
            </a:pPr>
            <a:r>
              <a:rPr lang="en-US" sz="2000" dirty="0">
                <a:solidFill>
                  <a:schemeClr val="bg1"/>
                </a:solidFill>
                <a:latin typeface="+mj-lt"/>
                <a:cs typeface="Times New Roman" panose="02020603050405020304" pitchFamily="18" charset="0"/>
              </a:rPr>
              <a:t>Choose from 8 different idle clock display screens plus 9 color options depending on personal style.</a:t>
            </a:r>
          </a:p>
        </p:txBody>
      </p:sp>
      <p:sp>
        <p:nvSpPr>
          <p:cNvPr id="22" name="TextBox 21">
            <a:extLst>
              <a:ext uri="{FF2B5EF4-FFF2-40B4-BE49-F238E27FC236}">
                <a16:creationId xmlns:a16="http://schemas.microsoft.com/office/drawing/2014/main" id="{E9922D9D-62E4-45E7-AEC0-7987026B7886}"/>
              </a:ext>
            </a:extLst>
          </p:cNvPr>
          <p:cNvSpPr txBox="1"/>
          <p:nvPr/>
        </p:nvSpPr>
        <p:spPr>
          <a:xfrm>
            <a:off x="1265176" y="1775792"/>
            <a:ext cx="1761221" cy="338554"/>
          </a:xfrm>
          <a:prstGeom prst="rect">
            <a:avLst/>
          </a:prstGeom>
          <a:noFill/>
        </p:spPr>
        <p:txBody>
          <a:bodyPr wrap="square" rtlCol="0">
            <a:spAutoFit/>
          </a:bodyPr>
          <a:lstStyle/>
          <a:p>
            <a:r>
              <a:rPr lang="en-US" sz="1600" b="1" dirty="0">
                <a:cs typeface="Times New Roman" panose="02020603050405020304" pitchFamily="18" charset="0"/>
              </a:rPr>
              <a:t>Analog Clocks</a:t>
            </a:r>
          </a:p>
        </p:txBody>
      </p:sp>
      <p:sp>
        <p:nvSpPr>
          <p:cNvPr id="23" name="TextBox 22">
            <a:extLst>
              <a:ext uri="{FF2B5EF4-FFF2-40B4-BE49-F238E27FC236}">
                <a16:creationId xmlns:a16="http://schemas.microsoft.com/office/drawing/2014/main" id="{32D40B98-8207-48BF-8534-B878BA09DB6D}"/>
              </a:ext>
            </a:extLst>
          </p:cNvPr>
          <p:cNvSpPr txBox="1"/>
          <p:nvPr/>
        </p:nvSpPr>
        <p:spPr>
          <a:xfrm>
            <a:off x="6011964" y="1775792"/>
            <a:ext cx="1638590" cy="338554"/>
          </a:xfrm>
          <a:prstGeom prst="rect">
            <a:avLst/>
          </a:prstGeom>
          <a:noFill/>
        </p:spPr>
        <p:txBody>
          <a:bodyPr wrap="none" rtlCol="0">
            <a:spAutoFit/>
          </a:bodyPr>
          <a:lstStyle/>
          <a:p>
            <a:r>
              <a:rPr lang="en-US" sz="1600" b="1" dirty="0">
                <a:cs typeface="Times New Roman" panose="02020603050405020304" pitchFamily="18" charset="0"/>
              </a:rPr>
              <a:t>Digital Clocks</a:t>
            </a:r>
          </a:p>
        </p:txBody>
      </p:sp>
      <p:pic>
        <p:nvPicPr>
          <p:cNvPr id="4" name="Picture 3">
            <a:extLst>
              <a:ext uri="{FF2B5EF4-FFF2-40B4-BE49-F238E27FC236}">
                <a16:creationId xmlns:a16="http://schemas.microsoft.com/office/drawing/2014/main" id="{97BFA47D-A5B3-4B2A-93FB-766DF68AC0D4}"/>
              </a:ext>
            </a:extLst>
          </p:cNvPr>
          <p:cNvPicPr>
            <a:picLocks noChangeAspect="1"/>
          </p:cNvPicPr>
          <p:nvPr/>
        </p:nvPicPr>
        <p:blipFill>
          <a:blip r:embed="rId4"/>
          <a:stretch>
            <a:fillRect/>
          </a:stretch>
        </p:blipFill>
        <p:spPr>
          <a:xfrm>
            <a:off x="178312" y="2133878"/>
            <a:ext cx="4268858" cy="2675765"/>
          </a:xfrm>
          <a:prstGeom prst="rect">
            <a:avLst/>
          </a:prstGeom>
        </p:spPr>
      </p:pic>
      <p:pic>
        <p:nvPicPr>
          <p:cNvPr id="5" name="Picture 4">
            <a:extLst>
              <a:ext uri="{FF2B5EF4-FFF2-40B4-BE49-F238E27FC236}">
                <a16:creationId xmlns:a16="http://schemas.microsoft.com/office/drawing/2014/main" id="{C84AC664-43FD-42C8-9DD9-2E42F682229D}"/>
              </a:ext>
            </a:extLst>
          </p:cNvPr>
          <p:cNvPicPr>
            <a:picLocks noChangeAspect="1"/>
          </p:cNvPicPr>
          <p:nvPr/>
        </p:nvPicPr>
        <p:blipFill>
          <a:blip r:embed="rId5"/>
          <a:stretch>
            <a:fillRect/>
          </a:stretch>
        </p:blipFill>
        <p:spPr>
          <a:xfrm>
            <a:off x="4644329" y="2133879"/>
            <a:ext cx="4321359" cy="2690394"/>
          </a:xfrm>
          <a:prstGeom prst="rect">
            <a:avLst/>
          </a:prstGeom>
        </p:spPr>
      </p:pic>
      <p:pic>
        <p:nvPicPr>
          <p:cNvPr id="3" name="Picture 2">
            <a:extLst>
              <a:ext uri="{FF2B5EF4-FFF2-40B4-BE49-F238E27FC236}">
                <a16:creationId xmlns:a16="http://schemas.microsoft.com/office/drawing/2014/main" id="{56CA47A5-379B-8D40-A076-9A130E29BCF3}"/>
              </a:ext>
            </a:extLst>
          </p:cNvPr>
          <p:cNvPicPr>
            <a:picLocks noChangeAspect="1"/>
          </p:cNvPicPr>
          <p:nvPr/>
        </p:nvPicPr>
        <p:blipFill>
          <a:blip r:embed="rId6"/>
          <a:stretch>
            <a:fillRect/>
          </a:stretch>
        </p:blipFill>
        <p:spPr>
          <a:xfrm>
            <a:off x="3026397" y="4843806"/>
            <a:ext cx="3009900" cy="1638300"/>
          </a:xfrm>
          <a:prstGeom prst="rect">
            <a:avLst/>
          </a:prstGeom>
        </p:spPr>
      </p:pic>
    </p:spTree>
    <p:extLst>
      <p:ext uri="{BB962C8B-B14F-4D97-AF65-F5344CB8AC3E}">
        <p14:creationId xmlns:p14="http://schemas.microsoft.com/office/powerpoint/2010/main" val="142552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6FC82A9-FA19-EC20-8083-25C5CC57896B}"/>
              </a:ext>
            </a:extLst>
          </p:cNvPr>
          <p:cNvPicPr>
            <a:picLocks noChangeAspect="1"/>
          </p:cNvPicPr>
          <p:nvPr/>
        </p:nvPicPr>
        <p:blipFill>
          <a:blip r:embed="rId2"/>
          <a:stretch>
            <a:fillRect/>
          </a:stretch>
        </p:blipFill>
        <p:spPr>
          <a:xfrm>
            <a:off x="6036220" y="2763823"/>
            <a:ext cx="2750820" cy="2857500"/>
          </a:xfrm>
          <a:prstGeom prst="rect">
            <a:avLst/>
          </a:prstGeom>
        </p:spPr>
      </p:pic>
      <p:sp>
        <p:nvSpPr>
          <p:cNvPr id="10" name="Rectangle 9">
            <a:extLst>
              <a:ext uri="{FF2B5EF4-FFF2-40B4-BE49-F238E27FC236}">
                <a16:creationId xmlns:a16="http://schemas.microsoft.com/office/drawing/2014/main" id="{29FE284C-B410-7084-AC21-9C6ADEFAC76F}"/>
              </a:ext>
            </a:extLst>
          </p:cNvPr>
          <p:cNvSpPr/>
          <p:nvPr/>
        </p:nvSpPr>
        <p:spPr>
          <a:xfrm>
            <a:off x="-1" y="0"/>
            <a:ext cx="9144001" cy="2160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0F22C-C6B0-3D9F-F22A-61669F9071D6}"/>
              </a:ext>
            </a:extLst>
          </p:cNvPr>
          <p:cNvSpPr>
            <a:spLocks noGrp="1"/>
          </p:cNvSpPr>
          <p:nvPr>
            <p:ph type="title"/>
          </p:nvPr>
        </p:nvSpPr>
        <p:spPr>
          <a:xfrm>
            <a:off x="329116" y="354467"/>
            <a:ext cx="7416000" cy="824260"/>
          </a:xfrm>
        </p:spPr>
        <p:txBody>
          <a:bodyPr/>
          <a:lstStyle/>
          <a:p>
            <a:r>
              <a:rPr lang="en-US" dirty="0">
                <a:solidFill>
                  <a:schemeClr val="bg1"/>
                </a:solidFill>
                <a:ea typeface="+mn-ea"/>
                <a:cs typeface="Times New Roman" panose="02020603050405020304" pitchFamily="18" charset="0"/>
              </a:rPr>
              <a:t>UNMATCHED</a:t>
            </a:r>
            <a:br>
              <a:rPr lang="en-US" dirty="0">
                <a:solidFill>
                  <a:schemeClr val="accent2"/>
                </a:solidFill>
                <a:ea typeface="+mn-ea"/>
                <a:cs typeface="Times New Roman" panose="02020603050405020304" pitchFamily="18" charset="0"/>
              </a:rPr>
            </a:br>
            <a:r>
              <a:rPr lang="en-US" dirty="0">
                <a:solidFill>
                  <a:schemeClr val="accent2"/>
                </a:solidFill>
                <a:ea typeface="+mn-ea"/>
                <a:cs typeface="Times New Roman" panose="02020603050405020304" pitchFamily="18" charset="0"/>
              </a:rPr>
              <a:t>COLOR &amp; CUSTOMIZATION </a:t>
            </a:r>
          </a:p>
        </p:txBody>
      </p:sp>
      <p:sp>
        <p:nvSpPr>
          <p:cNvPr id="5" name="Slide Number Placeholder 4">
            <a:extLst>
              <a:ext uri="{FF2B5EF4-FFF2-40B4-BE49-F238E27FC236}">
                <a16:creationId xmlns:a16="http://schemas.microsoft.com/office/drawing/2014/main" id="{AE5E75AD-B30F-ABD3-CAB8-C17019034D87}"/>
              </a:ext>
            </a:extLst>
          </p:cNvPr>
          <p:cNvSpPr>
            <a:spLocks noGrp="1"/>
          </p:cNvSpPr>
          <p:nvPr>
            <p:ph type="sldNum" sz="quarter" idx="12"/>
          </p:nvPr>
        </p:nvSpPr>
        <p:spPr/>
        <p:txBody>
          <a:bodyPr/>
          <a:lstStyle/>
          <a:p>
            <a:fld id="{51B24ABF-F378-45CE-9AF6-2040E5902BD2}" type="slidenum">
              <a:rPr lang="en-US" smtClean="0"/>
              <a:pPr/>
              <a:t>13</a:t>
            </a:fld>
            <a:endParaRPr lang="en-US"/>
          </a:p>
        </p:txBody>
      </p:sp>
      <p:sp>
        <p:nvSpPr>
          <p:cNvPr id="11" name="Text Placeholder 10">
            <a:extLst>
              <a:ext uri="{FF2B5EF4-FFF2-40B4-BE49-F238E27FC236}">
                <a16:creationId xmlns:a16="http://schemas.microsoft.com/office/drawing/2014/main" id="{8416363D-9930-5070-027A-18D65561419C}"/>
              </a:ext>
            </a:extLst>
          </p:cNvPr>
          <p:cNvSpPr>
            <a:spLocks noGrp="1"/>
          </p:cNvSpPr>
          <p:nvPr>
            <p:ph type="body" sz="quarter" idx="13"/>
          </p:nvPr>
        </p:nvSpPr>
        <p:spPr>
          <a:xfrm>
            <a:off x="329116" y="1236677"/>
            <a:ext cx="7416000" cy="543187"/>
          </a:xfrm>
        </p:spPr>
        <p:txBody>
          <a:bodyPr/>
          <a:lstStyle/>
          <a:p>
            <a:r>
              <a:rPr lang="en-US" dirty="0">
                <a:solidFill>
                  <a:schemeClr val="bg1"/>
                </a:solidFill>
              </a:rPr>
              <a:t>Infinitely customizable ranges as unique as the home chefs who use them.</a:t>
            </a:r>
            <a:br>
              <a:rPr lang="en-US" dirty="0">
                <a:solidFill>
                  <a:schemeClr val="bg1"/>
                </a:solidFill>
              </a:rPr>
            </a:br>
            <a:r>
              <a:rPr lang="en-US" dirty="0">
                <a:solidFill>
                  <a:schemeClr val="bg1"/>
                </a:solidFill>
              </a:rPr>
              <a:t>Create a custom kitchen with 1,000+ colors and 10 metal trim finishes.</a:t>
            </a:r>
          </a:p>
          <a:p>
            <a:endParaRPr lang="en-US" dirty="0">
              <a:solidFill>
                <a:schemeClr val="bg1"/>
              </a:solidFill>
            </a:endParaRPr>
          </a:p>
        </p:txBody>
      </p:sp>
      <p:sp>
        <p:nvSpPr>
          <p:cNvPr id="31" name="Text Placeholder 10">
            <a:extLst>
              <a:ext uri="{FF2B5EF4-FFF2-40B4-BE49-F238E27FC236}">
                <a16:creationId xmlns:a16="http://schemas.microsoft.com/office/drawing/2014/main" id="{8EA31ACB-FA83-8DFA-FF43-B3CBA0EE39B1}"/>
              </a:ext>
            </a:extLst>
          </p:cNvPr>
          <p:cNvSpPr txBox="1">
            <a:spLocks/>
          </p:cNvSpPr>
          <p:nvPr/>
        </p:nvSpPr>
        <p:spPr>
          <a:xfrm>
            <a:off x="583827" y="5396786"/>
            <a:ext cx="2160000" cy="54318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kern="1200">
                <a:solidFill>
                  <a:schemeClr val="tx2"/>
                </a:solidFill>
                <a:latin typeface="+mj-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latin typeface="+mn-lt"/>
              </a:rPr>
              <a:t>Classic Stainless</a:t>
            </a:r>
          </a:p>
        </p:txBody>
      </p:sp>
      <p:sp>
        <p:nvSpPr>
          <p:cNvPr id="32" name="Text Placeholder 10">
            <a:extLst>
              <a:ext uri="{FF2B5EF4-FFF2-40B4-BE49-F238E27FC236}">
                <a16:creationId xmlns:a16="http://schemas.microsoft.com/office/drawing/2014/main" id="{ADCF79F6-E974-D97C-E541-8EEACC60ACA1}"/>
              </a:ext>
            </a:extLst>
          </p:cNvPr>
          <p:cNvSpPr txBox="1">
            <a:spLocks/>
          </p:cNvSpPr>
          <p:nvPr/>
        </p:nvSpPr>
        <p:spPr>
          <a:xfrm>
            <a:off x="3358996" y="5431278"/>
            <a:ext cx="2160000" cy="54318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kern="1200">
                <a:solidFill>
                  <a:schemeClr val="tx2"/>
                </a:solidFill>
                <a:latin typeface="+mj-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latin typeface="+mn-lt"/>
              </a:rPr>
              <a:t>1,000+ Colors</a:t>
            </a:r>
          </a:p>
          <a:p>
            <a:pPr algn="ctr"/>
            <a:r>
              <a:rPr lang="en-US" sz="1400" dirty="0">
                <a:latin typeface="+mn-lt"/>
              </a:rPr>
              <a:t>(Body and Knobs)</a:t>
            </a:r>
          </a:p>
          <a:p>
            <a:pPr algn="ctr"/>
            <a:endParaRPr lang="en-US" sz="1400" dirty="0">
              <a:latin typeface="+mn-lt"/>
            </a:endParaRPr>
          </a:p>
          <a:p>
            <a:pPr algn="ctr"/>
            <a:endParaRPr lang="en-US" sz="1400" dirty="0">
              <a:latin typeface="+mn-lt"/>
            </a:endParaRPr>
          </a:p>
        </p:txBody>
      </p:sp>
      <p:sp>
        <p:nvSpPr>
          <p:cNvPr id="33" name="Text Placeholder 10">
            <a:extLst>
              <a:ext uri="{FF2B5EF4-FFF2-40B4-BE49-F238E27FC236}">
                <a16:creationId xmlns:a16="http://schemas.microsoft.com/office/drawing/2014/main" id="{1D50FF89-65B2-1DAC-99D6-8F32282E4E53}"/>
              </a:ext>
            </a:extLst>
          </p:cNvPr>
          <p:cNvSpPr txBox="1">
            <a:spLocks/>
          </p:cNvSpPr>
          <p:nvPr/>
        </p:nvSpPr>
        <p:spPr>
          <a:xfrm>
            <a:off x="6324558" y="5431057"/>
            <a:ext cx="2235615" cy="54318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kern="1200">
                <a:solidFill>
                  <a:schemeClr val="tx2"/>
                </a:solidFill>
                <a:latin typeface="+mj-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latin typeface="+mn-lt"/>
              </a:rPr>
              <a:t>1,000+ Colors </a:t>
            </a:r>
          </a:p>
          <a:p>
            <a:pPr algn="ctr"/>
            <a:r>
              <a:rPr lang="en-US" sz="1400" dirty="0">
                <a:latin typeface="+mn-lt"/>
              </a:rPr>
              <a:t>(Body and Knobs)</a:t>
            </a:r>
          </a:p>
          <a:p>
            <a:pPr algn="ctr"/>
            <a:r>
              <a:rPr lang="en-US" sz="1400" dirty="0">
                <a:latin typeface="+mn-lt"/>
              </a:rPr>
              <a:t>+ 10 Metal Trims</a:t>
            </a:r>
          </a:p>
        </p:txBody>
      </p:sp>
      <p:grpSp>
        <p:nvGrpSpPr>
          <p:cNvPr id="7" name="Group 6">
            <a:extLst>
              <a:ext uri="{FF2B5EF4-FFF2-40B4-BE49-F238E27FC236}">
                <a16:creationId xmlns:a16="http://schemas.microsoft.com/office/drawing/2014/main" id="{2EE28478-532F-52B2-DFBB-931E831426E8}"/>
              </a:ext>
            </a:extLst>
          </p:cNvPr>
          <p:cNvGrpSpPr/>
          <p:nvPr/>
        </p:nvGrpSpPr>
        <p:grpSpPr>
          <a:xfrm>
            <a:off x="3054421" y="2842321"/>
            <a:ext cx="0" cy="3023691"/>
            <a:chOff x="3266455" y="2871140"/>
            <a:chExt cx="0" cy="3023691"/>
          </a:xfrm>
        </p:grpSpPr>
        <p:cxnSp>
          <p:nvCxnSpPr>
            <p:cNvPr id="42" name="Straight Connector 41">
              <a:extLst>
                <a:ext uri="{FF2B5EF4-FFF2-40B4-BE49-F238E27FC236}">
                  <a16:creationId xmlns:a16="http://schemas.microsoft.com/office/drawing/2014/main" id="{AD2B32F5-A222-AA3E-7F19-A76D3EB704A4}"/>
                </a:ext>
              </a:extLst>
            </p:cNvPr>
            <p:cNvCxnSpPr>
              <a:cxnSpLocks/>
            </p:cNvCxnSpPr>
            <p:nvPr/>
          </p:nvCxnSpPr>
          <p:spPr>
            <a:xfrm>
              <a:off x="3266455" y="2871140"/>
              <a:ext cx="0" cy="3023691"/>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A69E0DC-37B7-2FE0-9763-2E6929DD029A}"/>
                </a:ext>
              </a:extLst>
            </p:cNvPr>
            <p:cNvCxnSpPr>
              <a:cxnSpLocks/>
            </p:cNvCxnSpPr>
            <p:nvPr/>
          </p:nvCxnSpPr>
          <p:spPr>
            <a:xfrm>
              <a:off x="3266455" y="5351644"/>
              <a:ext cx="0" cy="543187"/>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31AC93D8-7903-CD93-3BBD-E1BA8E6A1B43}"/>
              </a:ext>
            </a:extLst>
          </p:cNvPr>
          <p:cNvGrpSpPr/>
          <p:nvPr/>
        </p:nvGrpSpPr>
        <p:grpSpPr>
          <a:xfrm>
            <a:off x="5894455" y="2871140"/>
            <a:ext cx="0" cy="3023691"/>
            <a:chOff x="5894455" y="2871140"/>
            <a:chExt cx="0" cy="3023691"/>
          </a:xfrm>
        </p:grpSpPr>
        <p:cxnSp>
          <p:nvCxnSpPr>
            <p:cNvPr id="43" name="Straight Connector 42">
              <a:extLst>
                <a:ext uri="{FF2B5EF4-FFF2-40B4-BE49-F238E27FC236}">
                  <a16:creationId xmlns:a16="http://schemas.microsoft.com/office/drawing/2014/main" id="{7958E2D8-174E-3E2A-D218-3A1535D62FF9}"/>
                </a:ext>
              </a:extLst>
            </p:cNvPr>
            <p:cNvCxnSpPr>
              <a:cxnSpLocks/>
            </p:cNvCxnSpPr>
            <p:nvPr/>
          </p:nvCxnSpPr>
          <p:spPr>
            <a:xfrm>
              <a:off x="5894455" y="2871140"/>
              <a:ext cx="0" cy="3023691"/>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21C42F5-BDA3-06E8-8B9E-89AE3E4E81D8}"/>
                </a:ext>
              </a:extLst>
            </p:cNvPr>
            <p:cNvCxnSpPr>
              <a:cxnSpLocks/>
            </p:cNvCxnSpPr>
            <p:nvPr/>
          </p:nvCxnSpPr>
          <p:spPr>
            <a:xfrm>
              <a:off x="5894455" y="5351644"/>
              <a:ext cx="0" cy="543187"/>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25443113-0105-F562-292B-E3C359860027}"/>
              </a:ext>
            </a:extLst>
          </p:cNvPr>
          <p:cNvPicPr>
            <a:picLocks noChangeAspect="1"/>
          </p:cNvPicPr>
          <p:nvPr/>
        </p:nvPicPr>
        <p:blipFill>
          <a:blip r:embed="rId3"/>
          <a:stretch>
            <a:fillRect/>
          </a:stretch>
        </p:blipFill>
        <p:spPr>
          <a:xfrm>
            <a:off x="3260951" y="2810879"/>
            <a:ext cx="2491740" cy="2606040"/>
          </a:xfrm>
          <a:prstGeom prst="rect">
            <a:avLst/>
          </a:prstGeom>
        </p:spPr>
      </p:pic>
      <p:pic>
        <p:nvPicPr>
          <p:cNvPr id="6" name="Picture 5">
            <a:extLst>
              <a:ext uri="{FF2B5EF4-FFF2-40B4-BE49-F238E27FC236}">
                <a16:creationId xmlns:a16="http://schemas.microsoft.com/office/drawing/2014/main" id="{69F756C8-2B52-CD0A-8CFB-F088D00E7C9C}"/>
              </a:ext>
            </a:extLst>
          </p:cNvPr>
          <p:cNvPicPr>
            <a:picLocks noChangeAspect="1"/>
          </p:cNvPicPr>
          <p:nvPr/>
        </p:nvPicPr>
        <p:blipFill>
          <a:blip r:embed="rId4"/>
          <a:stretch>
            <a:fillRect/>
          </a:stretch>
        </p:blipFill>
        <p:spPr>
          <a:xfrm>
            <a:off x="542837" y="2810879"/>
            <a:ext cx="2369820" cy="2522220"/>
          </a:xfrm>
          <a:prstGeom prst="rect">
            <a:avLst/>
          </a:prstGeom>
        </p:spPr>
      </p:pic>
    </p:spTree>
    <p:extLst>
      <p:ext uri="{BB962C8B-B14F-4D97-AF65-F5344CB8AC3E}">
        <p14:creationId xmlns:p14="http://schemas.microsoft.com/office/powerpoint/2010/main" val="4223708928"/>
      </p:ext>
    </p:extLst>
  </p:cSld>
  <p:clrMapOvr>
    <a:masterClrMapping/>
  </p:clrMapOvr>
  <mc:AlternateContent xmlns:mc="http://schemas.openxmlformats.org/markup-compatibility/2006" xmlns:p159="http://schemas.microsoft.com/office/powerpoint/2015/09/main">
    <mc:Choice Requires="p159">
      <p:transition spd="med">
        <p159:morph option="byWord"/>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583A0D1-429C-94A6-67CB-1BE057EC4257}"/>
              </a:ext>
            </a:extLst>
          </p:cNvPr>
          <p:cNvSpPr/>
          <p:nvPr/>
        </p:nvSpPr>
        <p:spPr>
          <a:xfrm>
            <a:off x="-1" y="0"/>
            <a:ext cx="9144001" cy="261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E5E75AD-B30F-ABD3-CAB8-C17019034D87}"/>
              </a:ext>
            </a:extLst>
          </p:cNvPr>
          <p:cNvSpPr>
            <a:spLocks noGrp="1"/>
          </p:cNvSpPr>
          <p:nvPr>
            <p:ph type="sldNum" sz="quarter" idx="12"/>
          </p:nvPr>
        </p:nvSpPr>
        <p:spPr/>
        <p:txBody>
          <a:bodyPr/>
          <a:lstStyle/>
          <a:p>
            <a:fld id="{51B24ABF-F378-45CE-9AF6-2040E5902BD2}" type="slidenum">
              <a:rPr lang="en-US" smtClean="0"/>
              <a:pPr/>
              <a:t>14</a:t>
            </a:fld>
            <a:endParaRPr lang="en-US"/>
          </a:p>
        </p:txBody>
      </p:sp>
      <p:sp>
        <p:nvSpPr>
          <p:cNvPr id="30" name="Title 1">
            <a:extLst>
              <a:ext uri="{FF2B5EF4-FFF2-40B4-BE49-F238E27FC236}">
                <a16:creationId xmlns:a16="http://schemas.microsoft.com/office/drawing/2014/main" id="{5DCB1B32-20AB-6C56-F2A7-553B37A72790}"/>
              </a:ext>
            </a:extLst>
          </p:cNvPr>
          <p:cNvSpPr txBox="1">
            <a:spLocks/>
          </p:cNvSpPr>
          <p:nvPr/>
        </p:nvSpPr>
        <p:spPr>
          <a:xfrm>
            <a:off x="740068" y="513706"/>
            <a:ext cx="8000255" cy="27978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accent1"/>
                </a:solidFill>
                <a:latin typeface="+mj-lt"/>
                <a:ea typeface="+mj-ea"/>
                <a:cs typeface="+mj-cs"/>
              </a:defRPr>
            </a:lvl1pPr>
          </a:lstStyle>
          <a:p>
            <a:pPr>
              <a:lnSpc>
                <a:spcPct val="65000"/>
              </a:lnSpc>
            </a:pPr>
            <a:r>
              <a:rPr lang="en-US" dirty="0">
                <a:solidFill>
                  <a:schemeClr val="bg1"/>
                </a:solidFill>
              </a:rPr>
              <a:t>Build Your Own </a:t>
            </a:r>
            <a:r>
              <a:rPr lang="en-US" dirty="0" err="1">
                <a:solidFill>
                  <a:schemeClr val="bg1"/>
                </a:solidFill>
              </a:rPr>
              <a:t>ToDAY</a:t>
            </a:r>
            <a:endParaRPr lang="en-US" dirty="0">
              <a:solidFill>
                <a:schemeClr val="bg1"/>
              </a:solidFill>
            </a:endParaRPr>
          </a:p>
        </p:txBody>
      </p:sp>
      <p:sp>
        <p:nvSpPr>
          <p:cNvPr id="34" name="Content Placeholder 2">
            <a:extLst>
              <a:ext uri="{FF2B5EF4-FFF2-40B4-BE49-F238E27FC236}">
                <a16:creationId xmlns:a16="http://schemas.microsoft.com/office/drawing/2014/main" id="{8915ABD3-4EEA-392F-D482-93D3B69265F5}"/>
              </a:ext>
            </a:extLst>
          </p:cNvPr>
          <p:cNvSpPr>
            <a:spLocks noGrp="1"/>
          </p:cNvSpPr>
          <p:nvPr>
            <p:ph idx="1"/>
          </p:nvPr>
        </p:nvSpPr>
        <p:spPr>
          <a:xfrm>
            <a:off x="748461" y="992105"/>
            <a:ext cx="7604964" cy="1016255"/>
          </a:xfrm>
        </p:spPr>
        <p:txBody>
          <a:bodyPr/>
          <a:lstStyle/>
          <a:p>
            <a:pPr marL="0" indent="0">
              <a:buNone/>
            </a:pPr>
            <a:r>
              <a:rPr lang="en-US" sz="2000" dirty="0">
                <a:solidFill>
                  <a:schemeClr val="bg1"/>
                </a:solidFill>
                <a:latin typeface="Trade Gothic Next Light" panose="020B0403040303020004" pitchFamily="34" charset="0"/>
              </a:rPr>
              <a:t>Design your own custom dual fuel range at www.bluestarcooking.com</a:t>
            </a:r>
          </a:p>
        </p:txBody>
      </p:sp>
      <p:pic>
        <p:nvPicPr>
          <p:cNvPr id="3" name="Picture 2">
            <a:extLst>
              <a:ext uri="{FF2B5EF4-FFF2-40B4-BE49-F238E27FC236}">
                <a16:creationId xmlns:a16="http://schemas.microsoft.com/office/drawing/2014/main" id="{0075ACEE-41D6-7AD5-80B7-B9DF7D54D4B8}"/>
              </a:ext>
            </a:extLst>
          </p:cNvPr>
          <p:cNvPicPr>
            <a:picLocks noChangeAspect="1"/>
          </p:cNvPicPr>
          <p:nvPr/>
        </p:nvPicPr>
        <p:blipFill>
          <a:blip r:embed="rId2"/>
          <a:stretch>
            <a:fillRect/>
          </a:stretch>
        </p:blipFill>
        <p:spPr>
          <a:xfrm>
            <a:off x="396239" y="1574174"/>
            <a:ext cx="8351520" cy="4770120"/>
          </a:xfrm>
          <a:prstGeom prst="rect">
            <a:avLst/>
          </a:prstGeom>
        </p:spPr>
      </p:pic>
    </p:spTree>
    <p:extLst>
      <p:ext uri="{BB962C8B-B14F-4D97-AF65-F5344CB8AC3E}">
        <p14:creationId xmlns:p14="http://schemas.microsoft.com/office/powerpoint/2010/main" val="1909077316"/>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9D135C-1E84-A263-61FF-59BE9FBD8B0D}"/>
              </a:ext>
            </a:extLst>
          </p:cNvPr>
          <p:cNvSpPr/>
          <p:nvPr/>
        </p:nvSpPr>
        <p:spPr>
          <a:xfrm>
            <a:off x="-1" y="0"/>
            <a:ext cx="9144001" cy="6502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0080"/>
              </a:highlight>
            </a:endParaRPr>
          </a:p>
        </p:txBody>
      </p:sp>
      <p:sp>
        <p:nvSpPr>
          <p:cNvPr id="5" name="Slide Number Placeholder 4">
            <a:extLst>
              <a:ext uri="{FF2B5EF4-FFF2-40B4-BE49-F238E27FC236}">
                <a16:creationId xmlns:a16="http://schemas.microsoft.com/office/drawing/2014/main" id="{AE5E75AD-B30F-ABD3-CAB8-C17019034D87}"/>
              </a:ext>
            </a:extLst>
          </p:cNvPr>
          <p:cNvSpPr>
            <a:spLocks noGrp="1"/>
          </p:cNvSpPr>
          <p:nvPr>
            <p:ph type="sldNum" sz="quarter" idx="12"/>
          </p:nvPr>
        </p:nvSpPr>
        <p:spPr/>
        <p:txBody>
          <a:bodyPr/>
          <a:lstStyle/>
          <a:p>
            <a:fld id="{51B24ABF-F378-45CE-9AF6-2040E5902BD2}" type="slidenum">
              <a:rPr lang="en-US" smtClean="0"/>
              <a:pPr/>
              <a:t>15</a:t>
            </a:fld>
            <a:endParaRPr lang="en-US"/>
          </a:p>
        </p:txBody>
      </p:sp>
      <p:sp>
        <p:nvSpPr>
          <p:cNvPr id="30" name="Title 1">
            <a:extLst>
              <a:ext uri="{FF2B5EF4-FFF2-40B4-BE49-F238E27FC236}">
                <a16:creationId xmlns:a16="http://schemas.microsoft.com/office/drawing/2014/main" id="{5DCB1B32-20AB-6C56-F2A7-553B37A72790}"/>
              </a:ext>
            </a:extLst>
          </p:cNvPr>
          <p:cNvSpPr txBox="1">
            <a:spLocks/>
          </p:cNvSpPr>
          <p:nvPr/>
        </p:nvSpPr>
        <p:spPr>
          <a:xfrm>
            <a:off x="740068" y="513706"/>
            <a:ext cx="8000255" cy="27978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accent1"/>
                </a:solidFill>
                <a:latin typeface="+mj-lt"/>
                <a:ea typeface="+mj-ea"/>
                <a:cs typeface="+mj-cs"/>
              </a:defRPr>
            </a:lvl1pPr>
          </a:lstStyle>
          <a:p>
            <a:pPr algn="ctr">
              <a:lnSpc>
                <a:spcPct val="65000"/>
              </a:lnSpc>
            </a:pPr>
            <a:r>
              <a:rPr lang="en-US">
                <a:solidFill>
                  <a:schemeClr val="bg1"/>
                </a:solidFill>
              </a:rPr>
              <a:t>Stars Aren’t Born, They Are Handmade</a:t>
            </a:r>
          </a:p>
        </p:txBody>
      </p:sp>
      <p:sp>
        <p:nvSpPr>
          <p:cNvPr id="34" name="Content Placeholder 2">
            <a:extLst>
              <a:ext uri="{FF2B5EF4-FFF2-40B4-BE49-F238E27FC236}">
                <a16:creationId xmlns:a16="http://schemas.microsoft.com/office/drawing/2014/main" id="{8915ABD3-4EEA-392F-D482-93D3B69265F5}"/>
              </a:ext>
            </a:extLst>
          </p:cNvPr>
          <p:cNvSpPr>
            <a:spLocks noGrp="1"/>
          </p:cNvSpPr>
          <p:nvPr>
            <p:ph idx="1"/>
          </p:nvPr>
        </p:nvSpPr>
        <p:spPr>
          <a:xfrm>
            <a:off x="596348" y="896995"/>
            <a:ext cx="8143975" cy="1016255"/>
          </a:xfrm>
        </p:spPr>
        <p:txBody>
          <a:bodyPr/>
          <a:lstStyle/>
          <a:p>
            <a:pPr marL="0" indent="0" algn="ctr">
              <a:buNone/>
            </a:pPr>
            <a:r>
              <a:rPr lang="en-US" sz="2000" dirty="0">
                <a:solidFill>
                  <a:schemeClr val="bg1"/>
                </a:solidFill>
                <a:latin typeface="Trade Gothic Next Light" panose="020B0403040303020004" pitchFamily="34" charset="0"/>
              </a:rPr>
              <a:t>Like all BlueStar® Appliances, our new line of Dual Fuel products is handcrafted in our Pennsylvania factory with commercial-grade materials</a:t>
            </a:r>
          </a:p>
        </p:txBody>
      </p:sp>
      <p:pic>
        <p:nvPicPr>
          <p:cNvPr id="2" name="Picture 1">
            <a:extLst>
              <a:ext uri="{FF2B5EF4-FFF2-40B4-BE49-F238E27FC236}">
                <a16:creationId xmlns:a16="http://schemas.microsoft.com/office/drawing/2014/main" id="{C8BCE4CF-BC2E-C10F-7AE5-521BC04D817B}"/>
              </a:ext>
            </a:extLst>
          </p:cNvPr>
          <p:cNvPicPr>
            <a:picLocks noChangeAspect="1"/>
          </p:cNvPicPr>
          <p:nvPr/>
        </p:nvPicPr>
        <p:blipFill>
          <a:blip r:embed="rId2"/>
          <a:stretch>
            <a:fillRect/>
          </a:stretch>
        </p:blipFill>
        <p:spPr>
          <a:xfrm>
            <a:off x="1422215" y="2016750"/>
            <a:ext cx="6492240" cy="3390900"/>
          </a:xfrm>
          <a:prstGeom prst="rect">
            <a:avLst/>
          </a:prstGeom>
        </p:spPr>
      </p:pic>
    </p:spTree>
    <p:extLst>
      <p:ext uri="{BB962C8B-B14F-4D97-AF65-F5344CB8AC3E}">
        <p14:creationId xmlns:p14="http://schemas.microsoft.com/office/powerpoint/2010/main" val="365278121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F605-4C13-254C-64DF-2393F5C4897E}"/>
              </a:ext>
            </a:extLst>
          </p:cNvPr>
          <p:cNvPicPr>
            <a:picLocks noChangeAspect="1"/>
          </p:cNvPicPr>
          <p:nvPr/>
        </p:nvPicPr>
        <p:blipFill>
          <a:blip r:embed="rId2"/>
          <a:stretch>
            <a:fillRect/>
          </a:stretch>
        </p:blipFill>
        <p:spPr>
          <a:xfrm>
            <a:off x="0" y="0"/>
            <a:ext cx="9144000" cy="6545580"/>
          </a:xfrm>
          <a:prstGeom prst="rect">
            <a:avLst/>
          </a:prstGeom>
        </p:spPr>
      </p:pic>
      <p:sp>
        <p:nvSpPr>
          <p:cNvPr id="16" name="Rectangle 15">
            <a:extLst>
              <a:ext uri="{FF2B5EF4-FFF2-40B4-BE49-F238E27FC236}">
                <a16:creationId xmlns:a16="http://schemas.microsoft.com/office/drawing/2014/main" id="{D45CE561-F6CA-CCBD-60EC-708041E0ABA3}"/>
              </a:ext>
            </a:extLst>
          </p:cNvPr>
          <p:cNvSpPr/>
          <p:nvPr/>
        </p:nvSpPr>
        <p:spPr>
          <a:xfrm>
            <a:off x="5167087" y="4238171"/>
            <a:ext cx="3976914" cy="1959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0F22C-C6B0-3D9F-F22A-61669F9071D6}"/>
              </a:ext>
            </a:extLst>
          </p:cNvPr>
          <p:cNvSpPr>
            <a:spLocks noGrp="1"/>
          </p:cNvSpPr>
          <p:nvPr>
            <p:ph type="title"/>
          </p:nvPr>
        </p:nvSpPr>
        <p:spPr>
          <a:xfrm>
            <a:off x="5683651" y="4612494"/>
            <a:ext cx="3100214" cy="1210782"/>
          </a:xfrm>
        </p:spPr>
        <p:txBody>
          <a:bodyPr/>
          <a:lstStyle/>
          <a:p>
            <a:r>
              <a:rPr lang="en-US" dirty="0">
                <a:solidFill>
                  <a:schemeClr val="bg1"/>
                </a:solidFill>
              </a:rPr>
              <a:t>Complete Your Kitchen – </a:t>
            </a:r>
            <a:r>
              <a:rPr lang="en-US" dirty="0">
                <a:solidFill>
                  <a:schemeClr val="accent2"/>
                </a:solidFill>
              </a:rPr>
              <a:t>What else is in the package?</a:t>
            </a:r>
          </a:p>
        </p:txBody>
      </p:sp>
      <p:sp>
        <p:nvSpPr>
          <p:cNvPr id="5" name="Slide Number Placeholder 4">
            <a:extLst>
              <a:ext uri="{FF2B5EF4-FFF2-40B4-BE49-F238E27FC236}">
                <a16:creationId xmlns:a16="http://schemas.microsoft.com/office/drawing/2014/main" id="{AE5E75AD-B30F-ABD3-CAB8-C17019034D87}"/>
              </a:ext>
            </a:extLst>
          </p:cNvPr>
          <p:cNvSpPr>
            <a:spLocks noGrp="1"/>
          </p:cNvSpPr>
          <p:nvPr>
            <p:ph type="sldNum" sz="quarter" idx="12"/>
          </p:nvPr>
        </p:nvSpPr>
        <p:spPr/>
        <p:txBody>
          <a:bodyPr/>
          <a:lstStyle/>
          <a:p>
            <a:fld id="{51B24ABF-F378-45CE-9AF6-2040E5902BD2}" type="slidenum">
              <a:rPr lang="en-US" smtClean="0"/>
              <a:pPr/>
              <a:t>16</a:t>
            </a:fld>
            <a:endParaRPr lang="en-US"/>
          </a:p>
        </p:txBody>
      </p:sp>
      <p:sp>
        <p:nvSpPr>
          <p:cNvPr id="23" name="Rectangle 22">
            <a:extLst>
              <a:ext uri="{FF2B5EF4-FFF2-40B4-BE49-F238E27FC236}">
                <a16:creationId xmlns:a16="http://schemas.microsoft.com/office/drawing/2014/main" id="{6D3466C1-6067-253A-EB5E-5210DDE5F4BA}"/>
              </a:ext>
            </a:extLst>
          </p:cNvPr>
          <p:cNvSpPr/>
          <p:nvPr/>
        </p:nvSpPr>
        <p:spPr>
          <a:xfrm>
            <a:off x="3207657" y="309254"/>
            <a:ext cx="1631356" cy="5428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Designer Hood</a:t>
            </a:r>
          </a:p>
        </p:txBody>
      </p:sp>
      <p:sp>
        <p:nvSpPr>
          <p:cNvPr id="24" name="Rectangle 23">
            <a:extLst>
              <a:ext uri="{FF2B5EF4-FFF2-40B4-BE49-F238E27FC236}">
                <a16:creationId xmlns:a16="http://schemas.microsoft.com/office/drawing/2014/main" id="{9EF9A473-ADDB-3328-7FB8-05789C0F2604}"/>
              </a:ext>
            </a:extLst>
          </p:cNvPr>
          <p:cNvSpPr/>
          <p:nvPr/>
        </p:nvSpPr>
        <p:spPr>
          <a:xfrm>
            <a:off x="360135" y="4341051"/>
            <a:ext cx="1631356" cy="5428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Column Freezer</a:t>
            </a:r>
          </a:p>
        </p:txBody>
      </p:sp>
      <p:sp>
        <p:nvSpPr>
          <p:cNvPr id="25" name="Rectangle 24">
            <a:extLst>
              <a:ext uri="{FF2B5EF4-FFF2-40B4-BE49-F238E27FC236}">
                <a16:creationId xmlns:a16="http://schemas.microsoft.com/office/drawing/2014/main" id="{7057B155-A206-0818-81BB-E86B7CEFC83D}"/>
              </a:ext>
            </a:extLst>
          </p:cNvPr>
          <p:cNvSpPr/>
          <p:nvPr/>
        </p:nvSpPr>
        <p:spPr>
          <a:xfrm>
            <a:off x="5370286" y="2076944"/>
            <a:ext cx="2148113" cy="5428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Column Refrigerator</a:t>
            </a:r>
          </a:p>
        </p:txBody>
      </p:sp>
    </p:spTree>
    <p:extLst>
      <p:ext uri="{BB962C8B-B14F-4D97-AF65-F5344CB8AC3E}">
        <p14:creationId xmlns:p14="http://schemas.microsoft.com/office/powerpoint/2010/main" val="755559863"/>
      </p:ext>
    </p:extLst>
  </p:cSld>
  <p:clrMapOvr>
    <a:masterClrMapping/>
  </p:clrMapOvr>
  <p:transition spd="med">
    <p:pull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0AAEC55-D784-A440-0446-A948FDDF165E}"/>
              </a:ext>
            </a:extLst>
          </p:cNvPr>
          <p:cNvSpPr/>
          <p:nvPr/>
        </p:nvSpPr>
        <p:spPr>
          <a:xfrm>
            <a:off x="-1" y="0"/>
            <a:ext cx="9144001" cy="1714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0080"/>
              </a:highlight>
            </a:endParaRPr>
          </a:p>
        </p:txBody>
      </p:sp>
      <p:sp>
        <p:nvSpPr>
          <p:cNvPr id="11" name="Content Placeholder 10">
            <a:extLst>
              <a:ext uri="{FF2B5EF4-FFF2-40B4-BE49-F238E27FC236}">
                <a16:creationId xmlns:a16="http://schemas.microsoft.com/office/drawing/2014/main" id="{8ABD8754-3460-7343-A2F3-AA584BA98147}"/>
              </a:ext>
            </a:extLst>
          </p:cNvPr>
          <p:cNvSpPr>
            <a:spLocks noGrp="1"/>
          </p:cNvSpPr>
          <p:nvPr>
            <p:ph idx="1"/>
          </p:nvPr>
        </p:nvSpPr>
        <p:spPr>
          <a:xfrm>
            <a:off x="297445" y="1873449"/>
            <a:ext cx="3873977" cy="2568249"/>
          </a:xfrm>
        </p:spPr>
        <p:txBody>
          <a:bodyPr vert="horz" lIns="0" tIns="0" rIns="0" bIns="0" rtlCol="0" anchor="t">
            <a:noAutofit/>
          </a:bodyPr>
          <a:lstStyle/>
          <a:p>
            <a:pPr lvl="3"/>
            <a:r>
              <a:rPr lang="en-US" dirty="0"/>
              <a:t>Have it all and do it all on Every Single Burner.</a:t>
            </a:r>
          </a:p>
          <a:p>
            <a:pPr marL="267970" indent="-267970"/>
            <a:r>
              <a:rPr lang="en-US" sz="1400" dirty="0"/>
              <a:t>X-8™ Burners deliver full-spectrum power, performance, and versatility </a:t>
            </a:r>
          </a:p>
          <a:p>
            <a:pPr marL="267970" indent="-267970"/>
            <a:r>
              <a:rPr lang="en-US" sz="1400" dirty="0"/>
              <a:t>No other Dual Fuel offers a constant warm 500 BTU setting on</a:t>
            </a:r>
            <a:r>
              <a:rPr lang="en-US" sz="1400" i="1" dirty="0"/>
              <a:t> </a:t>
            </a:r>
            <a:r>
              <a:rPr lang="en-US" sz="1400" i="1" u="sng" dirty="0"/>
              <a:t>every single burner </a:t>
            </a:r>
            <a:r>
              <a:rPr lang="en-US" sz="1400" dirty="0"/>
              <a:t>or the incredible highs of 25,000 BTUs</a:t>
            </a:r>
          </a:p>
          <a:p>
            <a:pPr marL="267970" indent="-267970"/>
            <a:r>
              <a:rPr lang="en-US" sz="1400" dirty="0"/>
              <a:t>The power and performance of our iconic open burner in modern sealed design</a:t>
            </a:r>
          </a:p>
          <a:p>
            <a:pPr marL="267970" indent="-267970"/>
            <a:endParaRPr lang="en-US" dirty="0"/>
          </a:p>
        </p:txBody>
      </p:sp>
      <p:sp>
        <p:nvSpPr>
          <p:cNvPr id="12" name="Slide Number Placeholder 11">
            <a:extLst>
              <a:ext uri="{FF2B5EF4-FFF2-40B4-BE49-F238E27FC236}">
                <a16:creationId xmlns:a16="http://schemas.microsoft.com/office/drawing/2014/main" id="{C1306A2E-CCCB-4849-4DB7-229127F7DA85}"/>
              </a:ext>
            </a:extLst>
          </p:cNvPr>
          <p:cNvSpPr>
            <a:spLocks noGrp="1"/>
          </p:cNvSpPr>
          <p:nvPr>
            <p:ph type="sldNum" sz="quarter" idx="12"/>
          </p:nvPr>
        </p:nvSpPr>
        <p:spPr/>
        <p:txBody>
          <a:bodyPr/>
          <a:lstStyle/>
          <a:p>
            <a:fld id="{51B24ABF-F378-45CE-9AF6-2040E5902BD2}" type="slidenum">
              <a:rPr lang="en-US" smtClean="0"/>
              <a:pPr/>
              <a:t>17</a:t>
            </a:fld>
            <a:endParaRPr lang="en-US"/>
          </a:p>
        </p:txBody>
      </p:sp>
      <p:sp>
        <p:nvSpPr>
          <p:cNvPr id="17" name="Content Placeholder 10">
            <a:extLst>
              <a:ext uri="{FF2B5EF4-FFF2-40B4-BE49-F238E27FC236}">
                <a16:creationId xmlns:a16="http://schemas.microsoft.com/office/drawing/2014/main" id="{8BA98EFC-D249-66C4-24ED-35055B39B730}"/>
              </a:ext>
            </a:extLst>
          </p:cNvPr>
          <p:cNvSpPr txBox="1">
            <a:spLocks/>
          </p:cNvSpPr>
          <p:nvPr/>
        </p:nvSpPr>
        <p:spPr>
          <a:xfrm>
            <a:off x="273222" y="4709729"/>
            <a:ext cx="3645312" cy="2148271"/>
          </a:xfrm>
          <a:prstGeom prst="rect">
            <a:avLst/>
          </a:prstGeom>
        </p:spPr>
        <p:txBody>
          <a:bodyPr vert="horz" lIns="0" tIns="0" rIns="0" bIns="0" rtlCol="0" anchor="t">
            <a:noAutofit/>
          </a:bodyPr>
          <a:lstStyle>
            <a:lvl1pPr marL="268288" indent="-268288"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US" dirty="0"/>
              <a:t>Handcrafted in Pennsylvania since 1880</a:t>
            </a:r>
            <a:endParaRPr lang="en-US" dirty="0">
              <a:solidFill>
                <a:schemeClr val="accent1"/>
              </a:solidFill>
            </a:endParaRPr>
          </a:p>
          <a:p>
            <a:r>
              <a:rPr lang="en-US" sz="1400" dirty="0"/>
              <a:t>Quality craftsmanship and professional grade materials designed to withstand the rigors of the most demanding home kitchens. </a:t>
            </a:r>
          </a:p>
          <a:p>
            <a:pPr lvl="3"/>
            <a:endParaRPr lang="en-US" dirty="0"/>
          </a:p>
        </p:txBody>
      </p:sp>
      <p:sp>
        <p:nvSpPr>
          <p:cNvPr id="18" name="Content Placeholder 10">
            <a:extLst>
              <a:ext uri="{FF2B5EF4-FFF2-40B4-BE49-F238E27FC236}">
                <a16:creationId xmlns:a16="http://schemas.microsoft.com/office/drawing/2014/main" id="{F4663F1F-BD65-D7DA-7D67-3652465B102B}"/>
              </a:ext>
            </a:extLst>
          </p:cNvPr>
          <p:cNvSpPr txBox="1">
            <a:spLocks/>
          </p:cNvSpPr>
          <p:nvPr/>
        </p:nvSpPr>
        <p:spPr>
          <a:xfrm>
            <a:off x="4509850" y="4709729"/>
            <a:ext cx="4328642" cy="1748891"/>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US" dirty="0"/>
              <a:t>Unmatched customization</a:t>
            </a:r>
          </a:p>
          <a:p>
            <a:r>
              <a:rPr lang="en-US" sz="1400" dirty="0"/>
              <a:t>The most customizable Dual Fuel Range in the industry with 1,000+ Colors and 10 metal trim options. </a:t>
            </a:r>
          </a:p>
          <a:p>
            <a:pPr marL="0" indent="0">
              <a:buNone/>
            </a:pPr>
            <a:endParaRPr lang="en-US" sz="1400" dirty="0"/>
          </a:p>
        </p:txBody>
      </p:sp>
      <p:sp>
        <p:nvSpPr>
          <p:cNvPr id="19" name="Content Placeholder 10">
            <a:extLst>
              <a:ext uri="{FF2B5EF4-FFF2-40B4-BE49-F238E27FC236}">
                <a16:creationId xmlns:a16="http://schemas.microsoft.com/office/drawing/2014/main" id="{31FAC2E9-5297-E7F4-CC31-3D1C004E42EE}"/>
              </a:ext>
            </a:extLst>
          </p:cNvPr>
          <p:cNvSpPr txBox="1">
            <a:spLocks/>
          </p:cNvSpPr>
          <p:nvPr/>
        </p:nvSpPr>
        <p:spPr>
          <a:xfrm>
            <a:off x="434062" y="4632420"/>
            <a:ext cx="3323633" cy="676275"/>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US" dirty="0"/>
              <a:t> </a:t>
            </a:r>
          </a:p>
          <a:p>
            <a:endParaRPr lang="en-US" dirty="0"/>
          </a:p>
        </p:txBody>
      </p:sp>
      <p:sp>
        <p:nvSpPr>
          <p:cNvPr id="39" name="Title 38">
            <a:extLst>
              <a:ext uri="{FF2B5EF4-FFF2-40B4-BE49-F238E27FC236}">
                <a16:creationId xmlns:a16="http://schemas.microsoft.com/office/drawing/2014/main" id="{4A37D231-EA83-D802-24D5-FD9ABDA5652F}"/>
              </a:ext>
            </a:extLst>
          </p:cNvPr>
          <p:cNvSpPr>
            <a:spLocks noGrp="1"/>
          </p:cNvSpPr>
          <p:nvPr>
            <p:ph type="title"/>
          </p:nvPr>
        </p:nvSpPr>
        <p:spPr>
          <a:xfrm>
            <a:off x="449161" y="652833"/>
            <a:ext cx="7416000" cy="360000"/>
          </a:xfrm>
        </p:spPr>
        <p:txBody>
          <a:bodyPr/>
          <a:lstStyle/>
          <a:p>
            <a:r>
              <a:rPr lang="en-US" dirty="0">
                <a:solidFill>
                  <a:schemeClr val="bg1"/>
                </a:solidFill>
              </a:rPr>
              <a:t>Why BlueStar® Dual Fuel?</a:t>
            </a:r>
          </a:p>
        </p:txBody>
      </p:sp>
      <p:sp>
        <p:nvSpPr>
          <p:cNvPr id="3" name="Content Placeholder 10">
            <a:extLst>
              <a:ext uri="{FF2B5EF4-FFF2-40B4-BE49-F238E27FC236}">
                <a16:creationId xmlns:a16="http://schemas.microsoft.com/office/drawing/2014/main" id="{6D29FF90-FC30-5AD3-6315-7F65B12D0710}"/>
              </a:ext>
            </a:extLst>
          </p:cNvPr>
          <p:cNvSpPr txBox="1">
            <a:spLocks/>
          </p:cNvSpPr>
          <p:nvPr/>
        </p:nvSpPr>
        <p:spPr>
          <a:xfrm>
            <a:off x="4552117" y="1827748"/>
            <a:ext cx="3544962" cy="2613949"/>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US" dirty="0"/>
              <a:t>Extraordinary extra-Large true convection oven</a:t>
            </a:r>
          </a:p>
          <a:p>
            <a:r>
              <a:rPr lang="en-US" sz="1400" dirty="0"/>
              <a:t>True convection oven for even heat distribution and consistent multi-rack baking results</a:t>
            </a:r>
          </a:p>
          <a:p>
            <a:r>
              <a:rPr lang="en-US" sz="1400" dirty="0"/>
              <a:t>Eight cooking modes and precise temperature probe</a:t>
            </a:r>
          </a:p>
          <a:p>
            <a:r>
              <a:rPr lang="en-US" sz="1400" dirty="0"/>
              <a:t>User friendly, ergonomic touchscreen control</a:t>
            </a:r>
          </a:p>
          <a:p>
            <a:pPr lvl="3"/>
            <a:endParaRPr lang="en-US" dirty="0"/>
          </a:p>
        </p:txBody>
      </p:sp>
    </p:spTree>
    <p:extLst>
      <p:ext uri="{BB962C8B-B14F-4D97-AF65-F5344CB8AC3E}">
        <p14:creationId xmlns:p14="http://schemas.microsoft.com/office/powerpoint/2010/main" val="57217322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8F58F6D-7853-AF07-29A0-2C438BC7914F}"/>
              </a:ext>
            </a:extLst>
          </p:cNvPr>
          <p:cNvSpPr/>
          <p:nvPr/>
        </p:nvSpPr>
        <p:spPr>
          <a:xfrm>
            <a:off x="0" y="0"/>
            <a:ext cx="2159999" cy="65487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38">
            <a:extLst>
              <a:ext uri="{FF2B5EF4-FFF2-40B4-BE49-F238E27FC236}">
                <a16:creationId xmlns:a16="http://schemas.microsoft.com/office/drawing/2014/main" id="{4A37D231-EA83-D802-24D5-FD9ABDA5652F}"/>
              </a:ext>
            </a:extLst>
          </p:cNvPr>
          <p:cNvSpPr>
            <a:spLocks noGrp="1"/>
          </p:cNvSpPr>
          <p:nvPr>
            <p:ph type="title"/>
          </p:nvPr>
        </p:nvSpPr>
        <p:spPr>
          <a:xfrm>
            <a:off x="278512" y="648000"/>
            <a:ext cx="1602975" cy="360000"/>
          </a:xfrm>
        </p:spPr>
        <p:txBody>
          <a:bodyPr/>
          <a:lstStyle/>
          <a:p>
            <a:r>
              <a:rPr lang="en-US" dirty="0">
                <a:solidFill>
                  <a:schemeClr val="bg1"/>
                </a:solidFill>
              </a:rPr>
              <a:t>US Pricing</a:t>
            </a:r>
          </a:p>
        </p:txBody>
      </p:sp>
      <p:sp>
        <p:nvSpPr>
          <p:cNvPr id="12" name="Slide Number Placeholder 11">
            <a:extLst>
              <a:ext uri="{FF2B5EF4-FFF2-40B4-BE49-F238E27FC236}">
                <a16:creationId xmlns:a16="http://schemas.microsoft.com/office/drawing/2014/main" id="{C1306A2E-CCCB-4849-4DB7-229127F7DA85}"/>
              </a:ext>
            </a:extLst>
          </p:cNvPr>
          <p:cNvSpPr>
            <a:spLocks noGrp="1"/>
          </p:cNvSpPr>
          <p:nvPr>
            <p:ph type="sldNum" sz="quarter" idx="12"/>
          </p:nvPr>
        </p:nvSpPr>
        <p:spPr/>
        <p:txBody>
          <a:bodyPr/>
          <a:lstStyle/>
          <a:p>
            <a:fld id="{51B24ABF-F378-45CE-9AF6-2040E5902BD2}" type="slidenum">
              <a:rPr lang="en-US" smtClean="0"/>
              <a:pPr/>
              <a:t>18</a:t>
            </a:fld>
            <a:endParaRPr lang="en-US"/>
          </a:p>
        </p:txBody>
      </p:sp>
      <p:pic>
        <p:nvPicPr>
          <p:cNvPr id="6" name="Picture 5">
            <a:extLst>
              <a:ext uri="{FF2B5EF4-FFF2-40B4-BE49-F238E27FC236}">
                <a16:creationId xmlns:a16="http://schemas.microsoft.com/office/drawing/2014/main" id="{B641EE07-E2C3-EEB9-9251-6E5AF79B6BA1}"/>
              </a:ext>
            </a:extLst>
          </p:cNvPr>
          <p:cNvPicPr>
            <a:picLocks noChangeAspect="1"/>
          </p:cNvPicPr>
          <p:nvPr/>
        </p:nvPicPr>
        <p:blipFill>
          <a:blip r:embed="rId2"/>
          <a:stretch>
            <a:fillRect/>
          </a:stretch>
        </p:blipFill>
        <p:spPr>
          <a:xfrm>
            <a:off x="3051145" y="666035"/>
            <a:ext cx="1614455" cy="1717505"/>
          </a:xfrm>
          <a:prstGeom prst="rect">
            <a:avLst/>
          </a:prstGeom>
        </p:spPr>
      </p:pic>
      <p:pic>
        <p:nvPicPr>
          <p:cNvPr id="7" name="Picture 6">
            <a:extLst>
              <a:ext uri="{FF2B5EF4-FFF2-40B4-BE49-F238E27FC236}">
                <a16:creationId xmlns:a16="http://schemas.microsoft.com/office/drawing/2014/main" id="{69AD6F18-E5EA-1999-C567-2CA0DC4C1489}"/>
              </a:ext>
            </a:extLst>
          </p:cNvPr>
          <p:cNvPicPr>
            <a:picLocks noChangeAspect="1"/>
          </p:cNvPicPr>
          <p:nvPr/>
        </p:nvPicPr>
        <p:blipFill>
          <a:blip r:embed="rId3"/>
          <a:stretch>
            <a:fillRect/>
          </a:stretch>
        </p:blipFill>
        <p:spPr>
          <a:xfrm>
            <a:off x="3051145" y="3692367"/>
            <a:ext cx="1614455" cy="1683155"/>
          </a:xfrm>
          <a:prstGeom prst="rect">
            <a:avLst/>
          </a:prstGeom>
        </p:spPr>
      </p:pic>
      <p:pic>
        <p:nvPicPr>
          <p:cNvPr id="8" name="Picture 7">
            <a:extLst>
              <a:ext uri="{FF2B5EF4-FFF2-40B4-BE49-F238E27FC236}">
                <a16:creationId xmlns:a16="http://schemas.microsoft.com/office/drawing/2014/main" id="{94E5D80C-0884-CCA4-D482-FCAB9EA5DA88}"/>
              </a:ext>
            </a:extLst>
          </p:cNvPr>
          <p:cNvPicPr>
            <a:picLocks noChangeAspect="1"/>
          </p:cNvPicPr>
          <p:nvPr/>
        </p:nvPicPr>
        <p:blipFill>
          <a:blip r:embed="rId4"/>
          <a:stretch>
            <a:fillRect/>
          </a:stretch>
        </p:blipFill>
        <p:spPr>
          <a:xfrm>
            <a:off x="5995304" y="648000"/>
            <a:ext cx="2175507" cy="1734681"/>
          </a:xfrm>
          <a:prstGeom prst="rect">
            <a:avLst/>
          </a:prstGeom>
        </p:spPr>
      </p:pic>
      <p:pic>
        <p:nvPicPr>
          <p:cNvPr id="9" name="Picture 8">
            <a:extLst>
              <a:ext uri="{FF2B5EF4-FFF2-40B4-BE49-F238E27FC236}">
                <a16:creationId xmlns:a16="http://schemas.microsoft.com/office/drawing/2014/main" id="{ED49BC52-DD61-8012-B51B-4F5DB67646F1}"/>
              </a:ext>
            </a:extLst>
          </p:cNvPr>
          <p:cNvPicPr>
            <a:picLocks noChangeAspect="1"/>
          </p:cNvPicPr>
          <p:nvPr/>
        </p:nvPicPr>
        <p:blipFill>
          <a:blip r:embed="rId5"/>
          <a:stretch>
            <a:fillRect/>
          </a:stretch>
        </p:blipFill>
        <p:spPr>
          <a:xfrm>
            <a:off x="5995304" y="3638265"/>
            <a:ext cx="2175507" cy="1734681"/>
          </a:xfrm>
          <a:prstGeom prst="rect">
            <a:avLst/>
          </a:prstGeom>
        </p:spPr>
      </p:pic>
      <p:sp>
        <p:nvSpPr>
          <p:cNvPr id="16" name="Text Placeholder 10">
            <a:extLst>
              <a:ext uri="{FF2B5EF4-FFF2-40B4-BE49-F238E27FC236}">
                <a16:creationId xmlns:a16="http://schemas.microsoft.com/office/drawing/2014/main" id="{04B1EA02-4764-7612-1A4E-EC82EAE7DB12}"/>
              </a:ext>
            </a:extLst>
          </p:cNvPr>
          <p:cNvSpPr txBox="1">
            <a:spLocks/>
          </p:cNvSpPr>
          <p:nvPr/>
        </p:nvSpPr>
        <p:spPr>
          <a:xfrm>
            <a:off x="2778372" y="2466839"/>
            <a:ext cx="2160000" cy="54318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kern="1200">
                <a:solidFill>
                  <a:schemeClr val="tx2"/>
                </a:solidFill>
                <a:latin typeface="+mj-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b="1" cap="all" dirty="0">
                <a:solidFill>
                  <a:schemeClr val="accent1"/>
                </a:solidFill>
              </a:rPr>
              <a:t>BSDF366B</a:t>
            </a:r>
          </a:p>
          <a:p>
            <a:pPr algn="ctr"/>
            <a:r>
              <a:rPr lang="en-US" sz="1400" dirty="0">
                <a:latin typeface="+mn-lt"/>
              </a:rPr>
              <a:t>Starting at $11,995</a:t>
            </a:r>
          </a:p>
        </p:txBody>
      </p:sp>
      <p:sp>
        <p:nvSpPr>
          <p:cNvPr id="24" name="Text Placeholder 10">
            <a:extLst>
              <a:ext uri="{FF2B5EF4-FFF2-40B4-BE49-F238E27FC236}">
                <a16:creationId xmlns:a16="http://schemas.microsoft.com/office/drawing/2014/main" id="{3753BD00-56C5-A992-D919-1822AAEC682F}"/>
              </a:ext>
            </a:extLst>
          </p:cNvPr>
          <p:cNvSpPr txBox="1">
            <a:spLocks/>
          </p:cNvSpPr>
          <p:nvPr/>
        </p:nvSpPr>
        <p:spPr>
          <a:xfrm>
            <a:off x="6003057" y="2466839"/>
            <a:ext cx="2160000" cy="54318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kern="1200">
                <a:solidFill>
                  <a:schemeClr val="tx2"/>
                </a:solidFill>
                <a:latin typeface="+mj-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b="1" cap="all" dirty="0">
                <a:solidFill>
                  <a:schemeClr val="accent1"/>
                </a:solidFill>
              </a:rPr>
              <a:t>BSDF488B</a:t>
            </a:r>
          </a:p>
          <a:p>
            <a:pPr algn="ctr"/>
            <a:r>
              <a:rPr lang="en-US" sz="1400" dirty="0">
                <a:latin typeface="+mn-lt"/>
              </a:rPr>
              <a:t>Starting at $15,995</a:t>
            </a:r>
          </a:p>
        </p:txBody>
      </p:sp>
      <p:cxnSp>
        <p:nvCxnSpPr>
          <p:cNvPr id="28" name="Straight Connector 27">
            <a:extLst>
              <a:ext uri="{FF2B5EF4-FFF2-40B4-BE49-F238E27FC236}">
                <a16:creationId xmlns:a16="http://schemas.microsoft.com/office/drawing/2014/main" id="{441B570A-0654-5D7D-34EB-D18A67E6386E}"/>
              </a:ext>
            </a:extLst>
          </p:cNvPr>
          <p:cNvCxnSpPr>
            <a:cxnSpLocks/>
          </p:cNvCxnSpPr>
          <p:nvPr/>
        </p:nvCxnSpPr>
        <p:spPr>
          <a:xfrm>
            <a:off x="5365940" y="648000"/>
            <a:ext cx="0" cy="5354867"/>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0">
            <a:extLst>
              <a:ext uri="{FF2B5EF4-FFF2-40B4-BE49-F238E27FC236}">
                <a16:creationId xmlns:a16="http://schemas.microsoft.com/office/drawing/2014/main" id="{EEA7CF60-39A4-2354-BA44-AB923519219D}"/>
              </a:ext>
            </a:extLst>
          </p:cNvPr>
          <p:cNvSpPr txBox="1">
            <a:spLocks/>
          </p:cNvSpPr>
          <p:nvPr/>
        </p:nvSpPr>
        <p:spPr>
          <a:xfrm>
            <a:off x="2778372" y="5459680"/>
            <a:ext cx="2160000" cy="54318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kern="1200">
                <a:solidFill>
                  <a:schemeClr val="tx2"/>
                </a:solidFill>
                <a:latin typeface="+mj-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b="1" cap="all" dirty="0">
                <a:solidFill>
                  <a:schemeClr val="accent1"/>
                </a:solidFill>
              </a:rPr>
              <a:t>BSDF364G</a:t>
            </a:r>
          </a:p>
          <a:p>
            <a:pPr algn="ctr"/>
            <a:r>
              <a:rPr lang="en-US" sz="1400" dirty="0">
                <a:latin typeface="+mn-lt"/>
              </a:rPr>
              <a:t>Starting at $12,995</a:t>
            </a:r>
          </a:p>
        </p:txBody>
      </p:sp>
      <p:sp>
        <p:nvSpPr>
          <p:cNvPr id="30" name="Text Placeholder 10">
            <a:extLst>
              <a:ext uri="{FF2B5EF4-FFF2-40B4-BE49-F238E27FC236}">
                <a16:creationId xmlns:a16="http://schemas.microsoft.com/office/drawing/2014/main" id="{06E36159-0D63-D64C-DA46-DF98F6CD79EB}"/>
              </a:ext>
            </a:extLst>
          </p:cNvPr>
          <p:cNvSpPr txBox="1">
            <a:spLocks/>
          </p:cNvSpPr>
          <p:nvPr/>
        </p:nvSpPr>
        <p:spPr>
          <a:xfrm>
            <a:off x="6003057" y="5459680"/>
            <a:ext cx="2160000" cy="54318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kern="1200">
                <a:solidFill>
                  <a:schemeClr val="tx2"/>
                </a:solidFill>
                <a:latin typeface="+mj-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b="1" cap="all">
                <a:solidFill>
                  <a:schemeClr val="accent1"/>
                </a:solidFill>
              </a:rPr>
              <a:t>BSDF486G</a:t>
            </a:r>
          </a:p>
          <a:p>
            <a:pPr algn="ctr"/>
            <a:r>
              <a:rPr lang="en-US" sz="1400">
                <a:latin typeface="+mn-lt"/>
              </a:rPr>
              <a:t>Starting at $16,995</a:t>
            </a:r>
          </a:p>
        </p:txBody>
      </p:sp>
    </p:spTree>
    <p:extLst>
      <p:ext uri="{BB962C8B-B14F-4D97-AF65-F5344CB8AC3E}">
        <p14:creationId xmlns:p14="http://schemas.microsoft.com/office/powerpoint/2010/main" val="37170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8F58F6D-7853-AF07-29A0-2C438BC7914F}"/>
              </a:ext>
            </a:extLst>
          </p:cNvPr>
          <p:cNvSpPr/>
          <p:nvPr/>
        </p:nvSpPr>
        <p:spPr>
          <a:xfrm>
            <a:off x="0" y="0"/>
            <a:ext cx="2159999" cy="65487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38">
            <a:extLst>
              <a:ext uri="{FF2B5EF4-FFF2-40B4-BE49-F238E27FC236}">
                <a16:creationId xmlns:a16="http://schemas.microsoft.com/office/drawing/2014/main" id="{4A37D231-EA83-D802-24D5-FD9ABDA5652F}"/>
              </a:ext>
            </a:extLst>
          </p:cNvPr>
          <p:cNvSpPr>
            <a:spLocks noGrp="1"/>
          </p:cNvSpPr>
          <p:nvPr>
            <p:ph type="title"/>
          </p:nvPr>
        </p:nvSpPr>
        <p:spPr>
          <a:xfrm>
            <a:off x="251442" y="309254"/>
            <a:ext cx="1602975" cy="902504"/>
          </a:xfrm>
        </p:spPr>
        <p:txBody>
          <a:bodyPr/>
          <a:lstStyle/>
          <a:p>
            <a:r>
              <a:rPr lang="en-US" dirty="0">
                <a:solidFill>
                  <a:schemeClr val="accent2"/>
                </a:solidFill>
              </a:rPr>
              <a:t>Coming </a:t>
            </a:r>
            <a:br>
              <a:rPr lang="en-US" dirty="0">
                <a:solidFill>
                  <a:schemeClr val="accent2"/>
                </a:solidFill>
              </a:rPr>
            </a:br>
            <a:r>
              <a:rPr lang="en-US" dirty="0">
                <a:solidFill>
                  <a:schemeClr val="accent2"/>
                </a:solidFill>
              </a:rPr>
              <a:t>Soon</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sp>
        <p:nvSpPr>
          <p:cNvPr id="12" name="Slide Number Placeholder 11">
            <a:extLst>
              <a:ext uri="{FF2B5EF4-FFF2-40B4-BE49-F238E27FC236}">
                <a16:creationId xmlns:a16="http://schemas.microsoft.com/office/drawing/2014/main" id="{C1306A2E-CCCB-4849-4DB7-229127F7DA85}"/>
              </a:ext>
            </a:extLst>
          </p:cNvPr>
          <p:cNvSpPr>
            <a:spLocks noGrp="1"/>
          </p:cNvSpPr>
          <p:nvPr>
            <p:ph type="sldNum" sz="quarter" idx="12"/>
          </p:nvPr>
        </p:nvSpPr>
        <p:spPr/>
        <p:txBody>
          <a:bodyPr/>
          <a:lstStyle/>
          <a:p>
            <a:fld id="{51B24ABF-F378-45CE-9AF6-2040E5902BD2}" type="slidenum">
              <a:rPr lang="en-US" smtClean="0"/>
              <a:pPr/>
              <a:t>19</a:t>
            </a:fld>
            <a:endParaRPr lang="en-US"/>
          </a:p>
        </p:txBody>
      </p:sp>
      <p:sp>
        <p:nvSpPr>
          <p:cNvPr id="16" name="Text Placeholder 10">
            <a:extLst>
              <a:ext uri="{FF2B5EF4-FFF2-40B4-BE49-F238E27FC236}">
                <a16:creationId xmlns:a16="http://schemas.microsoft.com/office/drawing/2014/main" id="{04B1EA02-4764-7612-1A4E-EC82EAE7DB12}"/>
              </a:ext>
            </a:extLst>
          </p:cNvPr>
          <p:cNvSpPr txBox="1">
            <a:spLocks/>
          </p:cNvSpPr>
          <p:nvPr/>
        </p:nvSpPr>
        <p:spPr>
          <a:xfrm>
            <a:off x="2412000" y="4261076"/>
            <a:ext cx="2160000" cy="54318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kern="1200">
                <a:solidFill>
                  <a:schemeClr val="tx2"/>
                </a:solidFill>
                <a:latin typeface="+mj-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100" b="1" cap="all" dirty="0">
                <a:solidFill>
                  <a:schemeClr val="accent1"/>
                </a:solidFill>
              </a:rPr>
              <a:t>BSDF304b</a:t>
            </a:r>
          </a:p>
          <a:p>
            <a:pPr algn="ctr"/>
            <a:r>
              <a:rPr lang="en-US" sz="1400" dirty="0">
                <a:latin typeface="+mn-lt"/>
              </a:rPr>
              <a:t>Starting at $8,295</a:t>
            </a:r>
          </a:p>
        </p:txBody>
      </p:sp>
      <p:pic>
        <p:nvPicPr>
          <p:cNvPr id="3" name="Picture 4">
            <a:extLst>
              <a:ext uri="{FF2B5EF4-FFF2-40B4-BE49-F238E27FC236}">
                <a16:creationId xmlns:a16="http://schemas.microsoft.com/office/drawing/2014/main" id="{6250C3B7-99DC-A6D0-FBF0-E059E8D48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065" y="1463974"/>
            <a:ext cx="2126952" cy="26809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4C3A7404-1350-53E1-6845-8A3D29617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230" y="57254"/>
            <a:ext cx="4006457" cy="28565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91D0079-B4A1-7D52-AD1B-33F10E77B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238" y="3404629"/>
            <a:ext cx="3853085" cy="24228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470D651-1747-D9C7-E9BE-910C0FB800B8}"/>
              </a:ext>
            </a:extLst>
          </p:cNvPr>
          <p:cNvSpPr txBox="1"/>
          <p:nvPr/>
        </p:nvSpPr>
        <p:spPr>
          <a:xfrm>
            <a:off x="4370161" y="2679637"/>
            <a:ext cx="4651512" cy="923330"/>
          </a:xfrm>
          <a:prstGeom prst="rect">
            <a:avLst/>
          </a:prstGeom>
          <a:noFill/>
        </p:spPr>
        <p:txBody>
          <a:bodyPr wrap="square">
            <a:spAutoFit/>
          </a:bodyPr>
          <a:lstStyle/>
          <a:p>
            <a:pPr algn="ctr"/>
            <a:r>
              <a:rPr lang="en-US" sz="2000" b="1" cap="all" dirty="0">
                <a:solidFill>
                  <a:schemeClr val="accent1"/>
                </a:solidFill>
                <a:latin typeface="+mj-lt"/>
              </a:rPr>
              <a:t>BSDF606g</a:t>
            </a:r>
          </a:p>
          <a:p>
            <a:pPr algn="ctr"/>
            <a:r>
              <a:rPr lang="en-US" sz="1400" dirty="0">
                <a:latin typeface="+mn-lt"/>
              </a:rPr>
              <a:t>Starting at $21,495</a:t>
            </a:r>
          </a:p>
          <a:p>
            <a:pPr algn="ctr"/>
            <a:endParaRPr lang="en-US" sz="2000" b="1" cap="all" dirty="0">
              <a:solidFill>
                <a:schemeClr val="accent1"/>
              </a:solidFill>
              <a:latin typeface="+mj-lt"/>
            </a:endParaRPr>
          </a:p>
        </p:txBody>
      </p:sp>
      <p:sp>
        <p:nvSpPr>
          <p:cNvPr id="13" name="TextBox 12">
            <a:extLst>
              <a:ext uri="{FF2B5EF4-FFF2-40B4-BE49-F238E27FC236}">
                <a16:creationId xmlns:a16="http://schemas.microsoft.com/office/drawing/2014/main" id="{A866926F-1F99-4374-2EEB-0957F97D6A5B}"/>
              </a:ext>
            </a:extLst>
          </p:cNvPr>
          <p:cNvSpPr txBox="1"/>
          <p:nvPr/>
        </p:nvSpPr>
        <p:spPr>
          <a:xfrm>
            <a:off x="4464702" y="5726470"/>
            <a:ext cx="4651512" cy="923330"/>
          </a:xfrm>
          <a:prstGeom prst="rect">
            <a:avLst/>
          </a:prstGeom>
          <a:noFill/>
        </p:spPr>
        <p:txBody>
          <a:bodyPr wrap="square">
            <a:spAutoFit/>
          </a:bodyPr>
          <a:lstStyle/>
          <a:p>
            <a:pPr algn="ctr"/>
            <a:r>
              <a:rPr lang="en-US" sz="2000" b="1" cap="all" dirty="0">
                <a:solidFill>
                  <a:schemeClr val="accent1"/>
                </a:solidFill>
                <a:latin typeface="+mj-lt"/>
              </a:rPr>
              <a:t>BSDF6010B</a:t>
            </a:r>
          </a:p>
          <a:p>
            <a:pPr algn="ctr"/>
            <a:r>
              <a:rPr lang="en-US" sz="1400" dirty="0">
                <a:latin typeface="+mn-lt"/>
              </a:rPr>
              <a:t>Starting at $20,495</a:t>
            </a:r>
          </a:p>
          <a:p>
            <a:pPr algn="ctr"/>
            <a:endParaRPr lang="en-US" sz="2000" b="1" cap="all" dirty="0">
              <a:solidFill>
                <a:schemeClr val="accent1"/>
              </a:solidFill>
              <a:latin typeface="+mj-lt"/>
            </a:endParaRPr>
          </a:p>
        </p:txBody>
      </p:sp>
      <p:sp>
        <p:nvSpPr>
          <p:cNvPr id="14" name="TextBox 13">
            <a:extLst>
              <a:ext uri="{FF2B5EF4-FFF2-40B4-BE49-F238E27FC236}">
                <a16:creationId xmlns:a16="http://schemas.microsoft.com/office/drawing/2014/main" id="{A9C95330-878C-216E-6E1F-76526F3E07D9}"/>
              </a:ext>
            </a:extLst>
          </p:cNvPr>
          <p:cNvSpPr txBox="1"/>
          <p:nvPr/>
        </p:nvSpPr>
        <p:spPr>
          <a:xfrm>
            <a:off x="196933" y="2804465"/>
            <a:ext cx="1766131" cy="1200329"/>
          </a:xfrm>
          <a:prstGeom prst="rect">
            <a:avLst/>
          </a:prstGeom>
          <a:noFill/>
        </p:spPr>
        <p:txBody>
          <a:bodyPr wrap="square" rtlCol="0">
            <a:spAutoFit/>
          </a:bodyPr>
          <a:lstStyle/>
          <a:p>
            <a:r>
              <a:rPr lang="en-US" sz="2400" b="1" dirty="0">
                <a:solidFill>
                  <a:schemeClr val="bg1"/>
                </a:solidFill>
                <a:latin typeface="+mj-lt"/>
              </a:rPr>
              <a:t>30” &amp;  60”</a:t>
            </a:r>
          </a:p>
          <a:p>
            <a:r>
              <a:rPr lang="en-US" sz="2400" b="1" dirty="0">
                <a:solidFill>
                  <a:schemeClr val="bg1"/>
                </a:solidFill>
                <a:latin typeface="+mj-lt"/>
              </a:rPr>
              <a:t>Launching Summer 2023</a:t>
            </a:r>
          </a:p>
        </p:txBody>
      </p:sp>
    </p:spTree>
    <p:extLst>
      <p:ext uri="{BB962C8B-B14F-4D97-AF65-F5344CB8AC3E}">
        <p14:creationId xmlns:p14="http://schemas.microsoft.com/office/powerpoint/2010/main" val="63410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9FB6D0-A2DE-4333-B72C-5C3A2B0307CC}"/>
              </a:ext>
            </a:extLst>
          </p:cNvPr>
          <p:cNvSpPr/>
          <p:nvPr/>
        </p:nvSpPr>
        <p:spPr>
          <a:xfrm>
            <a:off x="-1" y="0"/>
            <a:ext cx="9144001" cy="2670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appliance, stove, kitchen appliance, indoor&#10;&#10;Description automatically generated">
            <a:extLst>
              <a:ext uri="{FF2B5EF4-FFF2-40B4-BE49-F238E27FC236}">
                <a16:creationId xmlns:a16="http://schemas.microsoft.com/office/drawing/2014/main" id="{B6120A53-139F-C86F-30A6-DF8EC39AD8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8201" y="1655494"/>
            <a:ext cx="3771418" cy="2988673"/>
          </a:xfrm>
          <a:prstGeom prst="rect">
            <a:avLst/>
          </a:prstGeom>
        </p:spPr>
      </p:pic>
      <p:sp>
        <p:nvSpPr>
          <p:cNvPr id="2" name="Title 1">
            <a:extLst>
              <a:ext uri="{FF2B5EF4-FFF2-40B4-BE49-F238E27FC236}">
                <a16:creationId xmlns:a16="http://schemas.microsoft.com/office/drawing/2014/main" id="{8FF3B5DA-1AB0-9A7F-DD62-84D795F811D4}"/>
              </a:ext>
            </a:extLst>
          </p:cNvPr>
          <p:cNvSpPr>
            <a:spLocks noGrp="1"/>
          </p:cNvSpPr>
          <p:nvPr>
            <p:ph type="title"/>
          </p:nvPr>
        </p:nvSpPr>
        <p:spPr>
          <a:xfrm>
            <a:off x="740068" y="896228"/>
            <a:ext cx="8000255" cy="279789"/>
          </a:xfrm>
        </p:spPr>
        <p:txBody>
          <a:bodyPr/>
          <a:lstStyle/>
          <a:p>
            <a:pPr>
              <a:lnSpc>
                <a:spcPct val="65000"/>
              </a:lnSpc>
            </a:pPr>
            <a:r>
              <a:rPr lang="en-US" sz="2800" dirty="0">
                <a:solidFill>
                  <a:schemeClr val="bg1"/>
                </a:solidFill>
              </a:rPr>
              <a:t>INTRODUCING BLUESTAR’S </a:t>
            </a:r>
            <a:r>
              <a:rPr lang="en-US" dirty="0">
                <a:solidFill>
                  <a:schemeClr val="bg1"/>
                </a:solidFill>
              </a:rPr>
              <a:t>AWARD WINNING</a:t>
            </a:r>
            <a:r>
              <a:rPr lang="en-US" sz="2800" dirty="0">
                <a:solidFill>
                  <a:schemeClr val="bg1"/>
                </a:solidFill>
              </a:rPr>
              <a:t> DUAL FUEL </a:t>
            </a:r>
          </a:p>
        </p:txBody>
      </p:sp>
      <p:pic>
        <p:nvPicPr>
          <p:cNvPr id="6" name="Picture 5">
            <a:extLst>
              <a:ext uri="{FF2B5EF4-FFF2-40B4-BE49-F238E27FC236}">
                <a16:creationId xmlns:a16="http://schemas.microsoft.com/office/drawing/2014/main" id="{919564A7-93D9-D5AB-3059-505AD37AEF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3742" y="4753614"/>
            <a:ext cx="1772801" cy="590934"/>
          </a:xfrm>
          <a:prstGeom prst="rect">
            <a:avLst/>
          </a:prstGeom>
        </p:spPr>
      </p:pic>
      <p:sp>
        <p:nvSpPr>
          <p:cNvPr id="8" name="Content Placeholder 2">
            <a:extLst>
              <a:ext uri="{FF2B5EF4-FFF2-40B4-BE49-F238E27FC236}">
                <a16:creationId xmlns:a16="http://schemas.microsoft.com/office/drawing/2014/main" id="{96AE0495-0BD5-B5F1-83A9-C40743206279}"/>
              </a:ext>
            </a:extLst>
          </p:cNvPr>
          <p:cNvSpPr txBox="1">
            <a:spLocks/>
          </p:cNvSpPr>
          <p:nvPr/>
        </p:nvSpPr>
        <p:spPr>
          <a:xfrm>
            <a:off x="4971415" y="2805219"/>
            <a:ext cx="3887733" cy="3610043"/>
          </a:xfrm>
          <a:prstGeom prst="rect">
            <a:avLst/>
          </a:prstGeom>
        </p:spPr>
        <p:txBody>
          <a:bodyPr vert="horz" lIns="0" tIns="0" rIns="0" bIns="0" rtlCol="0" anchor="t">
            <a:noAutofit/>
          </a:bodyPr>
          <a:lstStyle>
            <a:lvl1pPr marL="268288" indent="-268288"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6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4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1"/>
                </a:solidFill>
                <a:latin typeface="Franklin Gothic Medium Cond" panose="020B0606030402020204" pitchFamily="34" charset="0"/>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indent="-267970"/>
            <a:r>
              <a:rPr lang="en-US" sz="2000" b="1" dirty="0">
                <a:solidFill>
                  <a:schemeClr val="accent2"/>
                </a:solidFill>
                <a:latin typeface="+mj-lt"/>
              </a:rPr>
              <a:t>CHEF INSPIRED PERFORMANCE</a:t>
            </a:r>
            <a:endParaRPr lang="en-US" dirty="0">
              <a:solidFill>
                <a:schemeClr val="accent2"/>
              </a:solidFill>
            </a:endParaRPr>
          </a:p>
          <a:p>
            <a:pPr marL="267970" indent="-267970"/>
            <a:r>
              <a:rPr lang="en-US" sz="1400" dirty="0"/>
              <a:t>The new X-8™ sealed burner delivers full-spectrum power, performance, and versatility from EVERY burner</a:t>
            </a:r>
          </a:p>
          <a:p>
            <a:pPr marL="267970" indent="-267970"/>
            <a:r>
              <a:rPr lang="en-US" sz="1400" dirty="0"/>
              <a:t>Over-sized true convection oven with 8 cooking modes, designed for precise baking and even results</a:t>
            </a:r>
          </a:p>
          <a:p>
            <a:pPr lvl="1" indent="-267970"/>
            <a:endParaRPr lang="en-US" sz="1400" dirty="0"/>
          </a:p>
          <a:p>
            <a:pPr lvl="3" indent="-267970"/>
            <a:r>
              <a:rPr lang="en-US" sz="2000" b="1" dirty="0">
                <a:solidFill>
                  <a:schemeClr val="accent2"/>
                </a:solidFill>
                <a:latin typeface="+mj-lt"/>
              </a:rPr>
              <a:t>STYLE AS UNIQUE AS YOURS</a:t>
            </a:r>
          </a:p>
          <a:p>
            <a:pPr marL="267970" indent="-267970"/>
            <a:r>
              <a:rPr lang="en-US" sz="1400" dirty="0"/>
              <a:t>Create a custom kitchen with 1,000+ colors and 10 metal trim finishes</a:t>
            </a:r>
          </a:p>
          <a:p>
            <a:pPr marL="267970" indent="-267970"/>
            <a:r>
              <a:rPr lang="en-US" sz="1400" dirty="0"/>
              <a:t>Handcrafted in Pennsylvania</a:t>
            </a:r>
          </a:p>
          <a:p>
            <a:pPr marL="0" indent="0">
              <a:buFont typeface="Arial" panose="020B0604020202020204" pitchFamily="34" charset="0"/>
              <a:buNone/>
            </a:pPr>
            <a:endParaRPr lang="en-US" dirty="0"/>
          </a:p>
        </p:txBody>
      </p:sp>
      <p:sp>
        <p:nvSpPr>
          <p:cNvPr id="12" name="Slide Number Placeholder 11">
            <a:extLst>
              <a:ext uri="{FF2B5EF4-FFF2-40B4-BE49-F238E27FC236}">
                <a16:creationId xmlns:a16="http://schemas.microsoft.com/office/drawing/2014/main" id="{C1306A2E-CCCB-4849-4DB7-229127F7DA85}"/>
              </a:ext>
            </a:extLst>
          </p:cNvPr>
          <p:cNvSpPr>
            <a:spLocks noGrp="1"/>
          </p:cNvSpPr>
          <p:nvPr>
            <p:ph type="sldNum" sz="quarter" idx="12"/>
          </p:nvPr>
        </p:nvSpPr>
        <p:spPr/>
        <p:txBody>
          <a:bodyPr/>
          <a:lstStyle/>
          <a:p>
            <a:fld id="{51B24ABF-F378-45CE-9AF6-2040E5902BD2}" type="slidenum">
              <a:rPr lang="en-US" smtClean="0"/>
              <a:pPr/>
              <a:t>2</a:t>
            </a:fld>
            <a:endParaRPr lang="en-US"/>
          </a:p>
        </p:txBody>
      </p:sp>
      <p:pic>
        <p:nvPicPr>
          <p:cNvPr id="5" name="Picture 6" descr="A picture containing text&#10;&#10;Description automatically generated">
            <a:extLst>
              <a:ext uri="{FF2B5EF4-FFF2-40B4-BE49-F238E27FC236}">
                <a16:creationId xmlns:a16="http://schemas.microsoft.com/office/drawing/2014/main" id="{EF75F928-12C7-E82D-D3CF-4D7E8703E515}"/>
              </a:ext>
            </a:extLst>
          </p:cNvPr>
          <p:cNvPicPr>
            <a:picLocks noChangeAspect="1"/>
          </p:cNvPicPr>
          <p:nvPr/>
        </p:nvPicPr>
        <p:blipFill>
          <a:blip r:embed="rId5"/>
          <a:stretch>
            <a:fillRect/>
          </a:stretch>
        </p:blipFill>
        <p:spPr>
          <a:xfrm>
            <a:off x="1956543" y="4750749"/>
            <a:ext cx="2413076" cy="1406491"/>
          </a:xfrm>
          <a:prstGeom prst="rect">
            <a:avLst/>
          </a:prstGeom>
        </p:spPr>
      </p:pic>
      <p:pic>
        <p:nvPicPr>
          <p:cNvPr id="7" name="Picture 9" descr="Icon&#10;&#10;Description automatically generated">
            <a:extLst>
              <a:ext uri="{FF2B5EF4-FFF2-40B4-BE49-F238E27FC236}">
                <a16:creationId xmlns:a16="http://schemas.microsoft.com/office/drawing/2014/main" id="{E49E891F-102D-65F0-D643-90DC0B432D7E}"/>
              </a:ext>
            </a:extLst>
          </p:cNvPr>
          <p:cNvPicPr>
            <a:picLocks noChangeAspect="1"/>
          </p:cNvPicPr>
          <p:nvPr/>
        </p:nvPicPr>
        <p:blipFill>
          <a:blip r:embed="rId6"/>
          <a:stretch>
            <a:fillRect/>
          </a:stretch>
        </p:blipFill>
        <p:spPr>
          <a:xfrm>
            <a:off x="740068" y="5453995"/>
            <a:ext cx="876697" cy="886352"/>
          </a:xfrm>
          <a:prstGeom prst="rect">
            <a:avLst/>
          </a:prstGeom>
        </p:spPr>
      </p:pic>
    </p:spTree>
    <p:extLst>
      <p:ext uri="{BB962C8B-B14F-4D97-AF65-F5344CB8AC3E}">
        <p14:creationId xmlns:p14="http://schemas.microsoft.com/office/powerpoint/2010/main" val="9075017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DFBDD3-EA0D-7939-C27D-5F6EEE77132F}"/>
              </a:ext>
            </a:extLst>
          </p:cNvPr>
          <p:cNvSpPr/>
          <p:nvPr/>
        </p:nvSpPr>
        <p:spPr>
          <a:xfrm>
            <a:off x="0" y="0"/>
            <a:ext cx="9144001" cy="2372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sp>
        <p:nvSpPr>
          <p:cNvPr id="2" name="Title 1">
            <a:extLst>
              <a:ext uri="{FF2B5EF4-FFF2-40B4-BE49-F238E27FC236}">
                <a16:creationId xmlns:a16="http://schemas.microsoft.com/office/drawing/2014/main" id="{027187C9-5135-E232-8A3A-9D6A271B5A1A}"/>
              </a:ext>
            </a:extLst>
          </p:cNvPr>
          <p:cNvSpPr>
            <a:spLocks noGrp="1"/>
          </p:cNvSpPr>
          <p:nvPr>
            <p:ph type="ctrTitle"/>
          </p:nvPr>
        </p:nvSpPr>
        <p:spPr>
          <a:xfrm>
            <a:off x="323005" y="25685"/>
            <a:ext cx="8417318" cy="461665"/>
          </a:xfrm>
        </p:spPr>
        <p:txBody>
          <a:bodyPr/>
          <a:lstStyle/>
          <a:p>
            <a:pPr algn="l"/>
            <a:r>
              <a:rPr lang="en-US" sz="2800" dirty="0">
                <a:solidFill>
                  <a:schemeClr val="bg1"/>
                </a:solidFill>
              </a:rPr>
              <a:t>The Bluestar consumer target continues to expand</a:t>
            </a:r>
          </a:p>
        </p:txBody>
      </p:sp>
      <p:sp>
        <p:nvSpPr>
          <p:cNvPr id="4" name="Slide Number Placeholder 3">
            <a:extLst>
              <a:ext uri="{FF2B5EF4-FFF2-40B4-BE49-F238E27FC236}">
                <a16:creationId xmlns:a16="http://schemas.microsoft.com/office/drawing/2014/main" id="{4B5A1CB3-00E8-D6C3-8C1C-72C8330B3D03}"/>
              </a:ext>
            </a:extLst>
          </p:cNvPr>
          <p:cNvSpPr>
            <a:spLocks noGrp="1"/>
          </p:cNvSpPr>
          <p:nvPr>
            <p:ph type="sldNum" sz="quarter" idx="12"/>
          </p:nvPr>
        </p:nvSpPr>
        <p:spPr/>
        <p:txBody>
          <a:bodyPr/>
          <a:lstStyle/>
          <a:p>
            <a:fld id="{51B24ABF-F378-45CE-9AF6-2040E5902BD2}" type="slidenum">
              <a:rPr lang="en-US" smtClean="0"/>
              <a:t>20</a:t>
            </a:fld>
            <a:endParaRPr lang="en-US"/>
          </a:p>
        </p:txBody>
      </p:sp>
      <p:pic>
        <p:nvPicPr>
          <p:cNvPr id="3" name="Picture 2">
            <a:extLst>
              <a:ext uri="{FF2B5EF4-FFF2-40B4-BE49-F238E27FC236}">
                <a16:creationId xmlns:a16="http://schemas.microsoft.com/office/drawing/2014/main" id="{993976B8-4B0D-30D6-1917-A84E41CD3DB8}"/>
              </a:ext>
            </a:extLst>
          </p:cNvPr>
          <p:cNvPicPr>
            <a:picLocks noChangeAspect="1"/>
          </p:cNvPicPr>
          <p:nvPr/>
        </p:nvPicPr>
        <p:blipFill>
          <a:blip r:embed="rId3"/>
          <a:stretch>
            <a:fillRect/>
          </a:stretch>
        </p:blipFill>
        <p:spPr>
          <a:xfrm>
            <a:off x="656163" y="508419"/>
            <a:ext cx="1692008" cy="1250615"/>
          </a:xfrm>
          <a:prstGeom prst="rect">
            <a:avLst/>
          </a:prstGeom>
        </p:spPr>
      </p:pic>
      <p:pic>
        <p:nvPicPr>
          <p:cNvPr id="6" name="Picture 5" descr="A picture containing indoor, person, table, dining table&#10;&#10;Description automatically generated">
            <a:extLst>
              <a:ext uri="{FF2B5EF4-FFF2-40B4-BE49-F238E27FC236}">
                <a16:creationId xmlns:a16="http://schemas.microsoft.com/office/drawing/2014/main" id="{E9F61698-3C9B-E3F5-5D25-DB62AD99F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641" y="523591"/>
            <a:ext cx="1538776" cy="1250615"/>
          </a:xfrm>
          <a:prstGeom prst="rect">
            <a:avLst/>
          </a:prstGeom>
          <a:ln>
            <a:solidFill>
              <a:schemeClr val="bg1">
                <a:lumMod val="50000"/>
              </a:schemeClr>
            </a:solidFill>
          </a:ln>
        </p:spPr>
      </p:pic>
      <p:sp>
        <p:nvSpPr>
          <p:cNvPr id="7" name="TextBox 6">
            <a:extLst>
              <a:ext uri="{FF2B5EF4-FFF2-40B4-BE49-F238E27FC236}">
                <a16:creationId xmlns:a16="http://schemas.microsoft.com/office/drawing/2014/main" id="{E9C27FAE-24DB-DFFE-2094-C6F0E122128E}"/>
              </a:ext>
            </a:extLst>
          </p:cNvPr>
          <p:cNvSpPr txBox="1"/>
          <p:nvPr/>
        </p:nvSpPr>
        <p:spPr>
          <a:xfrm>
            <a:off x="132515" y="2346572"/>
            <a:ext cx="2918438" cy="4185761"/>
          </a:xfrm>
          <a:prstGeom prst="rect">
            <a:avLst/>
          </a:prstGeom>
          <a:noFill/>
        </p:spPr>
        <p:txBody>
          <a:bodyPr wrap="square" rtlCol="0">
            <a:spAutoFit/>
          </a:bodyPr>
          <a:lstStyle/>
          <a:p>
            <a:pPr defTabSz="892272"/>
            <a:r>
              <a:rPr lang="en-US" sz="1400" b="1" dirty="0">
                <a:solidFill>
                  <a:prstClr val="black"/>
                </a:solidFill>
                <a:latin typeface="Times New Roman" panose="02020603050405020304" pitchFamily="18" charset="0"/>
                <a:cs typeface="Times New Roman" panose="02020603050405020304" pitchFamily="18" charset="0"/>
              </a:rPr>
              <a:t>Characteristics:</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Favor simplicity</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Hands-on, research-oriented</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Comfortable with embracing the messiness of the process</a:t>
            </a:r>
          </a:p>
          <a:p>
            <a:pPr defTabSz="892272"/>
            <a:endParaRPr lang="en-US" sz="1400" b="1" dirty="0">
              <a:solidFill>
                <a:prstClr val="black"/>
              </a:solidFill>
              <a:latin typeface="Times New Roman" panose="02020603050405020304" pitchFamily="18" charset="0"/>
              <a:cs typeface="Times New Roman" panose="02020603050405020304" pitchFamily="18" charset="0"/>
            </a:endParaRPr>
          </a:p>
          <a:p>
            <a:pPr defTabSz="892272"/>
            <a:r>
              <a:rPr lang="en-US" sz="1400" b="1" dirty="0">
                <a:solidFill>
                  <a:prstClr val="black"/>
                </a:solidFill>
                <a:latin typeface="Times New Roman" panose="02020603050405020304" pitchFamily="18" charset="0"/>
                <a:cs typeface="Times New Roman" panose="02020603050405020304" pitchFamily="18" charset="0"/>
              </a:rPr>
              <a:t>How they viewing cooking:</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Cooking is enjoyable, relaxing (recipes optional)</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Value performance over technology</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Strong cooking foundation (basics are effortless)</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Will try new techniques at home: wok, sous vide </a:t>
            </a:r>
          </a:p>
          <a:p>
            <a:pPr marL="164203" indent="-164203" defTabSz="892272">
              <a:buFont typeface="Wingdings" panose="05000000000000000000" pitchFamily="2" charset="2"/>
              <a:buChar char="§"/>
              <a:tabLst>
                <a:tab pos="109985" algn="l"/>
              </a:tabLst>
            </a:pPr>
            <a:endParaRPr lang="en-US" sz="1400" dirty="0">
              <a:solidFill>
                <a:prstClr val="black"/>
              </a:solidFill>
              <a:latin typeface="Times New Roman" panose="02020603050405020304" pitchFamily="18" charset="0"/>
              <a:cs typeface="Times New Roman" panose="02020603050405020304" pitchFamily="18" charset="0"/>
            </a:endParaRPr>
          </a:p>
          <a:p>
            <a:pPr defTabSz="892272">
              <a:tabLst>
                <a:tab pos="109985" algn="l"/>
              </a:tabLst>
            </a:pPr>
            <a:r>
              <a:rPr lang="en-US" sz="1400" b="1" dirty="0">
                <a:solidFill>
                  <a:prstClr val="black"/>
                </a:solidFill>
                <a:latin typeface="Times New Roman" panose="02020603050405020304" pitchFamily="18" charset="0"/>
                <a:cs typeface="Times New Roman" panose="02020603050405020304" pitchFamily="18" charset="0"/>
              </a:rPr>
              <a:t>Cooking References:</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Food blogs / Apps like NYT Cooking</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Cookbooks</a:t>
            </a:r>
          </a:p>
        </p:txBody>
      </p:sp>
      <p:sp>
        <p:nvSpPr>
          <p:cNvPr id="8" name="TextBox 7">
            <a:extLst>
              <a:ext uri="{FF2B5EF4-FFF2-40B4-BE49-F238E27FC236}">
                <a16:creationId xmlns:a16="http://schemas.microsoft.com/office/drawing/2014/main" id="{60E4476C-3DE4-DE86-B615-7EE219992DD4}"/>
              </a:ext>
            </a:extLst>
          </p:cNvPr>
          <p:cNvSpPr txBox="1"/>
          <p:nvPr/>
        </p:nvSpPr>
        <p:spPr>
          <a:xfrm>
            <a:off x="5818199" y="2351441"/>
            <a:ext cx="3271102" cy="3970318"/>
          </a:xfrm>
          <a:prstGeom prst="rect">
            <a:avLst/>
          </a:prstGeom>
          <a:noFill/>
        </p:spPr>
        <p:txBody>
          <a:bodyPr wrap="square" rtlCol="0">
            <a:spAutoFit/>
          </a:bodyPr>
          <a:lstStyle/>
          <a:p>
            <a:pPr defTabSz="892272"/>
            <a:r>
              <a:rPr lang="en-US" sz="1400" b="1" dirty="0">
                <a:solidFill>
                  <a:prstClr val="black"/>
                </a:solidFill>
                <a:latin typeface="Times New Roman" panose="02020603050405020304" pitchFamily="18" charset="0"/>
                <a:cs typeface="Times New Roman" panose="02020603050405020304" pitchFamily="18" charset="0"/>
              </a:rPr>
              <a:t>Characteristics:</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Values speed, efficiency and convenience</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Look for added bells/whistles, even at a higher cost</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Appreciate simplicity in terms of cleaning</a:t>
            </a:r>
          </a:p>
          <a:p>
            <a:pPr defTabSz="892272"/>
            <a:endParaRPr lang="en-US" sz="1400" b="1" dirty="0">
              <a:solidFill>
                <a:prstClr val="black"/>
              </a:solidFill>
              <a:latin typeface="Times New Roman" panose="02020603050405020304" pitchFamily="18" charset="0"/>
              <a:cs typeface="Times New Roman" panose="02020603050405020304" pitchFamily="18" charset="0"/>
            </a:endParaRPr>
          </a:p>
          <a:p>
            <a:pPr defTabSz="892272"/>
            <a:r>
              <a:rPr lang="en-US" sz="1400" b="1" dirty="0">
                <a:solidFill>
                  <a:prstClr val="black"/>
                </a:solidFill>
                <a:latin typeface="Times New Roman" panose="02020603050405020304" pitchFamily="18" charset="0"/>
                <a:cs typeface="Times New Roman" panose="02020603050405020304" pitchFamily="18" charset="0"/>
              </a:rPr>
              <a:t>How they view cooking:</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Prefer to use recipes</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Wants direct feedback via screen, timers, temperatures, probes </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Craves control over the process</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Baking is a </a:t>
            </a:r>
            <a:r>
              <a:rPr lang="en-US" sz="1400">
                <a:solidFill>
                  <a:prstClr val="black"/>
                </a:solidFill>
                <a:latin typeface="Times New Roman" panose="02020603050405020304" pitchFamily="18" charset="0"/>
                <a:cs typeface="Times New Roman" panose="02020603050405020304" pitchFamily="18" charset="0"/>
              </a:rPr>
              <a:t>family hobby</a:t>
            </a:r>
            <a:endParaRPr lang="en-US" sz="1400" dirty="0">
              <a:solidFill>
                <a:prstClr val="black"/>
              </a:solidFill>
              <a:latin typeface="Times New Roman" panose="02020603050405020304" pitchFamily="18" charset="0"/>
              <a:cs typeface="Times New Roman" panose="02020603050405020304" pitchFamily="18" charset="0"/>
            </a:endParaRPr>
          </a:p>
          <a:p>
            <a:pPr defTabSz="892272">
              <a:tabLst>
                <a:tab pos="109985" algn="l"/>
              </a:tabLst>
            </a:pPr>
            <a:endParaRPr lang="en-US" sz="1400" dirty="0">
              <a:solidFill>
                <a:prstClr val="black"/>
              </a:solidFill>
              <a:latin typeface="Times New Roman" panose="02020603050405020304" pitchFamily="18" charset="0"/>
              <a:cs typeface="Times New Roman" panose="02020603050405020304" pitchFamily="18" charset="0"/>
            </a:endParaRPr>
          </a:p>
          <a:p>
            <a:pPr defTabSz="892272">
              <a:tabLst>
                <a:tab pos="109985" algn="l"/>
              </a:tabLst>
            </a:pPr>
            <a:r>
              <a:rPr lang="en-US" sz="1400" b="1" dirty="0">
                <a:solidFill>
                  <a:prstClr val="black"/>
                </a:solidFill>
                <a:latin typeface="Times New Roman" panose="02020603050405020304" pitchFamily="18" charset="0"/>
                <a:cs typeface="Times New Roman" panose="02020603050405020304" pitchFamily="18" charset="0"/>
              </a:rPr>
              <a:t>Cooking References:</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Ina Garten Fans</a:t>
            </a:r>
          </a:p>
          <a:p>
            <a:pPr marL="164203" indent="-164203" defTabSz="892272">
              <a:buFont typeface="Wingdings" panose="05000000000000000000" pitchFamily="2" charset="2"/>
              <a:buChar char="§"/>
              <a:tabLst>
                <a:tab pos="109985" algn="l"/>
              </a:tabLst>
            </a:pPr>
            <a:r>
              <a:rPr lang="en-US" sz="1400" dirty="0">
                <a:solidFill>
                  <a:prstClr val="black"/>
                </a:solidFill>
                <a:latin typeface="Times New Roman" panose="02020603050405020304" pitchFamily="18" charset="0"/>
                <a:cs typeface="Times New Roman" panose="02020603050405020304" pitchFamily="18" charset="0"/>
              </a:rPr>
              <a:t>Pinterest / Instagram</a:t>
            </a:r>
            <a:endParaRPr lang="en-US" sz="1400" b="1" dirty="0">
              <a:solidFill>
                <a:prstClr val="black"/>
              </a:solidFill>
              <a:latin typeface="Calibri"/>
            </a:endParaRPr>
          </a:p>
        </p:txBody>
      </p:sp>
      <p:sp>
        <p:nvSpPr>
          <p:cNvPr id="9" name="Rectangle 8">
            <a:extLst>
              <a:ext uri="{FF2B5EF4-FFF2-40B4-BE49-F238E27FC236}">
                <a16:creationId xmlns:a16="http://schemas.microsoft.com/office/drawing/2014/main" id="{6F167526-297C-3772-4E1C-C33F86DECAAE}"/>
              </a:ext>
            </a:extLst>
          </p:cNvPr>
          <p:cNvSpPr/>
          <p:nvPr/>
        </p:nvSpPr>
        <p:spPr>
          <a:xfrm>
            <a:off x="102407" y="1920794"/>
            <a:ext cx="3063364" cy="46279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1B3B73-AF7C-E10E-5A9D-30FC06A3B2E2}"/>
              </a:ext>
            </a:extLst>
          </p:cNvPr>
          <p:cNvSpPr/>
          <p:nvPr/>
        </p:nvSpPr>
        <p:spPr>
          <a:xfrm>
            <a:off x="3479197" y="1920794"/>
            <a:ext cx="2110396" cy="46279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8392F1-D809-9A3E-DB37-610C6AFB09DE}"/>
              </a:ext>
            </a:extLst>
          </p:cNvPr>
          <p:cNvSpPr/>
          <p:nvPr/>
        </p:nvSpPr>
        <p:spPr>
          <a:xfrm>
            <a:off x="5772394" y="1920794"/>
            <a:ext cx="3240981" cy="46279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247447A-492C-890B-9290-99BE7F44BAAB}"/>
              </a:ext>
            </a:extLst>
          </p:cNvPr>
          <p:cNvSpPr txBox="1"/>
          <p:nvPr/>
        </p:nvSpPr>
        <p:spPr>
          <a:xfrm>
            <a:off x="511050" y="2012142"/>
            <a:ext cx="2126157" cy="307777"/>
          </a:xfrm>
          <a:prstGeom prst="rect">
            <a:avLst/>
          </a:prstGeom>
          <a:noFill/>
        </p:spPr>
        <p:txBody>
          <a:bodyPr wrap="square" rtlCol="0">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The Serious Home Cook</a:t>
            </a:r>
          </a:p>
        </p:txBody>
      </p:sp>
      <p:sp>
        <p:nvSpPr>
          <p:cNvPr id="15" name="TextBox 14">
            <a:extLst>
              <a:ext uri="{FF2B5EF4-FFF2-40B4-BE49-F238E27FC236}">
                <a16:creationId xmlns:a16="http://schemas.microsoft.com/office/drawing/2014/main" id="{0357F492-91F1-9F9E-6EC6-A5EA5C6B1973}"/>
              </a:ext>
            </a:extLst>
          </p:cNvPr>
          <p:cNvSpPr txBox="1"/>
          <p:nvPr/>
        </p:nvSpPr>
        <p:spPr>
          <a:xfrm>
            <a:off x="3508921" y="2012142"/>
            <a:ext cx="2126157" cy="307777"/>
          </a:xfrm>
          <a:prstGeom prst="rect">
            <a:avLst/>
          </a:prstGeom>
          <a:noFill/>
        </p:spPr>
        <p:txBody>
          <a:bodyPr wrap="square" rtlCol="0">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Where They Meet</a:t>
            </a:r>
          </a:p>
        </p:txBody>
      </p:sp>
      <p:sp>
        <p:nvSpPr>
          <p:cNvPr id="16" name="TextBox 15">
            <a:extLst>
              <a:ext uri="{FF2B5EF4-FFF2-40B4-BE49-F238E27FC236}">
                <a16:creationId xmlns:a16="http://schemas.microsoft.com/office/drawing/2014/main" id="{FE6E1300-1C44-4A46-BC72-051A57090D67}"/>
              </a:ext>
            </a:extLst>
          </p:cNvPr>
          <p:cNvSpPr txBox="1"/>
          <p:nvPr/>
        </p:nvSpPr>
        <p:spPr>
          <a:xfrm>
            <a:off x="6344058" y="1997379"/>
            <a:ext cx="2126157" cy="307777"/>
          </a:xfrm>
          <a:prstGeom prst="rect">
            <a:avLst/>
          </a:prstGeom>
          <a:noFill/>
        </p:spPr>
        <p:txBody>
          <a:bodyPr wrap="square" rtlCol="0">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The House Proud Cook</a:t>
            </a:r>
          </a:p>
        </p:txBody>
      </p:sp>
      <p:sp>
        <p:nvSpPr>
          <p:cNvPr id="17" name="TextBox 16">
            <a:extLst>
              <a:ext uri="{FF2B5EF4-FFF2-40B4-BE49-F238E27FC236}">
                <a16:creationId xmlns:a16="http://schemas.microsoft.com/office/drawing/2014/main" id="{9DAF0F4A-6DA2-809F-3ABC-A8356935C6BC}"/>
              </a:ext>
            </a:extLst>
          </p:cNvPr>
          <p:cNvSpPr txBox="1"/>
          <p:nvPr/>
        </p:nvSpPr>
        <p:spPr>
          <a:xfrm>
            <a:off x="3501940" y="2500703"/>
            <a:ext cx="2110395" cy="3293209"/>
          </a:xfrm>
          <a:prstGeom prst="rect">
            <a:avLst/>
          </a:prstGeom>
          <a:noFill/>
        </p:spPr>
        <p:txBody>
          <a:bodyPr wrap="square" rtlCol="0">
            <a:spAutoFit/>
          </a:bodyPr>
          <a:lstStyle/>
          <a:p>
            <a:pPr algn="ctr" defTabSz="892272">
              <a:tabLst>
                <a:tab pos="109985" algn="l"/>
              </a:tabLst>
            </a:pPr>
            <a:endParaRPr lang="en-US" sz="1600" dirty="0">
              <a:solidFill>
                <a:prstClr val="black"/>
              </a:solidFill>
              <a:latin typeface="Times New Roman" panose="02020603050405020304" pitchFamily="18" charset="0"/>
              <a:cs typeface="Times New Roman" panose="02020603050405020304" pitchFamily="18" charset="0"/>
            </a:endParaRPr>
          </a:p>
          <a:p>
            <a:pPr algn="ctr" defTabSz="892272">
              <a:tabLst>
                <a:tab pos="109985" algn="l"/>
              </a:tabLst>
            </a:pPr>
            <a:r>
              <a:rPr lang="en-US" sz="1600" dirty="0">
                <a:solidFill>
                  <a:prstClr val="black"/>
                </a:solidFill>
                <a:latin typeface="Times New Roman" panose="02020603050405020304" pitchFamily="18" charset="0"/>
                <a:cs typeface="Times New Roman" panose="02020603050405020304" pitchFamily="18" charset="0"/>
              </a:rPr>
              <a:t>Enjoys family &amp; entertaining friends with food at the core</a:t>
            </a:r>
          </a:p>
          <a:p>
            <a:pPr algn="ctr" defTabSz="892272">
              <a:tabLst>
                <a:tab pos="109985" algn="l"/>
              </a:tabLst>
            </a:pPr>
            <a:endParaRPr lang="en-US" sz="1600" dirty="0">
              <a:solidFill>
                <a:prstClr val="black"/>
              </a:solidFill>
              <a:latin typeface="Times New Roman" panose="02020603050405020304" pitchFamily="18" charset="0"/>
              <a:cs typeface="Times New Roman" panose="02020603050405020304" pitchFamily="18" charset="0"/>
            </a:endParaRPr>
          </a:p>
          <a:p>
            <a:pPr algn="ctr" defTabSz="892272">
              <a:tabLst>
                <a:tab pos="109985" algn="l"/>
              </a:tabLst>
            </a:pPr>
            <a:r>
              <a:rPr lang="en-US" sz="1600" dirty="0">
                <a:solidFill>
                  <a:prstClr val="black"/>
                </a:solidFill>
                <a:latin typeface="Times New Roman" panose="02020603050405020304" pitchFamily="18" charset="0"/>
                <a:cs typeface="Times New Roman" panose="02020603050405020304" pitchFamily="18" charset="0"/>
              </a:rPr>
              <a:t>Has a diverse palette </a:t>
            </a:r>
          </a:p>
          <a:p>
            <a:pPr algn="ctr" defTabSz="892272">
              <a:tabLst>
                <a:tab pos="109985" algn="l"/>
              </a:tabLst>
            </a:pPr>
            <a:endParaRPr lang="en-US" sz="1600" dirty="0">
              <a:solidFill>
                <a:prstClr val="black"/>
              </a:solidFill>
              <a:latin typeface="Times New Roman" panose="02020603050405020304" pitchFamily="18" charset="0"/>
              <a:cs typeface="Times New Roman" panose="02020603050405020304" pitchFamily="18" charset="0"/>
            </a:endParaRPr>
          </a:p>
          <a:p>
            <a:pPr algn="ctr" defTabSz="892272">
              <a:tabLst>
                <a:tab pos="109985" algn="l"/>
              </a:tabLst>
            </a:pPr>
            <a:r>
              <a:rPr lang="en-US" sz="1600" dirty="0">
                <a:solidFill>
                  <a:prstClr val="black"/>
                </a:solidFill>
                <a:latin typeface="Times New Roman" panose="02020603050405020304" pitchFamily="18" charset="0"/>
                <a:cs typeface="Times New Roman" panose="02020603050405020304" pitchFamily="18" charset="0"/>
              </a:rPr>
              <a:t>Buys Local &amp; Seasonal</a:t>
            </a:r>
          </a:p>
          <a:p>
            <a:pPr algn="ctr" defTabSz="892272">
              <a:tabLst>
                <a:tab pos="109985" algn="l"/>
              </a:tabLst>
            </a:pPr>
            <a:endParaRPr lang="en-US" sz="1600" dirty="0">
              <a:solidFill>
                <a:prstClr val="black"/>
              </a:solidFill>
              <a:latin typeface="Times New Roman" panose="02020603050405020304" pitchFamily="18" charset="0"/>
              <a:cs typeface="Times New Roman" panose="02020603050405020304" pitchFamily="18" charset="0"/>
            </a:endParaRPr>
          </a:p>
          <a:p>
            <a:pPr algn="ctr" defTabSz="892272">
              <a:tabLst>
                <a:tab pos="109985" algn="l"/>
              </a:tabLst>
            </a:pPr>
            <a:r>
              <a:rPr lang="en-US" sz="1600" dirty="0">
                <a:solidFill>
                  <a:prstClr val="black"/>
                </a:solidFill>
                <a:latin typeface="Times New Roman" panose="02020603050405020304" pitchFamily="18" charset="0"/>
                <a:cs typeface="Times New Roman" panose="02020603050405020304" pitchFamily="18" charset="0"/>
              </a:rPr>
              <a:t>Values American craftmanship</a:t>
            </a:r>
          </a:p>
          <a:p>
            <a:pPr algn="ctr" defTabSz="892272">
              <a:tabLst>
                <a:tab pos="109985" algn="l"/>
              </a:tabLst>
            </a:pPr>
            <a:endParaRPr lang="en-US" sz="1600" dirty="0">
              <a:solidFill>
                <a:prstClr val="black"/>
              </a:solidFill>
              <a:latin typeface="Times New Roman" panose="02020603050405020304" pitchFamily="18" charset="0"/>
              <a:cs typeface="Times New Roman" panose="02020603050405020304" pitchFamily="18" charset="0"/>
            </a:endParaRPr>
          </a:p>
          <a:p>
            <a:pPr algn="ctr" defTabSz="892272">
              <a:tabLst>
                <a:tab pos="109985" algn="l"/>
              </a:tabLst>
            </a:pPr>
            <a:r>
              <a:rPr lang="en-US" sz="1600" dirty="0">
                <a:solidFill>
                  <a:prstClr val="black"/>
                </a:solidFill>
                <a:latin typeface="Times New Roman" panose="02020603050405020304" pitchFamily="18" charset="0"/>
                <a:cs typeface="Times New Roman" panose="02020603050405020304" pitchFamily="18" charset="0"/>
              </a:rPr>
              <a:t>Loves to customize</a:t>
            </a:r>
          </a:p>
        </p:txBody>
      </p:sp>
      <p:sp>
        <p:nvSpPr>
          <p:cNvPr id="18" name="Arrow: Right 17">
            <a:extLst>
              <a:ext uri="{FF2B5EF4-FFF2-40B4-BE49-F238E27FC236}">
                <a16:creationId xmlns:a16="http://schemas.microsoft.com/office/drawing/2014/main" id="{31619982-5FED-EAB8-C10B-5DFFD6792321}"/>
              </a:ext>
            </a:extLst>
          </p:cNvPr>
          <p:cNvSpPr/>
          <p:nvPr/>
        </p:nvSpPr>
        <p:spPr>
          <a:xfrm>
            <a:off x="2637207" y="974224"/>
            <a:ext cx="1219151" cy="6431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111AFA4A-1F37-2088-1EB3-6BE36C03FC65}"/>
              </a:ext>
            </a:extLst>
          </p:cNvPr>
          <p:cNvSpPr/>
          <p:nvPr/>
        </p:nvSpPr>
        <p:spPr>
          <a:xfrm rot="10800000">
            <a:off x="5124907" y="928158"/>
            <a:ext cx="1219151" cy="6431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087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BA6EE9B-6D39-36F4-5CE0-EBE91D3A9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381" y="4038659"/>
            <a:ext cx="2352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65533117-203C-827B-482D-5C8F3A629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888" y="2358021"/>
            <a:ext cx="1714500" cy="1781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BDFBDD3-EA0D-7939-C27D-5F6EEE77132F}"/>
              </a:ext>
            </a:extLst>
          </p:cNvPr>
          <p:cNvSpPr/>
          <p:nvPr/>
        </p:nvSpPr>
        <p:spPr>
          <a:xfrm>
            <a:off x="0" y="0"/>
            <a:ext cx="9144001" cy="2372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80"/>
              </a:highlight>
            </a:endParaRPr>
          </a:p>
        </p:txBody>
      </p:sp>
      <p:sp>
        <p:nvSpPr>
          <p:cNvPr id="2" name="Title 1">
            <a:extLst>
              <a:ext uri="{FF2B5EF4-FFF2-40B4-BE49-F238E27FC236}">
                <a16:creationId xmlns:a16="http://schemas.microsoft.com/office/drawing/2014/main" id="{027187C9-5135-E232-8A3A-9D6A271B5A1A}"/>
              </a:ext>
            </a:extLst>
          </p:cNvPr>
          <p:cNvSpPr>
            <a:spLocks noGrp="1"/>
          </p:cNvSpPr>
          <p:nvPr>
            <p:ph type="ctrTitle"/>
          </p:nvPr>
        </p:nvSpPr>
        <p:spPr>
          <a:xfrm>
            <a:off x="323005" y="25685"/>
            <a:ext cx="8417318" cy="461665"/>
          </a:xfrm>
        </p:spPr>
        <p:txBody>
          <a:bodyPr/>
          <a:lstStyle/>
          <a:p>
            <a:pPr algn="l"/>
            <a:r>
              <a:rPr lang="en-US" sz="2800" dirty="0">
                <a:solidFill>
                  <a:schemeClr val="bg1"/>
                </a:solidFill>
              </a:rPr>
              <a:t>Products they love</a:t>
            </a:r>
          </a:p>
        </p:txBody>
      </p:sp>
      <p:sp>
        <p:nvSpPr>
          <p:cNvPr id="4" name="Slide Number Placeholder 3">
            <a:extLst>
              <a:ext uri="{FF2B5EF4-FFF2-40B4-BE49-F238E27FC236}">
                <a16:creationId xmlns:a16="http://schemas.microsoft.com/office/drawing/2014/main" id="{4B5A1CB3-00E8-D6C3-8C1C-72C8330B3D03}"/>
              </a:ext>
            </a:extLst>
          </p:cNvPr>
          <p:cNvSpPr>
            <a:spLocks noGrp="1"/>
          </p:cNvSpPr>
          <p:nvPr>
            <p:ph type="sldNum" sz="quarter" idx="12"/>
          </p:nvPr>
        </p:nvSpPr>
        <p:spPr/>
        <p:txBody>
          <a:bodyPr/>
          <a:lstStyle/>
          <a:p>
            <a:fld id="{51B24ABF-F378-45CE-9AF6-2040E5902BD2}" type="slidenum">
              <a:rPr lang="en-US" smtClean="0"/>
              <a:t>21</a:t>
            </a:fld>
            <a:endParaRPr lang="en-US"/>
          </a:p>
        </p:txBody>
      </p:sp>
      <p:pic>
        <p:nvPicPr>
          <p:cNvPr id="3" name="Picture 2">
            <a:extLst>
              <a:ext uri="{FF2B5EF4-FFF2-40B4-BE49-F238E27FC236}">
                <a16:creationId xmlns:a16="http://schemas.microsoft.com/office/drawing/2014/main" id="{993976B8-4B0D-30D6-1917-A84E41CD3DB8}"/>
              </a:ext>
            </a:extLst>
          </p:cNvPr>
          <p:cNvPicPr>
            <a:picLocks noChangeAspect="1"/>
          </p:cNvPicPr>
          <p:nvPr/>
        </p:nvPicPr>
        <p:blipFill>
          <a:blip r:embed="rId5"/>
          <a:stretch>
            <a:fillRect/>
          </a:stretch>
        </p:blipFill>
        <p:spPr>
          <a:xfrm>
            <a:off x="1669339" y="513035"/>
            <a:ext cx="1692008" cy="1250615"/>
          </a:xfrm>
          <a:prstGeom prst="rect">
            <a:avLst/>
          </a:prstGeom>
        </p:spPr>
      </p:pic>
      <p:pic>
        <p:nvPicPr>
          <p:cNvPr id="6" name="Picture 5" descr="A picture containing indoor, person, table, dining table&#10;&#10;Description automatically generated">
            <a:extLst>
              <a:ext uri="{FF2B5EF4-FFF2-40B4-BE49-F238E27FC236}">
                <a16:creationId xmlns:a16="http://schemas.microsoft.com/office/drawing/2014/main" id="{E9F61698-3C9B-E3F5-5D25-DB62AD99F2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0508" y="513035"/>
            <a:ext cx="1538776" cy="1250615"/>
          </a:xfrm>
          <a:prstGeom prst="rect">
            <a:avLst/>
          </a:prstGeom>
          <a:ln>
            <a:solidFill>
              <a:schemeClr val="bg1">
                <a:lumMod val="50000"/>
              </a:schemeClr>
            </a:solidFill>
          </a:ln>
        </p:spPr>
      </p:pic>
      <p:sp>
        <p:nvSpPr>
          <p:cNvPr id="9" name="Rectangle 8">
            <a:extLst>
              <a:ext uri="{FF2B5EF4-FFF2-40B4-BE49-F238E27FC236}">
                <a16:creationId xmlns:a16="http://schemas.microsoft.com/office/drawing/2014/main" id="{6F167526-297C-3772-4E1C-C33F86DECAAE}"/>
              </a:ext>
            </a:extLst>
          </p:cNvPr>
          <p:cNvSpPr/>
          <p:nvPr/>
        </p:nvSpPr>
        <p:spPr>
          <a:xfrm>
            <a:off x="1115583" y="1925411"/>
            <a:ext cx="3063364" cy="42668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8392F1-D809-9A3E-DB37-610C6AFB09DE}"/>
              </a:ext>
            </a:extLst>
          </p:cNvPr>
          <p:cNvSpPr/>
          <p:nvPr/>
        </p:nvSpPr>
        <p:spPr>
          <a:xfrm>
            <a:off x="4743261" y="1910239"/>
            <a:ext cx="3240981" cy="42668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247447A-492C-890B-9290-99BE7F44BAAB}"/>
              </a:ext>
            </a:extLst>
          </p:cNvPr>
          <p:cNvSpPr txBox="1"/>
          <p:nvPr/>
        </p:nvSpPr>
        <p:spPr>
          <a:xfrm>
            <a:off x="1524226" y="2016758"/>
            <a:ext cx="2126157" cy="307777"/>
          </a:xfrm>
          <a:prstGeom prst="rect">
            <a:avLst/>
          </a:prstGeom>
          <a:noFill/>
        </p:spPr>
        <p:txBody>
          <a:bodyPr wrap="square" rtlCol="0">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The Serious Home Cook</a:t>
            </a:r>
          </a:p>
        </p:txBody>
      </p:sp>
      <p:sp>
        <p:nvSpPr>
          <p:cNvPr id="16" name="TextBox 15">
            <a:extLst>
              <a:ext uri="{FF2B5EF4-FFF2-40B4-BE49-F238E27FC236}">
                <a16:creationId xmlns:a16="http://schemas.microsoft.com/office/drawing/2014/main" id="{FE6E1300-1C44-4A46-BC72-051A57090D67}"/>
              </a:ext>
            </a:extLst>
          </p:cNvPr>
          <p:cNvSpPr txBox="1"/>
          <p:nvPr/>
        </p:nvSpPr>
        <p:spPr>
          <a:xfrm>
            <a:off x="5314925" y="1986823"/>
            <a:ext cx="2126157" cy="307777"/>
          </a:xfrm>
          <a:prstGeom prst="rect">
            <a:avLst/>
          </a:prstGeom>
          <a:noFill/>
        </p:spPr>
        <p:txBody>
          <a:bodyPr wrap="square" rtlCol="0">
            <a:spAutoFit/>
          </a:bodyPr>
          <a:lstStyle/>
          <a:p>
            <a:pPr algn="ctr"/>
            <a:r>
              <a:rPr lang="en-US" sz="1400" b="1" dirty="0">
                <a:solidFill>
                  <a:schemeClr val="bg1"/>
                </a:solidFill>
                <a:latin typeface="Times New Roman" panose="02020603050405020304" pitchFamily="18" charset="0"/>
                <a:cs typeface="Times New Roman" panose="02020603050405020304" pitchFamily="18" charset="0"/>
              </a:rPr>
              <a:t>The House Proud Cook</a:t>
            </a:r>
          </a:p>
        </p:txBody>
      </p:sp>
      <p:sp>
        <p:nvSpPr>
          <p:cNvPr id="10" name="TextBox 1">
            <a:extLst>
              <a:ext uri="{FF2B5EF4-FFF2-40B4-BE49-F238E27FC236}">
                <a16:creationId xmlns:a16="http://schemas.microsoft.com/office/drawing/2014/main" id="{003903E7-CDF1-26C0-97ED-3182A7442647}"/>
              </a:ext>
            </a:extLst>
          </p:cNvPr>
          <p:cNvSpPr txBox="1"/>
          <p:nvPr/>
        </p:nvSpPr>
        <p:spPr>
          <a:xfrm>
            <a:off x="1515600" y="5877894"/>
            <a:ext cx="2340232"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latin typeface="Times New Roman" panose="02020603050405020304" pitchFamily="18" charset="0"/>
                <a:cs typeface="Times New Roman" panose="02020603050405020304" pitchFamily="18" charset="0"/>
              </a:rPr>
              <a:t>Open Burner - All Gas</a:t>
            </a:r>
          </a:p>
        </p:txBody>
      </p:sp>
      <p:sp>
        <p:nvSpPr>
          <p:cNvPr id="21" name="TextBox 1">
            <a:extLst>
              <a:ext uri="{FF2B5EF4-FFF2-40B4-BE49-F238E27FC236}">
                <a16:creationId xmlns:a16="http://schemas.microsoft.com/office/drawing/2014/main" id="{ECF40920-D081-6073-EE93-A7506A2B49AF}"/>
              </a:ext>
            </a:extLst>
          </p:cNvPr>
          <p:cNvSpPr txBox="1"/>
          <p:nvPr/>
        </p:nvSpPr>
        <p:spPr>
          <a:xfrm>
            <a:off x="5895513" y="5869268"/>
            <a:ext cx="936475"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latin typeface="Times New Roman" panose="02020603050405020304" pitchFamily="18" charset="0"/>
                <a:cs typeface="Times New Roman" panose="02020603050405020304" pitchFamily="18" charset="0"/>
              </a:rPr>
              <a:t>Dual Fuel</a:t>
            </a:r>
          </a:p>
        </p:txBody>
      </p:sp>
      <p:pic>
        <p:nvPicPr>
          <p:cNvPr id="23" name="Picture 22">
            <a:extLst>
              <a:ext uri="{FF2B5EF4-FFF2-40B4-BE49-F238E27FC236}">
                <a16:creationId xmlns:a16="http://schemas.microsoft.com/office/drawing/2014/main" id="{68581245-734D-163D-ACD5-2A469714EB2D}"/>
              </a:ext>
            </a:extLst>
          </p:cNvPr>
          <p:cNvPicPr>
            <a:picLocks noChangeAspect="1"/>
          </p:cNvPicPr>
          <p:nvPr/>
        </p:nvPicPr>
        <p:blipFill>
          <a:blip r:embed="rId7"/>
          <a:stretch>
            <a:fillRect/>
          </a:stretch>
        </p:blipFill>
        <p:spPr>
          <a:xfrm>
            <a:off x="5612909" y="2428489"/>
            <a:ext cx="1538776" cy="1678433"/>
          </a:xfrm>
          <a:prstGeom prst="rect">
            <a:avLst/>
          </a:prstGeom>
        </p:spPr>
      </p:pic>
      <p:pic>
        <p:nvPicPr>
          <p:cNvPr id="15" name="Picture 14">
            <a:extLst>
              <a:ext uri="{FF2B5EF4-FFF2-40B4-BE49-F238E27FC236}">
                <a16:creationId xmlns:a16="http://schemas.microsoft.com/office/drawing/2014/main" id="{ECE9EAF2-2752-18CD-F588-1E6CC8A13A47}"/>
              </a:ext>
            </a:extLst>
          </p:cNvPr>
          <p:cNvPicPr>
            <a:picLocks noChangeAspect="1"/>
          </p:cNvPicPr>
          <p:nvPr/>
        </p:nvPicPr>
        <p:blipFill>
          <a:blip r:embed="rId8"/>
          <a:stretch>
            <a:fillRect/>
          </a:stretch>
        </p:blipFill>
        <p:spPr>
          <a:xfrm>
            <a:off x="5314925" y="4168419"/>
            <a:ext cx="2020942" cy="1645480"/>
          </a:xfrm>
          <a:prstGeom prst="rect">
            <a:avLst/>
          </a:prstGeom>
        </p:spPr>
      </p:pic>
    </p:spTree>
    <p:extLst>
      <p:ext uri="{BB962C8B-B14F-4D97-AF65-F5344CB8AC3E}">
        <p14:creationId xmlns:p14="http://schemas.microsoft.com/office/powerpoint/2010/main" val="233583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0AAEC55-D784-A440-0446-A948FDDF165E}"/>
              </a:ext>
            </a:extLst>
          </p:cNvPr>
          <p:cNvSpPr/>
          <p:nvPr/>
        </p:nvSpPr>
        <p:spPr>
          <a:xfrm>
            <a:off x="-1" y="0"/>
            <a:ext cx="9144001" cy="1714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0080"/>
              </a:highlight>
            </a:endParaRPr>
          </a:p>
        </p:txBody>
      </p:sp>
      <p:sp>
        <p:nvSpPr>
          <p:cNvPr id="12" name="Slide Number Placeholder 11">
            <a:extLst>
              <a:ext uri="{FF2B5EF4-FFF2-40B4-BE49-F238E27FC236}">
                <a16:creationId xmlns:a16="http://schemas.microsoft.com/office/drawing/2014/main" id="{C1306A2E-CCCB-4849-4DB7-229127F7DA85}"/>
              </a:ext>
            </a:extLst>
          </p:cNvPr>
          <p:cNvSpPr>
            <a:spLocks noGrp="1"/>
          </p:cNvSpPr>
          <p:nvPr>
            <p:ph type="sldNum" sz="quarter" idx="12"/>
          </p:nvPr>
        </p:nvSpPr>
        <p:spPr/>
        <p:txBody>
          <a:bodyPr/>
          <a:lstStyle/>
          <a:p>
            <a:fld id="{51B24ABF-F378-45CE-9AF6-2040E5902BD2}" type="slidenum">
              <a:rPr lang="en-US" smtClean="0"/>
              <a:pPr/>
              <a:t>22</a:t>
            </a:fld>
            <a:endParaRPr lang="en-US"/>
          </a:p>
        </p:txBody>
      </p:sp>
      <p:sp>
        <p:nvSpPr>
          <p:cNvPr id="39" name="Title 38">
            <a:extLst>
              <a:ext uri="{FF2B5EF4-FFF2-40B4-BE49-F238E27FC236}">
                <a16:creationId xmlns:a16="http://schemas.microsoft.com/office/drawing/2014/main" id="{4A37D231-EA83-D802-24D5-FD9ABDA5652F}"/>
              </a:ext>
            </a:extLst>
          </p:cNvPr>
          <p:cNvSpPr>
            <a:spLocks noGrp="1"/>
          </p:cNvSpPr>
          <p:nvPr>
            <p:ph type="title"/>
          </p:nvPr>
        </p:nvSpPr>
        <p:spPr>
          <a:xfrm>
            <a:off x="449161" y="652833"/>
            <a:ext cx="7416000" cy="360000"/>
          </a:xfrm>
        </p:spPr>
        <p:txBody>
          <a:bodyPr/>
          <a:lstStyle/>
          <a:p>
            <a:r>
              <a:rPr lang="en-US" dirty="0">
                <a:solidFill>
                  <a:schemeClr val="bg1"/>
                </a:solidFill>
              </a:rPr>
              <a:t>BlueStar® consumer target IS BROAD</a:t>
            </a:r>
          </a:p>
        </p:txBody>
      </p:sp>
      <p:sp>
        <p:nvSpPr>
          <p:cNvPr id="5" name="Oval 4">
            <a:extLst>
              <a:ext uri="{FF2B5EF4-FFF2-40B4-BE49-F238E27FC236}">
                <a16:creationId xmlns:a16="http://schemas.microsoft.com/office/drawing/2014/main" id="{EFCF3B50-C29B-512D-4ABD-A79572C413AA}"/>
              </a:ext>
            </a:extLst>
          </p:cNvPr>
          <p:cNvSpPr/>
          <p:nvPr/>
        </p:nvSpPr>
        <p:spPr>
          <a:xfrm>
            <a:off x="4414840" y="2052918"/>
            <a:ext cx="3734078" cy="393579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6" dirty="0"/>
              <a:t>The House </a:t>
            </a:r>
          </a:p>
          <a:p>
            <a:pPr algn="ctr"/>
            <a:r>
              <a:rPr lang="en-US" sz="1626" dirty="0"/>
              <a:t>Proud Cook</a:t>
            </a:r>
          </a:p>
          <a:p>
            <a:pPr algn="ctr"/>
            <a:endParaRPr lang="en-US" sz="1626" dirty="0"/>
          </a:p>
          <a:p>
            <a:pPr algn="ctr"/>
            <a:endParaRPr lang="en-US" sz="1626" dirty="0"/>
          </a:p>
          <a:p>
            <a:pPr algn="ctr"/>
            <a:endParaRPr lang="en-US" sz="1626" dirty="0"/>
          </a:p>
          <a:p>
            <a:pPr algn="ctr"/>
            <a:endParaRPr lang="en-US" sz="1626" dirty="0"/>
          </a:p>
          <a:p>
            <a:pPr algn="ctr"/>
            <a:endParaRPr lang="en-US" sz="1626" dirty="0"/>
          </a:p>
          <a:p>
            <a:pPr algn="ctr"/>
            <a:endParaRPr lang="en-US" sz="1626" dirty="0"/>
          </a:p>
          <a:p>
            <a:pPr algn="ctr"/>
            <a:endParaRPr lang="en-US" sz="1626" dirty="0"/>
          </a:p>
        </p:txBody>
      </p:sp>
      <p:sp>
        <p:nvSpPr>
          <p:cNvPr id="6" name="Oval 5">
            <a:extLst>
              <a:ext uri="{FF2B5EF4-FFF2-40B4-BE49-F238E27FC236}">
                <a16:creationId xmlns:a16="http://schemas.microsoft.com/office/drawing/2014/main" id="{8E3B6CDD-1ABD-1585-0254-2EFE5148C581}"/>
              </a:ext>
            </a:extLst>
          </p:cNvPr>
          <p:cNvSpPr/>
          <p:nvPr/>
        </p:nvSpPr>
        <p:spPr>
          <a:xfrm>
            <a:off x="1129740" y="3129077"/>
            <a:ext cx="1867039" cy="2012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6" dirty="0"/>
              <a:t>Serious Home Cooks</a:t>
            </a:r>
          </a:p>
        </p:txBody>
      </p:sp>
      <p:sp>
        <p:nvSpPr>
          <p:cNvPr id="7" name="Oval 6">
            <a:extLst>
              <a:ext uri="{FF2B5EF4-FFF2-40B4-BE49-F238E27FC236}">
                <a16:creationId xmlns:a16="http://schemas.microsoft.com/office/drawing/2014/main" id="{C70DF5F8-0D87-43E6-F788-7C711914A2F3}"/>
              </a:ext>
            </a:extLst>
          </p:cNvPr>
          <p:cNvSpPr/>
          <p:nvPr/>
        </p:nvSpPr>
        <p:spPr>
          <a:xfrm>
            <a:off x="5348359" y="3516378"/>
            <a:ext cx="1867039" cy="2012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6" dirty="0"/>
              <a:t>Serious Home Cooks</a:t>
            </a:r>
          </a:p>
        </p:txBody>
      </p:sp>
      <p:sp>
        <p:nvSpPr>
          <p:cNvPr id="8" name="Arrow: Right 7">
            <a:extLst>
              <a:ext uri="{FF2B5EF4-FFF2-40B4-BE49-F238E27FC236}">
                <a16:creationId xmlns:a16="http://schemas.microsoft.com/office/drawing/2014/main" id="{E1A4E1AD-5862-4751-0A02-F71ADEC6E728}"/>
              </a:ext>
            </a:extLst>
          </p:cNvPr>
          <p:cNvSpPr/>
          <p:nvPr/>
        </p:nvSpPr>
        <p:spPr>
          <a:xfrm>
            <a:off x="3283977" y="3755920"/>
            <a:ext cx="971446" cy="73029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6" dirty="0"/>
          </a:p>
        </p:txBody>
      </p:sp>
      <p:sp>
        <p:nvSpPr>
          <p:cNvPr id="2" name="TextBox 1">
            <a:extLst>
              <a:ext uri="{FF2B5EF4-FFF2-40B4-BE49-F238E27FC236}">
                <a16:creationId xmlns:a16="http://schemas.microsoft.com/office/drawing/2014/main" id="{10318449-4555-0264-98F9-CD099BD71793}"/>
              </a:ext>
            </a:extLst>
          </p:cNvPr>
          <p:cNvSpPr txBox="1"/>
          <p:nvPr/>
        </p:nvSpPr>
        <p:spPr>
          <a:xfrm>
            <a:off x="4715598" y="6119385"/>
            <a:ext cx="3132560" cy="415498"/>
          </a:xfrm>
          <a:prstGeom prst="rect">
            <a:avLst/>
          </a:prstGeom>
          <a:noFill/>
        </p:spPr>
        <p:txBody>
          <a:bodyPr wrap="square">
            <a:spAutoFit/>
          </a:bodyPr>
          <a:lstStyle/>
          <a:p>
            <a:pPr algn="ctr"/>
            <a:r>
              <a:rPr lang="en-US" sz="2100" b="1" cap="all" dirty="0">
                <a:solidFill>
                  <a:schemeClr val="accent2"/>
                </a:solidFill>
                <a:latin typeface="+mj-lt"/>
              </a:rPr>
              <a:t>today</a:t>
            </a:r>
          </a:p>
        </p:txBody>
      </p:sp>
      <p:sp>
        <p:nvSpPr>
          <p:cNvPr id="3" name="TextBox 2">
            <a:extLst>
              <a:ext uri="{FF2B5EF4-FFF2-40B4-BE49-F238E27FC236}">
                <a16:creationId xmlns:a16="http://schemas.microsoft.com/office/drawing/2014/main" id="{9DA8B155-894D-9446-6BF4-C7EDCCFAC676}"/>
              </a:ext>
            </a:extLst>
          </p:cNvPr>
          <p:cNvSpPr txBox="1"/>
          <p:nvPr/>
        </p:nvSpPr>
        <p:spPr>
          <a:xfrm>
            <a:off x="449161" y="5250051"/>
            <a:ext cx="3132560" cy="415498"/>
          </a:xfrm>
          <a:prstGeom prst="rect">
            <a:avLst/>
          </a:prstGeom>
          <a:noFill/>
        </p:spPr>
        <p:txBody>
          <a:bodyPr wrap="square">
            <a:spAutoFit/>
          </a:bodyPr>
          <a:lstStyle/>
          <a:p>
            <a:pPr algn="ctr"/>
            <a:r>
              <a:rPr lang="en-US" sz="2100" b="1" cap="all" dirty="0">
                <a:solidFill>
                  <a:schemeClr val="accent2"/>
                </a:solidFill>
                <a:latin typeface="+mj-lt"/>
              </a:rPr>
              <a:t>yesterday</a:t>
            </a:r>
          </a:p>
        </p:txBody>
      </p:sp>
    </p:spTree>
    <p:extLst>
      <p:ext uri="{BB962C8B-B14F-4D97-AF65-F5344CB8AC3E}">
        <p14:creationId xmlns:p14="http://schemas.microsoft.com/office/powerpoint/2010/main" val="85695353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23A058D8-C2D1-67DA-997D-9D59AB58A359}"/>
              </a:ext>
            </a:extLst>
          </p:cNvPr>
          <p:cNvGrpSpPr>
            <a:grpSpLocks noChangeAspect="1"/>
          </p:cNvGrpSpPr>
          <p:nvPr/>
        </p:nvGrpSpPr>
        <p:grpSpPr>
          <a:xfrm>
            <a:off x="6096000" y="1124509"/>
            <a:ext cx="2495549" cy="451337"/>
            <a:chOff x="1335964" y="143790"/>
            <a:chExt cx="2452924" cy="443628"/>
          </a:xfrm>
        </p:grpSpPr>
        <p:sp>
          <p:nvSpPr>
            <p:cNvPr id="45" name="Freeform: Shape 44">
              <a:extLst>
                <a:ext uri="{FF2B5EF4-FFF2-40B4-BE49-F238E27FC236}">
                  <a16:creationId xmlns:a16="http://schemas.microsoft.com/office/drawing/2014/main" id="{A0FC54CF-236E-3666-D961-3C9F972EDECE}"/>
                </a:ext>
              </a:extLst>
            </p:cNvPr>
            <p:cNvSpPr/>
            <p:nvPr/>
          </p:nvSpPr>
          <p:spPr>
            <a:xfrm>
              <a:off x="1539819" y="395298"/>
              <a:ext cx="59688" cy="96097"/>
            </a:xfrm>
            <a:custGeom>
              <a:avLst/>
              <a:gdLst>
                <a:gd name="connsiteX0" fmla="*/ 86977 w 87389"/>
                <a:gd name="connsiteY0" fmla="*/ 36415 h 140695"/>
                <a:gd name="connsiteX1" fmla="*/ 69595 w 87389"/>
                <a:gd name="connsiteY1" fmla="*/ 0 h 140695"/>
                <a:gd name="connsiteX2" fmla="*/ 1111 w 87389"/>
                <a:gd name="connsiteY2" fmla="*/ 106811 h 140695"/>
                <a:gd name="connsiteX3" fmla="*/ 3544 w 87389"/>
                <a:gd name="connsiteY3" fmla="*/ 131406 h 140695"/>
                <a:gd name="connsiteX4" fmla="*/ 5977 w 87389"/>
                <a:gd name="connsiteY4" fmla="*/ 137055 h 140695"/>
                <a:gd name="connsiteX5" fmla="*/ 14563 w 87389"/>
                <a:gd name="connsiteY5" fmla="*/ 140056 h 140695"/>
                <a:gd name="connsiteX6" fmla="*/ 16580 w 87389"/>
                <a:gd name="connsiteY6" fmla="*/ 138533 h 140695"/>
                <a:gd name="connsiteX7" fmla="*/ 74462 w 87389"/>
                <a:gd name="connsiteY7" fmla="*/ 61966 h 140695"/>
                <a:gd name="connsiteX8" fmla="*/ 86977 w 87389"/>
                <a:gd name="connsiteY8" fmla="*/ 36415 h 14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 h="140695">
                  <a:moveTo>
                    <a:pt x="86977" y="36415"/>
                  </a:moveTo>
                  <a:cubicBezTo>
                    <a:pt x="89200" y="21860"/>
                    <a:pt x="82309" y="7425"/>
                    <a:pt x="69595" y="0"/>
                  </a:cubicBezTo>
                  <a:cubicBezTo>
                    <a:pt x="63077" y="8691"/>
                    <a:pt x="4935" y="97946"/>
                    <a:pt x="1111" y="106811"/>
                  </a:cubicBezTo>
                  <a:cubicBezTo>
                    <a:pt x="-970" y="115042"/>
                    <a:pt x="-110" y="123743"/>
                    <a:pt x="3544" y="131406"/>
                  </a:cubicBezTo>
                  <a:cubicBezTo>
                    <a:pt x="4065" y="132884"/>
                    <a:pt x="5369" y="135404"/>
                    <a:pt x="5977" y="137055"/>
                  </a:cubicBezTo>
                  <a:cubicBezTo>
                    <a:pt x="7519" y="140255"/>
                    <a:pt x="11363" y="141599"/>
                    <a:pt x="14563" y="140056"/>
                  </a:cubicBezTo>
                  <a:cubicBezTo>
                    <a:pt x="15330" y="139687"/>
                    <a:pt x="16015" y="139169"/>
                    <a:pt x="16580" y="138533"/>
                  </a:cubicBezTo>
                  <a:cubicBezTo>
                    <a:pt x="33962" y="123411"/>
                    <a:pt x="70812" y="67181"/>
                    <a:pt x="74462" y="61966"/>
                  </a:cubicBezTo>
                  <a:cubicBezTo>
                    <a:pt x="80259" y="54346"/>
                    <a:pt x="84510" y="45666"/>
                    <a:pt x="86977" y="36415"/>
                  </a:cubicBezTo>
                  <a:close/>
                </a:path>
              </a:pathLst>
            </a:custGeom>
            <a:solidFill>
              <a:schemeClr val="bg1"/>
            </a:solidFill>
            <a:ln w="867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4F4E857-6C88-1593-F2B9-FE738A0575BF}"/>
                </a:ext>
              </a:extLst>
            </p:cNvPr>
            <p:cNvSpPr/>
            <p:nvPr/>
          </p:nvSpPr>
          <p:spPr>
            <a:xfrm>
              <a:off x="1335964" y="143790"/>
              <a:ext cx="5935" cy="5935"/>
            </a:xfrm>
            <a:custGeom>
              <a:avLst/>
              <a:gdLst/>
              <a:ahLst/>
              <a:cxnLst/>
              <a:rect l="l" t="t" r="r" b="b"/>
              <a:pathLst>
                <a:path w="8690" h="8690"/>
              </a:pathLst>
            </a:custGeom>
            <a:solidFill>
              <a:schemeClr val="bg1"/>
            </a:solidFill>
            <a:ln w="8672"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4D3CBAD-410E-E50E-B34C-589D1C072EB2}"/>
                </a:ext>
              </a:extLst>
            </p:cNvPr>
            <p:cNvSpPr/>
            <p:nvPr/>
          </p:nvSpPr>
          <p:spPr>
            <a:xfrm>
              <a:off x="1336140" y="143795"/>
              <a:ext cx="465791" cy="443623"/>
            </a:xfrm>
            <a:custGeom>
              <a:avLst/>
              <a:gdLst>
                <a:gd name="connsiteX0" fmla="*/ 676155 w 681964"/>
                <a:gd name="connsiteY0" fmla="*/ 242728 h 649509"/>
                <a:gd name="connsiteX1" fmla="*/ 435504 w 681964"/>
                <a:gd name="connsiteY1" fmla="*/ 237079 h 649509"/>
                <a:gd name="connsiteX2" fmla="*/ 428899 w 681964"/>
                <a:gd name="connsiteY2" fmla="*/ 232212 h 649509"/>
                <a:gd name="connsiteX3" fmla="*/ 347378 w 681964"/>
                <a:gd name="connsiteY3" fmla="*/ 3902 h 649509"/>
                <a:gd name="connsiteX4" fmla="*/ 337938 w 681964"/>
                <a:gd name="connsiteY4" fmla="*/ 740 h 649509"/>
                <a:gd name="connsiteX5" fmla="*/ 334776 w 681964"/>
                <a:gd name="connsiteY5" fmla="*/ 3902 h 649509"/>
                <a:gd name="connsiteX6" fmla="*/ 252995 w 681964"/>
                <a:gd name="connsiteY6" fmla="*/ 232212 h 649509"/>
                <a:gd name="connsiteX7" fmla="*/ 246390 w 681964"/>
                <a:gd name="connsiteY7" fmla="*/ 237079 h 649509"/>
                <a:gd name="connsiteX8" fmla="*/ 5739 w 681964"/>
                <a:gd name="connsiteY8" fmla="*/ 242728 h 649509"/>
                <a:gd name="connsiteX9" fmla="*/ 123 w 681964"/>
                <a:gd name="connsiteY9" fmla="*/ 250947 h 649509"/>
                <a:gd name="connsiteX10" fmla="*/ 2350 w 681964"/>
                <a:gd name="connsiteY10" fmla="*/ 254895 h 649509"/>
                <a:gd name="connsiteX11" fmla="*/ 192594 w 681964"/>
                <a:gd name="connsiteY11" fmla="*/ 404117 h 649509"/>
                <a:gd name="connsiteX12" fmla="*/ 195114 w 681964"/>
                <a:gd name="connsiteY12" fmla="*/ 411852 h 649509"/>
                <a:gd name="connsiteX13" fmla="*/ 127325 w 681964"/>
                <a:gd name="connsiteY13" fmla="*/ 641466 h 649509"/>
                <a:gd name="connsiteX14" fmla="*/ 133031 w 681964"/>
                <a:gd name="connsiteY14" fmla="*/ 649322 h 649509"/>
                <a:gd name="connsiteX15" fmla="*/ 137928 w 681964"/>
                <a:gd name="connsiteY15" fmla="*/ 648245 h 649509"/>
                <a:gd name="connsiteX16" fmla="*/ 301317 w 681964"/>
                <a:gd name="connsiteY16" fmla="*/ 537957 h 649509"/>
                <a:gd name="connsiteX17" fmla="*/ 275244 w 681964"/>
                <a:gd name="connsiteY17" fmla="*/ 485812 h 649509"/>
                <a:gd name="connsiteX18" fmla="*/ 257167 w 681964"/>
                <a:gd name="connsiteY18" fmla="*/ 441575 h 649509"/>
                <a:gd name="connsiteX19" fmla="*/ 270203 w 681964"/>
                <a:gd name="connsiteY19" fmla="*/ 395774 h 649509"/>
                <a:gd name="connsiteX20" fmla="*/ 333994 w 681964"/>
                <a:gd name="connsiteY20" fmla="*/ 293135 h 649509"/>
                <a:gd name="connsiteX21" fmla="*/ 341382 w 681964"/>
                <a:gd name="connsiteY21" fmla="*/ 244900 h 649509"/>
                <a:gd name="connsiteX22" fmla="*/ 334429 w 681964"/>
                <a:gd name="connsiteY22" fmla="*/ 227519 h 649509"/>
                <a:gd name="connsiteX23" fmla="*/ 331648 w 681964"/>
                <a:gd name="connsiteY23" fmla="*/ 224042 h 649509"/>
                <a:gd name="connsiteX24" fmla="*/ 331039 w 681964"/>
                <a:gd name="connsiteY24" fmla="*/ 222043 h 649509"/>
                <a:gd name="connsiteX25" fmla="*/ 334255 w 681964"/>
                <a:gd name="connsiteY25" fmla="*/ 218828 h 649509"/>
                <a:gd name="connsiteX26" fmla="*/ 336167 w 681964"/>
                <a:gd name="connsiteY26" fmla="*/ 219349 h 649509"/>
                <a:gd name="connsiteX27" fmla="*/ 383967 w 681964"/>
                <a:gd name="connsiteY27" fmla="*/ 334590 h 649509"/>
                <a:gd name="connsiteX28" fmla="*/ 374581 w 681964"/>
                <a:gd name="connsiteY28" fmla="*/ 356318 h 649509"/>
                <a:gd name="connsiteX29" fmla="*/ 370409 w 681964"/>
                <a:gd name="connsiteY29" fmla="*/ 363618 h 649509"/>
                <a:gd name="connsiteX30" fmla="*/ 422554 w 681964"/>
                <a:gd name="connsiteY30" fmla="*/ 414894 h 649509"/>
                <a:gd name="connsiteX31" fmla="*/ 400480 w 681964"/>
                <a:gd name="connsiteY31" fmla="*/ 488941 h 649509"/>
                <a:gd name="connsiteX32" fmla="*/ 369366 w 681964"/>
                <a:gd name="connsiteY32" fmla="*/ 530309 h 649509"/>
                <a:gd name="connsiteX33" fmla="*/ 543792 w 681964"/>
                <a:gd name="connsiteY33" fmla="*/ 648245 h 649509"/>
                <a:gd name="connsiteX34" fmla="*/ 553250 w 681964"/>
                <a:gd name="connsiteY34" fmla="*/ 646673 h 649509"/>
                <a:gd name="connsiteX35" fmla="*/ 554395 w 681964"/>
                <a:gd name="connsiteY35" fmla="*/ 641466 h 649509"/>
                <a:gd name="connsiteX36" fmla="*/ 486606 w 681964"/>
                <a:gd name="connsiteY36" fmla="*/ 411852 h 649509"/>
                <a:gd name="connsiteX37" fmla="*/ 489127 w 681964"/>
                <a:gd name="connsiteY37" fmla="*/ 404117 h 649509"/>
                <a:gd name="connsiteX38" fmla="*/ 679631 w 681964"/>
                <a:gd name="connsiteY38" fmla="*/ 254895 h 649509"/>
                <a:gd name="connsiteX39" fmla="*/ 680161 w 681964"/>
                <a:gd name="connsiteY39" fmla="*/ 244953 h 649509"/>
                <a:gd name="connsiteX40" fmla="*/ 676155 w 681964"/>
                <a:gd name="connsiteY40" fmla="*/ 242728 h 6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964" h="649509">
                  <a:moveTo>
                    <a:pt x="676155" y="242728"/>
                  </a:moveTo>
                  <a:cubicBezTo>
                    <a:pt x="605150" y="239860"/>
                    <a:pt x="521978" y="237948"/>
                    <a:pt x="435504" y="237079"/>
                  </a:cubicBezTo>
                  <a:cubicBezTo>
                    <a:pt x="432478" y="237066"/>
                    <a:pt x="429807" y="235099"/>
                    <a:pt x="428899" y="232212"/>
                  </a:cubicBezTo>
                  <a:cubicBezTo>
                    <a:pt x="401262" y="149822"/>
                    <a:pt x="372843" y="70387"/>
                    <a:pt x="347378" y="3902"/>
                  </a:cubicBezTo>
                  <a:cubicBezTo>
                    <a:pt x="345644" y="422"/>
                    <a:pt x="341418" y="-993"/>
                    <a:pt x="337938" y="740"/>
                  </a:cubicBezTo>
                  <a:cubicBezTo>
                    <a:pt x="336569" y="1423"/>
                    <a:pt x="335459" y="2532"/>
                    <a:pt x="334776" y="3902"/>
                  </a:cubicBezTo>
                  <a:cubicBezTo>
                    <a:pt x="308704" y="70387"/>
                    <a:pt x="280632" y="149909"/>
                    <a:pt x="252995" y="232212"/>
                  </a:cubicBezTo>
                  <a:cubicBezTo>
                    <a:pt x="252020" y="235050"/>
                    <a:pt x="249390" y="236988"/>
                    <a:pt x="246390" y="237079"/>
                  </a:cubicBezTo>
                  <a:cubicBezTo>
                    <a:pt x="159481" y="238035"/>
                    <a:pt x="76744" y="239947"/>
                    <a:pt x="5739" y="242728"/>
                  </a:cubicBezTo>
                  <a:cubicBezTo>
                    <a:pt x="1919" y="243446"/>
                    <a:pt x="-596" y="247126"/>
                    <a:pt x="123" y="250947"/>
                  </a:cubicBezTo>
                  <a:cubicBezTo>
                    <a:pt x="410" y="252473"/>
                    <a:pt x="1193" y="253861"/>
                    <a:pt x="2350" y="254895"/>
                  </a:cubicBezTo>
                  <a:cubicBezTo>
                    <a:pt x="58667" y="301043"/>
                    <a:pt x="123240" y="352407"/>
                    <a:pt x="192594" y="404117"/>
                  </a:cubicBezTo>
                  <a:cubicBezTo>
                    <a:pt x="194990" y="405900"/>
                    <a:pt x="196000" y="409001"/>
                    <a:pt x="195114" y="411852"/>
                  </a:cubicBezTo>
                  <a:cubicBezTo>
                    <a:pt x="170084" y="493634"/>
                    <a:pt x="147488" y="570548"/>
                    <a:pt x="127325" y="641466"/>
                  </a:cubicBezTo>
                  <a:cubicBezTo>
                    <a:pt x="126731" y="645211"/>
                    <a:pt x="129286" y="648728"/>
                    <a:pt x="133031" y="649322"/>
                  </a:cubicBezTo>
                  <a:cubicBezTo>
                    <a:pt x="134741" y="649593"/>
                    <a:pt x="136490" y="649208"/>
                    <a:pt x="137928" y="648245"/>
                  </a:cubicBezTo>
                  <a:cubicBezTo>
                    <a:pt x="190073" y="612612"/>
                    <a:pt x="244304" y="576806"/>
                    <a:pt x="301317" y="537957"/>
                  </a:cubicBezTo>
                  <a:cubicBezTo>
                    <a:pt x="292104" y="520575"/>
                    <a:pt x="283413" y="503715"/>
                    <a:pt x="275244" y="485812"/>
                  </a:cubicBezTo>
                  <a:cubicBezTo>
                    <a:pt x="267733" y="471718"/>
                    <a:pt x="261676" y="456896"/>
                    <a:pt x="257167" y="441575"/>
                  </a:cubicBezTo>
                  <a:cubicBezTo>
                    <a:pt x="252908" y="424193"/>
                    <a:pt x="261252" y="410027"/>
                    <a:pt x="270203" y="395774"/>
                  </a:cubicBezTo>
                  <a:cubicBezTo>
                    <a:pt x="290627" y="363270"/>
                    <a:pt x="319133" y="328941"/>
                    <a:pt x="333994" y="293135"/>
                  </a:cubicBezTo>
                  <a:cubicBezTo>
                    <a:pt x="340666" y="277989"/>
                    <a:pt x="343214" y="261349"/>
                    <a:pt x="341382" y="244900"/>
                  </a:cubicBezTo>
                  <a:cubicBezTo>
                    <a:pt x="340532" y="238622"/>
                    <a:pt x="338144" y="232651"/>
                    <a:pt x="334429" y="227519"/>
                  </a:cubicBezTo>
                  <a:cubicBezTo>
                    <a:pt x="333560" y="226302"/>
                    <a:pt x="332604" y="225172"/>
                    <a:pt x="331648" y="224042"/>
                  </a:cubicBezTo>
                  <a:cubicBezTo>
                    <a:pt x="331239" y="223456"/>
                    <a:pt x="331026" y="222757"/>
                    <a:pt x="331039" y="222043"/>
                  </a:cubicBezTo>
                  <a:cubicBezTo>
                    <a:pt x="331039" y="220268"/>
                    <a:pt x="332480" y="218828"/>
                    <a:pt x="334255" y="218828"/>
                  </a:cubicBezTo>
                  <a:cubicBezTo>
                    <a:pt x="334929" y="218812"/>
                    <a:pt x="335593" y="218994"/>
                    <a:pt x="336167" y="219349"/>
                  </a:cubicBezTo>
                  <a:cubicBezTo>
                    <a:pt x="371800" y="243249"/>
                    <a:pt x="394657" y="295916"/>
                    <a:pt x="383967" y="334590"/>
                  </a:cubicBezTo>
                  <a:cubicBezTo>
                    <a:pt x="381918" y="342253"/>
                    <a:pt x="378755" y="349573"/>
                    <a:pt x="374581" y="356318"/>
                  </a:cubicBezTo>
                  <a:lnTo>
                    <a:pt x="370409" y="363618"/>
                  </a:lnTo>
                  <a:cubicBezTo>
                    <a:pt x="370409" y="363618"/>
                    <a:pt x="412734" y="390820"/>
                    <a:pt x="422554" y="414894"/>
                  </a:cubicBezTo>
                  <a:cubicBezTo>
                    <a:pt x="434200" y="443661"/>
                    <a:pt x="410040" y="474774"/>
                    <a:pt x="400480" y="488941"/>
                  </a:cubicBezTo>
                  <a:cubicBezTo>
                    <a:pt x="400480" y="488941"/>
                    <a:pt x="386313" y="509277"/>
                    <a:pt x="369366" y="530309"/>
                  </a:cubicBezTo>
                  <a:cubicBezTo>
                    <a:pt x="430202" y="572199"/>
                    <a:pt x="488171" y="610352"/>
                    <a:pt x="543792" y="648245"/>
                  </a:cubicBezTo>
                  <a:cubicBezTo>
                    <a:pt x="546838" y="650423"/>
                    <a:pt x="551072" y="649719"/>
                    <a:pt x="553250" y="646673"/>
                  </a:cubicBezTo>
                  <a:cubicBezTo>
                    <a:pt x="554327" y="645167"/>
                    <a:pt x="554741" y="643286"/>
                    <a:pt x="554395" y="641466"/>
                  </a:cubicBezTo>
                  <a:cubicBezTo>
                    <a:pt x="533972" y="570548"/>
                    <a:pt x="511636" y="493721"/>
                    <a:pt x="486606" y="411852"/>
                  </a:cubicBezTo>
                  <a:cubicBezTo>
                    <a:pt x="485774" y="409001"/>
                    <a:pt x="486774" y="405931"/>
                    <a:pt x="489127" y="404117"/>
                  </a:cubicBezTo>
                  <a:cubicBezTo>
                    <a:pt x="558654" y="351972"/>
                    <a:pt x="623053" y="301130"/>
                    <a:pt x="679631" y="254895"/>
                  </a:cubicBezTo>
                  <a:cubicBezTo>
                    <a:pt x="682522" y="252296"/>
                    <a:pt x="682760" y="247845"/>
                    <a:pt x="680161" y="244953"/>
                  </a:cubicBezTo>
                  <a:cubicBezTo>
                    <a:pt x="679111" y="243785"/>
                    <a:pt x="677701" y="243002"/>
                    <a:pt x="676155" y="242728"/>
                  </a:cubicBezTo>
                  <a:close/>
                </a:path>
              </a:pathLst>
            </a:custGeom>
            <a:solidFill>
              <a:schemeClr val="bg1"/>
            </a:solidFill>
            <a:ln w="867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3A96777-1C54-B779-7206-0E4BB4BF6122}"/>
                </a:ext>
              </a:extLst>
            </p:cNvPr>
            <p:cNvSpPr/>
            <p:nvPr/>
          </p:nvSpPr>
          <p:spPr>
            <a:xfrm>
              <a:off x="2144090" y="276459"/>
              <a:ext cx="196481" cy="224440"/>
            </a:xfrm>
            <a:custGeom>
              <a:avLst/>
              <a:gdLst>
                <a:gd name="connsiteX0" fmla="*/ 0 w 287668"/>
                <a:gd name="connsiteY0" fmla="*/ 328603 h 328602"/>
                <a:gd name="connsiteX1" fmla="*/ 7387 w 287668"/>
                <a:gd name="connsiteY1" fmla="*/ 314697 h 328602"/>
                <a:gd name="connsiteX2" fmla="*/ 22857 w 287668"/>
                <a:gd name="connsiteY2" fmla="*/ 285409 h 328602"/>
                <a:gd name="connsiteX3" fmla="*/ 24595 w 287668"/>
                <a:gd name="connsiteY3" fmla="*/ 278978 h 328602"/>
                <a:gd name="connsiteX4" fmla="*/ 24595 w 287668"/>
                <a:gd name="connsiteY4" fmla="*/ 49538 h 328602"/>
                <a:gd name="connsiteX5" fmla="*/ 22857 w 287668"/>
                <a:gd name="connsiteY5" fmla="*/ 42498 h 328602"/>
                <a:gd name="connsiteX6" fmla="*/ 7387 w 287668"/>
                <a:gd name="connsiteY6" fmla="*/ 13645 h 328602"/>
                <a:gd name="connsiteX7" fmla="*/ 0 w 287668"/>
                <a:gd name="connsiteY7" fmla="*/ 0 h 328602"/>
                <a:gd name="connsiteX8" fmla="*/ 139054 w 287668"/>
                <a:gd name="connsiteY8" fmla="*/ 0 h 328602"/>
                <a:gd name="connsiteX9" fmla="*/ 131841 w 287668"/>
                <a:gd name="connsiteY9" fmla="*/ 13384 h 328602"/>
                <a:gd name="connsiteX10" fmla="*/ 116284 w 287668"/>
                <a:gd name="connsiteY10" fmla="*/ 42498 h 328602"/>
                <a:gd name="connsiteX11" fmla="*/ 114459 w 287668"/>
                <a:gd name="connsiteY11" fmla="*/ 48930 h 328602"/>
                <a:gd name="connsiteX12" fmla="*/ 114459 w 287668"/>
                <a:gd name="connsiteY12" fmla="*/ 250124 h 328602"/>
                <a:gd name="connsiteX13" fmla="*/ 114459 w 287668"/>
                <a:gd name="connsiteY13" fmla="*/ 262726 h 328602"/>
                <a:gd name="connsiteX14" fmla="*/ 114459 w 287668"/>
                <a:gd name="connsiteY14" fmla="*/ 264203 h 328602"/>
                <a:gd name="connsiteX15" fmla="*/ 118022 w 287668"/>
                <a:gd name="connsiteY15" fmla="*/ 264203 h 328602"/>
                <a:gd name="connsiteX16" fmla="*/ 235871 w 287668"/>
                <a:gd name="connsiteY16" fmla="*/ 264203 h 328602"/>
                <a:gd name="connsiteX17" fmla="*/ 243866 w 287668"/>
                <a:gd name="connsiteY17" fmla="*/ 262117 h 328602"/>
                <a:gd name="connsiteX18" fmla="*/ 272199 w 287668"/>
                <a:gd name="connsiteY18" fmla="*/ 247430 h 328602"/>
                <a:gd name="connsiteX19" fmla="*/ 287668 w 287668"/>
                <a:gd name="connsiteY19" fmla="*/ 239347 h 328602"/>
                <a:gd name="connsiteX20" fmla="*/ 285583 w 287668"/>
                <a:gd name="connsiteY20" fmla="*/ 251427 h 328602"/>
                <a:gd name="connsiteX21" fmla="*/ 282975 w 287668"/>
                <a:gd name="connsiteY21" fmla="*/ 265333 h 328602"/>
                <a:gd name="connsiteX22" fmla="*/ 271677 w 287668"/>
                <a:gd name="connsiteY22" fmla="*/ 322867 h 328602"/>
                <a:gd name="connsiteX23" fmla="*/ 271677 w 287668"/>
                <a:gd name="connsiteY23" fmla="*/ 324952 h 328602"/>
                <a:gd name="connsiteX24" fmla="*/ 271677 w 287668"/>
                <a:gd name="connsiteY24" fmla="*/ 328603 h 3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668" h="328602">
                  <a:moveTo>
                    <a:pt x="0" y="328603"/>
                  </a:moveTo>
                  <a:lnTo>
                    <a:pt x="7387" y="314697"/>
                  </a:lnTo>
                  <a:cubicBezTo>
                    <a:pt x="12602" y="304963"/>
                    <a:pt x="17729" y="295230"/>
                    <a:pt x="22857" y="285409"/>
                  </a:cubicBezTo>
                  <a:cubicBezTo>
                    <a:pt x="23943" y="283436"/>
                    <a:pt x="24543" y="281230"/>
                    <a:pt x="24595" y="278978"/>
                  </a:cubicBezTo>
                  <a:cubicBezTo>
                    <a:pt x="24595" y="202498"/>
                    <a:pt x="24595" y="126018"/>
                    <a:pt x="24595" y="49538"/>
                  </a:cubicBezTo>
                  <a:cubicBezTo>
                    <a:pt x="24543" y="47092"/>
                    <a:pt x="23952" y="44687"/>
                    <a:pt x="22857" y="42498"/>
                  </a:cubicBezTo>
                  <a:cubicBezTo>
                    <a:pt x="17816" y="32852"/>
                    <a:pt x="12602" y="23205"/>
                    <a:pt x="7387" y="13645"/>
                  </a:cubicBezTo>
                  <a:lnTo>
                    <a:pt x="0" y="0"/>
                  </a:lnTo>
                  <a:lnTo>
                    <a:pt x="139054" y="0"/>
                  </a:lnTo>
                  <a:lnTo>
                    <a:pt x="131841" y="13384"/>
                  </a:lnTo>
                  <a:cubicBezTo>
                    <a:pt x="126539" y="23118"/>
                    <a:pt x="121325" y="32765"/>
                    <a:pt x="116284" y="42498"/>
                  </a:cubicBezTo>
                  <a:cubicBezTo>
                    <a:pt x="115154" y="44459"/>
                    <a:pt x="114528" y="46668"/>
                    <a:pt x="114459" y="48930"/>
                  </a:cubicBezTo>
                  <a:cubicBezTo>
                    <a:pt x="114459" y="115908"/>
                    <a:pt x="114459" y="182972"/>
                    <a:pt x="114459" y="250124"/>
                  </a:cubicBezTo>
                  <a:lnTo>
                    <a:pt x="114459" y="262726"/>
                  </a:lnTo>
                  <a:cubicBezTo>
                    <a:pt x="114415" y="263218"/>
                    <a:pt x="114415" y="263711"/>
                    <a:pt x="114459" y="264203"/>
                  </a:cubicBezTo>
                  <a:lnTo>
                    <a:pt x="118022" y="264203"/>
                  </a:lnTo>
                  <a:lnTo>
                    <a:pt x="235871" y="264203"/>
                  </a:lnTo>
                  <a:cubicBezTo>
                    <a:pt x="238652" y="264074"/>
                    <a:pt x="241372" y="263364"/>
                    <a:pt x="243866" y="262117"/>
                  </a:cubicBezTo>
                  <a:cubicBezTo>
                    <a:pt x="253252" y="257424"/>
                    <a:pt x="262465" y="252557"/>
                    <a:pt x="272199" y="247430"/>
                  </a:cubicBezTo>
                  <a:lnTo>
                    <a:pt x="287668" y="239347"/>
                  </a:lnTo>
                  <a:lnTo>
                    <a:pt x="285583" y="251427"/>
                  </a:lnTo>
                  <a:cubicBezTo>
                    <a:pt x="284713" y="256294"/>
                    <a:pt x="283844" y="260814"/>
                    <a:pt x="282975" y="265333"/>
                  </a:cubicBezTo>
                  <a:lnTo>
                    <a:pt x="271677" y="322867"/>
                  </a:lnTo>
                  <a:cubicBezTo>
                    <a:pt x="271634" y="323561"/>
                    <a:pt x="271634" y="324258"/>
                    <a:pt x="271677" y="324952"/>
                  </a:cubicBezTo>
                  <a:lnTo>
                    <a:pt x="271677" y="328603"/>
                  </a:lnTo>
                  <a:close/>
                </a:path>
              </a:pathLst>
            </a:custGeom>
            <a:solidFill>
              <a:schemeClr val="bg1"/>
            </a:solidFill>
            <a:ln w="867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58A9ADA-9F6D-44D5-6F16-916EA7399F8E}"/>
                </a:ext>
              </a:extLst>
            </p:cNvPr>
            <p:cNvSpPr/>
            <p:nvPr/>
          </p:nvSpPr>
          <p:spPr>
            <a:xfrm>
              <a:off x="3062270" y="276519"/>
              <a:ext cx="219631" cy="223965"/>
            </a:xfrm>
            <a:custGeom>
              <a:avLst/>
              <a:gdLst>
                <a:gd name="connsiteX0" fmla="*/ 90907 w 321562"/>
                <a:gd name="connsiteY0" fmla="*/ 327907 h 327907"/>
                <a:gd name="connsiteX1" fmla="*/ 92819 w 321562"/>
                <a:gd name="connsiteY1" fmla="*/ 324431 h 327907"/>
                <a:gd name="connsiteX2" fmla="*/ 97425 w 321562"/>
                <a:gd name="connsiteY2" fmla="*/ 315740 h 327907"/>
                <a:gd name="connsiteX3" fmla="*/ 107854 w 321562"/>
                <a:gd name="connsiteY3" fmla="*/ 296968 h 327907"/>
                <a:gd name="connsiteX4" fmla="*/ 116110 w 321562"/>
                <a:gd name="connsiteY4" fmla="*/ 264898 h 327907"/>
                <a:gd name="connsiteX5" fmla="*/ 116110 w 321562"/>
                <a:gd name="connsiteY5" fmla="*/ 119760 h 327907"/>
                <a:gd name="connsiteX6" fmla="*/ 116110 w 321562"/>
                <a:gd name="connsiteY6" fmla="*/ 64139 h 327907"/>
                <a:gd name="connsiteX7" fmla="*/ 116110 w 321562"/>
                <a:gd name="connsiteY7" fmla="*/ 64139 h 327907"/>
                <a:gd name="connsiteX8" fmla="*/ 112460 w 321562"/>
                <a:gd name="connsiteY8" fmla="*/ 64139 h 327907"/>
                <a:gd name="connsiteX9" fmla="*/ 82737 w 321562"/>
                <a:gd name="connsiteY9" fmla="*/ 64139 h 327907"/>
                <a:gd name="connsiteX10" fmla="*/ 51885 w 321562"/>
                <a:gd name="connsiteY10" fmla="*/ 64139 h 327907"/>
                <a:gd name="connsiteX11" fmla="*/ 43889 w 321562"/>
                <a:gd name="connsiteY11" fmla="*/ 66225 h 327907"/>
                <a:gd name="connsiteX12" fmla="*/ 14948 w 321562"/>
                <a:gd name="connsiteY12" fmla="*/ 81260 h 327907"/>
                <a:gd name="connsiteX13" fmla="*/ 0 w 321562"/>
                <a:gd name="connsiteY13" fmla="*/ 89082 h 327907"/>
                <a:gd name="connsiteX14" fmla="*/ 17382 w 321562"/>
                <a:gd name="connsiteY14" fmla="*/ 0 h 327907"/>
                <a:gd name="connsiteX15" fmla="*/ 304181 w 321562"/>
                <a:gd name="connsiteY15" fmla="*/ 0 h 327907"/>
                <a:gd name="connsiteX16" fmla="*/ 321563 w 321562"/>
                <a:gd name="connsiteY16" fmla="*/ 88647 h 327907"/>
                <a:gd name="connsiteX17" fmla="*/ 311742 w 321562"/>
                <a:gd name="connsiteY17" fmla="*/ 83780 h 327907"/>
                <a:gd name="connsiteX18" fmla="*/ 303573 w 321562"/>
                <a:gd name="connsiteY18" fmla="*/ 79695 h 327907"/>
                <a:gd name="connsiteX19" fmla="*/ 294013 w 321562"/>
                <a:gd name="connsiteY19" fmla="*/ 74307 h 327907"/>
                <a:gd name="connsiteX20" fmla="*/ 273155 w 321562"/>
                <a:gd name="connsiteY20" fmla="*/ 64486 h 327907"/>
                <a:gd name="connsiteX21" fmla="*/ 259423 w 321562"/>
                <a:gd name="connsiteY21" fmla="*/ 63096 h 327907"/>
                <a:gd name="connsiteX22" fmla="*/ 249255 w 321562"/>
                <a:gd name="connsiteY22" fmla="*/ 63096 h 327907"/>
                <a:gd name="connsiteX23" fmla="*/ 238739 w 321562"/>
                <a:gd name="connsiteY23" fmla="*/ 63096 h 327907"/>
                <a:gd name="connsiteX24" fmla="*/ 204844 w 321562"/>
                <a:gd name="connsiteY24" fmla="*/ 63096 h 327907"/>
                <a:gd name="connsiteX25" fmla="*/ 204844 w 321562"/>
                <a:gd name="connsiteY25" fmla="*/ 97859 h 327907"/>
                <a:gd name="connsiteX26" fmla="*/ 204844 w 321562"/>
                <a:gd name="connsiteY26" fmla="*/ 277153 h 327907"/>
                <a:gd name="connsiteX27" fmla="*/ 206756 w 321562"/>
                <a:gd name="connsiteY27" fmla="*/ 284627 h 327907"/>
                <a:gd name="connsiteX28" fmla="*/ 219706 w 321562"/>
                <a:gd name="connsiteY28" fmla="*/ 308700 h 327907"/>
                <a:gd name="connsiteX29" fmla="*/ 225528 w 321562"/>
                <a:gd name="connsiteY29" fmla="*/ 319303 h 327907"/>
                <a:gd name="connsiteX30" fmla="*/ 227006 w 321562"/>
                <a:gd name="connsiteY30" fmla="*/ 322432 h 327907"/>
                <a:gd name="connsiteX31" fmla="*/ 229266 w 321562"/>
                <a:gd name="connsiteY31" fmla="*/ 327386 h 3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562" h="327907">
                  <a:moveTo>
                    <a:pt x="90907" y="327907"/>
                  </a:moveTo>
                  <a:lnTo>
                    <a:pt x="92819" y="324431"/>
                  </a:lnTo>
                  <a:cubicBezTo>
                    <a:pt x="94383" y="321476"/>
                    <a:pt x="95947" y="318608"/>
                    <a:pt x="97425" y="315740"/>
                  </a:cubicBezTo>
                  <a:cubicBezTo>
                    <a:pt x="100814" y="309222"/>
                    <a:pt x="104030" y="302964"/>
                    <a:pt x="107854" y="296968"/>
                  </a:cubicBezTo>
                  <a:cubicBezTo>
                    <a:pt x="113790" y="287362"/>
                    <a:pt x="116675" y="276178"/>
                    <a:pt x="116110" y="264898"/>
                  </a:cubicBezTo>
                  <a:cubicBezTo>
                    <a:pt x="116110" y="216577"/>
                    <a:pt x="116110" y="167387"/>
                    <a:pt x="116110" y="119760"/>
                  </a:cubicBezTo>
                  <a:lnTo>
                    <a:pt x="116110" y="64139"/>
                  </a:lnTo>
                  <a:lnTo>
                    <a:pt x="116110" y="64139"/>
                  </a:lnTo>
                  <a:lnTo>
                    <a:pt x="112460" y="64139"/>
                  </a:lnTo>
                  <a:lnTo>
                    <a:pt x="82737" y="64139"/>
                  </a:lnTo>
                  <a:cubicBezTo>
                    <a:pt x="72482" y="64139"/>
                    <a:pt x="62227" y="64139"/>
                    <a:pt x="51885" y="64139"/>
                  </a:cubicBezTo>
                  <a:cubicBezTo>
                    <a:pt x="49095" y="64214"/>
                    <a:pt x="46357" y="64927"/>
                    <a:pt x="43889" y="66225"/>
                  </a:cubicBezTo>
                  <a:cubicBezTo>
                    <a:pt x="34242" y="71091"/>
                    <a:pt x="24769" y="76045"/>
                    <a:pt x="14948" y="81260"/>
                  </a:cubicBezTo>
                  <a:lnTo>
                    <a:pt x="0" y="89082"/>
                  </a:lnTo>
                  <a:lnTo>
                    <a:pt x="17382" y="0"/>
                  </a:lnTo>
                  <a:lnTo>
                    <a:pt x="304181" y="0"/>
                  </a:lnTo>
                  <a:lnTo>
                    <a:pt x="321563" y="88647"/>
                  </a:lnTo>
                  <a:lnTo>
                    <a:pt x="311742" y="83780"/>
                  </a:lnTo>
                  <a:lnTo>
                    <a:pt x="303573" y="79695"/>
                  </a:lnTo>
                  <a:cubicBezTo>
                    <a:pt x="300357" y="78044"/>
                    <a:pt x="297142" y="76132"/>
                    <a:pt x="294013" y="74307"/>
                  </a:cubicBezTo>
                  <a:cubicBezTo>
                    <a:pt x="287573" y="70038"/>
                    <a:pt x="280551" y="66730"/>
                    <a:pt x="273155" y="64486"/>
                  </a:cubicBezTo>
                  <a:cubicBezTo>
                    <a:pt x="268653" y="63470"/>
                    <a:pt x="264038" y="63003"/>
                    <a:pt x="259423" y="63096"/>
                  </a:cubicBezTo>
                  <a:cubicBezTo>
                    <a:pt x="256034" y="63096"/>
                    <a:pt x="252644" y="63096"/>
                    <a:pt x="249255" y="63096"/>
                  </a:cubicBezTo>
                  <a:cubicBezTo>
                    <a:pt x="245865" y="63096"/>
                    <a:pt x="242215" y="63096"/>
                    <a:pt x="238739" y="63096"/>
                  </a:cubicBezTo>
                  <a:lnTo>
                    <a:pt x="204844" y="63096"/>
                  </a:lnTo>
                  <a:lnTo>
                    <a:pt x="204844" y="97859"/>
                  </a:lnTo>
                  <a:cubicBezTo>
                    <a:pt x="204844" y="157595"/>
                    <a:pt x="204844" y="217359"/>
                    <a:pt x="204844" y="277153"/>
                  </a:cubicBezTo>
                  <a:cubicBezTo>
                    <a:pt x="204879" y="279761"/>
                    <a:pt x="205531" y="282323"/>
                    <a:pt x="206756" y="284627"/>
                  </a:cubicBezTo>
                  <a:cubicBezTo>
                    <a:pt x="211015" y="292709"/>
                    <a:pt x="215447" y="300705"/>
                    <a:pt x="219706" y="308700"/>
                  </a:cubicBezTo>
                  <a:lnTo>
                    <a:pt x="225528" y="319303"/>
                  </a:lnTo>
                  <a:lnTo>
                    <a:pt x="227006" y="322432"/>
                  </a:lnTo>
                  <a:lnTo>
                    <a:pt x="229266" y="327386"/>
                  </a:lnTo>
                  <a:close/>
                </a:path>
              </a:pathLst>
            </a:custGeom>
            <a:solidFill>
              <a:schemeClr val="bg1"/>
            </a:solidFill>
            <a:ln w="867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312FB97-D413-7A50-9D4F-BAFD4FD5B613}"/>
                </a:ext>
              </a:extLst>
            </p:cNvPr>
            <p:cNvSpPr/>
            <p:nvPr/>
          </p:nvSpPr>
          <p:spPr>
            <a:xfrm>
              <a:off x="3516908" y="276874"/>
              <a:ext cx="252932" cy="243197"/>
            </a:xfrm>
            <a:custGeom>
              <a:avLst/>
              <a:gdLst>
                <a:gd name="connsiteX0" fmla="*/ 309309 w 370318"/>
                <a:gd name="connsiteY0" fmla="*/ 356066 h 356065"/>
                <a:gd name="connsiteX1" fmla="*/ 301921 w 370318"/>
                <a:gd name="connsiteY1" fmla="*/ 355371 h 356065"/>
                <a:gd name="connsiteX2" fmla="*/ 286799 w 370318"/>
                <a:gd name="connsiteY2" fmla="*/ 353806 h 356065"/>
                <a:gd name="connsiteX3" fmla="*/ 205800 w 370318"/>
                <a:gd name="connsiteY3" fmla="*/ 313394 h 356065"/>
                <a:gd name="connsiteX4" fmla="*/ 157218 w 370318"/>
                <a:gd name="connsiteY4" fmla="*/ 225268 h 356065"/>
                <a:gd name="connsiteX5" fmla="*/ 152091 w 370318"/>
                <a:gd name="connsiteY5" fmla="*/ 221357 h 356065"/>
                <a:gd name="connsiteX6" fmla="*/ 134709 w 370318"/>
                <a:gd name="connsiteY6" fmla="*/ 221357 h 356065"/>
                <a:gd name="connsiteX7" fmla="*/ 114111 w 370318"/>
                <a:gd name="connsiteY7" fmla="*/ 221357 h 356065"/>
                <a:gd name="connsiteX8" fmla="*/ 114111 w 370318"/>
                <a:gd name="connsiteY8" fmla="*/ 238739 h 356065"/>
                <a:gd name="connsiteX9" fmla="*/ 114111 w 370318"/>
                <a:gd name="connsiteY9" fmla="*/ 278022 h 356065"/>
                <a:gd name="connsiteX10" fmla="*/ 116110 w 370318"/>
                <a:gd name="connsiteY10" fmla="*/ 285496 h 356065"/>
                <a:gd name="connsiteX11" fmla="*/ 128712 w 370318"/>
                <a:gd name="connsiteY11" fmla="*/ 309309 h 356065"/>
                <a:gd name="connsiteX12" fmla="*/ 134622 w 370318"/>
                <a:gd name="connsiteY12" fmla="*/ 320346 h 356065"/>
                <a:gd name="connsiteX13" fmla="*/ 135839 w 370318"/>
                <a:gd name="connsiteY13" fmla="*/ 323127 h 356065"/>
                <a:gd name="connsiteX14" fmla="*/ 138011 w 370318"/>
                <a:gd name="connsiteY14" fmla="*/ 327994 h 356065"/>
                <a:gd name="connsiteX15" fmla="*/ 261 w 370318"/>
                <a:gd name="connsiteY15" fmla="*/ 327994 h 356065"/>
                <a:gd name="connsiteX16" fmla="*/ 2086 w 370318"/>
                <a:gd name="connsiteY16" fmla="*/ 324518 h 356065"/>
                <a:gd name="connsiteX17" fmla="*/ 5475 w 370318"/>
                <a:gd name="connsiteY17" fmla="*/ 317739 h 356065"/>
                <a:gd name="connsiteX18" fmla="*/ 13297 w 370318"/>
                <a:gd name="connsiteY18" fmla="*/ 303399 h 356065"/>
                <a:gd name="connsiteX19" fmla="*/ 24943 w 370318"/>
                <a:gd name="connsiteY19" fmla="*/ 257772 h 356065"/>
                <a:gd name="connsiteX20" fmla="*/ 24943 w 370318"/>
                <a:gd name="connsiteY20" fmla="*/ 124627 h 356065"/>
                <a:gd name="connsiteX21" fmla="*/ 24943 w 370318"/>
                <a:gd name="connsiteY21" fmla="*/ 50842 h 356065"/>
                <a:gd name="connsiteX22" fmla="*/ 22422 w 370318"/>
                <a:gd name="connsiteY22" fmla="*/ 40760 h 356065"/>
                <a:gd name="connsiteX23" fmla="*/ 7387 w 370318"/>
                <a:gd name="connsiteY23" fmla="*/ 13732 h 356065"/>
                <a:gd name="connsiteX24" fmla="*/ 0 w 370318"/>
                <a:gd name="connsiteY24" fmla="*/ 0 h 356065"/>
                <a:gd name="connsiteX25" fmla="*/ 120977 w 370318"/>
                <a:gd name="connsiteY25" fmla="*/ 0 h 356065"/>
                <a:gd name="connsiteX26" fmla="*/ 301835 w 370318"/>
                <a:gd name="connsiteY26" fmla="*/ 55274 h 356065"/>
                <a:gd name="connsiteX27" fmla="*/ 313915 w 370318"/>
                <a:gd name="connsiteY27" fmla="*/ 151743 h 356065"/>
                <a:gd name="connsiteX28" fmla="*/ 256121 w 370318"/>
                <a:gd name="connsiteY28" fmla="*/ 203888 h 356065"/>
                <a:gd name="connsiteX29" fmla="*/ 251514 w 370318"/>
                <a:gd name="connsiteY29" fmla="*/ 205974 h 356065"/>
                <a:gd name="connsiteX30" fmla="*/ 248472 w 370318"/>
                <a:gd name="connsiteY30" fmla="*/ 207452 h 356065"/>
                <a:gd name="connsiteX31" fmla="*/ 249081 w 370318"/>
                <a:gd name="connsiteY31" fmla="*/ 210493 h 356065"/>
                <a:gd name="connsiteX32" fmla="*/ 250124 w 370318"/>
                <a:gd name="connsiteY32" fmla="*/ 216490 h 356065"/>
                <a:gd name="connsiteX33" fmla="*/ 250124 w 370318"/>
                <a:gd name="connsiteY33" fmla="*/ 216490 h 356065"/>
                <a:gd name="connsiteX34" fmla="*/ 250124 w 370318"/>
                <a:gd name="connsiteY34" fmla="*/ 217185 h 356065"/>
                <a:gd name="connsiteX35" fmla="*/ 293578 w 370318"/>
                <a:gd name="connsiteY35" fmla="*/ 295403 h 356065"/>
                <a:gd name="connsiteX36" fmla="*/ 352763 w 370318"/>
                <a:gd name="connsiteY36" fmla="*/ 340075 h 356065"/>
                <a:gd name="connsiteX37" fmla="*/ 359803 w 370318"/>
                <a:gd name="connsiteY37" fmla="*/ 342856 h 356065"/>
                <a:gd name="connsiteX38" fmla="*/ 370319 w 370318"/>
                <a:gd name="connsiteY38" fmla="*/ 347027 h 356065"/>
                <a:gd name="connsiteX39" fmla="*/ 363018 w 370318"/>
                <a:gd name="connsiteY39" fmla="*/ 348765 h 356065"/>
                <a:gd name="connsiteX40" fmla="*/ 333643 w 370318"/>
                <a:gd name="connsiteY40" fmla="*/ 353980 h 356065"/>
                <a:gd name="connsiteX41" fmla="*/ 318955 w 370318"/>
                <a:gd name="connsiteY41" fmla="*/ 355457 h 356065"/>
                <a:gd name="connsiteX42" fmla="*/ 312264 w 370318"/>
                <a:gd name="connsiteY42" fmla="*/ 356066 h 356065"/>
                <a:gd name="connsiteX43" fmla="*/ 114024 w 370318"/>
                <a:gd name="connsiteY43" fmla="*/ 165735 h 356065"/>
                <a:gd name="connsiteX44" fmla="*/ 177555 w 370318"/>
                <a:gd name="connsiteY44" fmla="*/ 163041 h 356065"/>
                <a:gd name="connsiteX45" fmla="*/ 207886 w 370318"/>
                <a:gd name="connsiteY45" fmla="*/ 154350 h 356065"/>
                <a:gd name="connsiteX46" fmla="*/ 235002 w 370318"/>
                <a:gd name="connsiteY46" fmla="*/ 121412 h 356065"/>
                <a:gd name="connsiteX47" fmla="*/ 225007 w 370318"/>
                <a:gd name="connsiteY47" fmla="*/ 82042 h 356065"/>
                <a:gd name="connsiteX48" fmla="*/ 178945 w 370318"/>
                <a:gd name="connsiteY48" fmla="*/ 58229 h 356065"/>
                <a:gd name="connsiteX49" fmla="*/ 132449 w 370318"/>
                <a:gd name="connsiteY49" fmla="*/ 57099 h 356065"/>
                <a:gd name="connsiteX50" fmla="*/ 113937 w 370318"/>
                <a:gd name="connsiteY50" fmla="*/ 57099 h 35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0318" h="356065">
                  <a:moveTo>
                    <a:pt x="309309" y="356066"/>
                  </a:moveTo>
                  <a:lnTo>
                    <a:pt x="301921" y="355371"/>
                  </a:lnTo>
                  <a:cubicBezTo>
                    <a:pt x="296881" y="354936"/>
                    <a:pt x="291840" y="354501"/>
                    <a:pt x="286799" y="353806"/>
                  </a:cubicBezTo>
                  <a:cubicBezTo>
                    <a:pt x="255921" y="350173"/>
                    <a:pt x="227275" y="335881"/>
                    <a:pt x="205800" y="313394"/>
                  </a:cubicBezTo>
                  <a:cubicBezTo>
                    <a:pt x="182935" y="288225"/>
                    <a:pt x="166291" y="258040"/>
                    <a:pt x="157218" y="225268"/>
                  </a:cubicBezTo>
                  <a:cubicBezTo>
                    <a:pt x="156088" y="221878"/>
                    <a:pt x="155045" y="221357"/>
                    <a:pt x="152091" y="221357"/>
                  </a:cubicBezTo>
                  <a:cubicBezTo>
                    <a:pt x="146007" y="221357"/>
                    <a:pt x="140184" y="221357"/>
                    <a:pt x="134709" y="221357"/>
                  </a:cubicBezTo>
                  <a:lnTo>
                    <a:pt x="114111" y="221357"/>
                  </a:lnTo>
                  <a:lnTo>
                    <a:pt x="114111" y="238739"/>
                  </a:lnTo>
                  <a:cubicBezTo>
                    <a:pt x="114111" y="251862"/>
                    <a:pt x="114111" y="264811"/>
                    <a:pt x="114111" y="278022"/>
                  </a:cubicBezTo>
                  <a:cubicBezTo>
                    <a:pt x="114268" y="280623"/>
                    <a:pt x="114946" y="283166"/>
                    <a:pt x="116110" y="285496"/>
                  </a:cubicBezTo>
                  <a:cubicBezTo>
                    <a:pt x="120282" y="293491"/>
                    <a:pt x="124801" y="301400"/>
                    <a:pt x="128712" y="309309"/>
                  </a:cubicBezTo>
                  <a:lnTo>
                    <a:pt x="134622" y="320346"/>
                  </a:lnTo>
                  <a:cubicBezTo>
                    <a:pt x="135056" y="321215"/>
                    <a:pt x="135404" y="322171"/>
                    <a:pt x="135839" y="323127"/>
                  </a:cubicBezTo>
                  <a:lnTo>
                    <a:pt x="138011" y="327994"/>
                  </a:lnTo>
                  <a:lnTo>
                    <a:pt x="261" y="327994"/>
                  </a:lnTo>
                  <a:lnTo>
                    <a:pt x="2086" y="324518"/>
                  </a:lnTo>
                  <a:cubicBezTo>
                    <a:pt x="3303" y="322258"/>
                    <a:pt x="4345" y="319999"/>
                    <a:pt x="5475" y="317739"/>
                  </a:cubicBezTo>
                  <a:cubicBezTo>
                    <a:pt x="7805" y="312812"/>
                    <a:pt x="10412" y="308023"/>
                    <a:pt x="13297" y="303399"/>
                  </a:cubicBezTo>
                  <a:cubicBezTo>
                    <a:pt x="21866" y="289786"/>
                    <a:pt x="25942" y="273826"/>
                    <a:pt x="24943" y="257772"/>
                  </a:cubicBezTo>
                  <a:cubicBezTo>
                    <a:pt x="24421" y="214317"/>
                    <a:pt x="24943" y="170863"/>
                    <a:pt x="24943" y="124627"/>
                  </a:cubicBezTo>
                  <a:cubicBezTo>
                    <a:pt x="24943" y="100293"/>
                    <a:pt x="24943" y="75698"/>
                    <a:pt x="24943" y="50842"/>
                  </a:cubicBezTo>
                  <a:cubicBezTo>
                    <a:pt x="24865" y="47336"/>
                    <a:pt x="24004" y="43892"/>
                    <a:pt x="22422" y="40760"/>
                  </a:cubicBezTo>
                  <a:cubicBezTo>
                    <a:pt x="17295" y="31113"/>
                    <a:pt x="12341" y="22422"/>
                    <a:pt x="7387" y="13732"/>
                  </a:cubicBezTo>
                  <a:lnTo>
                    <a:pt x="0" y="0"/>
                  </a:lnTo>
                  <a:lnTo>
                    <a:pt x="120977" y="0"/>
                  </a:lnTo>
                  <a:cubicBezTo>
                    <a:pt x="182248" y="0"/>
                    <a:pt x="258554" y="0"/>
                    <a:pt x="301835" y="55274"/>
                  </a:cubicBezTo>
                  <a:cubicBezTo>
                    <a:pt x="326082" y="86387"/>
                    <a:pt x="330167" y="118804"/>
                    <a:pt x="313915" y="151743"/>
                  </a:cubicBezTo>
                  <a:cubicBezTo>
                    <a:pt x="303138" y="173644"/>
                    <a:pt x="284800" y="190157"/>
                    <a:pt x="256121" y="203888"/>
                  </a:cubicBezTo>
                  <a:lnTo>
                    <a:pt x="251514" y="205974"/>
                  </a:lnTo>
                  <a:cubicBezTo>
                    <a:pt x="250463" y="206378"/>
                    <a:pt x="249446" y="206873"/>
                    <a:pt x="248472" y="207452"/>
                  </a:cubicBezTo>
                  <a:cubicBezTo>
                    <a:pt x="248611" y="208477"/>
                    <a:pt x="248811" y="209493"/>
                    <a:pt x="249081" y="210493"/>
                  </a:cubicBezTo>
                  <a:cubicBezTo>
                    <a:pt x="249081" y="211971"/>
                    <a:pt x="249776" y="213883"/>
                    <a:pt x="250124" y="216490"/>
                  </a:cubicBezTo>
                  <a:lnTo>
                    <a:pt x="250124" y="216490"/>
                  </a:lnTo>
                  <a:cubicBezTo>
                    <a:pt x="250124" y="216490"/>
                    <a:pt x="250124" y="216490"/>
                    <a:pt x="250124" y="217185"/>
                  </a:cubicBezTo>
                  <a:cubicBezTo>
                    <a:pt x="258432" y="246238"/>
                    <a:pt x="273302" y="272997"/>
                    <a:pt x="293578" y="295403"/>
                  </a:cubicBezTo>
                  <a:cubicBezTo>
                    <a:pt x="309665" y="314588"/>
                    <a:pt x="329906" y="329864"/>
                    <a:pt x="352763" y="340075"/>
                  </a:cubicBezTo>
                  <a:cubicBezTo>
                    <a:pt x="355023" y="341117"/>
                    <a:pt x="357456" y="341987"/>
                    <a:pt x="359803" y="342856"/>
                  </a:cubicBezTo>
                  <a:lnTo>
                    <a:pt x="370319" y="347027"/>
                  </a:lnTo>
                  <a:lnTo>
                    <a:pt x="363018" y="348765"/>
                  </a:lnTo>
                  <a:cubicBezTo>
                    <a:pt x="353328" y="351016"/>
                    <a:pt x="343516" y="352756"/>
                    <a:pt x="333643" y="353980"/>
                  </a:cubicBezTo>
                  <a:cubicBezTo>
                    <a:pt x="328776" y="354588"/>
                    <a:pt x="323823" y="355023"/>
                    <a:pt x="318955" y="355457"/>
                  </a:cubicBezTo>
                  <a:lnTo>
                    <a:pt x="312264" y="356066"/>
                  </a:lnTo>
                  <a:close/>
                  <a:moveTo>
                    <a:pt x="114024" y="165735"/>
                  </a:moveTo>
                  <a:cubicBezTo>
                    <a:pt x="135578" y="165735"/>
                    <a:pt x="156957" y="164345"/>
                    <a:pt x="177555" y="163041"/>
                  </a:cubicBezTo>
                  <a:cubicBezTo>
                    <a:pt x="188140" y="162165"/>
                    <a:pt x="198448" y="159212"/>
                    <a:pt x="207886" y="154350"/>
                  </a:cubicBezTo>
                  <a:cubicBezTo>
                    <a:pt x="221505" y="148118"/>
                    <a:pt x="231499" y="135973"/>
                    <a:pt x="235002" y="121412"/>
                  </a:cubicBezTo>
                  <a:cubicBezTo>
                    <a:pt x="237922" y="107449"/>
                    <a:pt x="234237" y="92921"/>
                    <a:pt x="225007" y="82042"/>
                  </a:cubicBezTo>
                  <a:cubicBezTo>
                    <a:pt x="213813" y="67825"/>
                    <a:pt x="197014" y="59143"/>
                    <a:pt x="178945" y="58229"/>
                  </a:cubicBezTo>
                  <a:cubicBezTo>
                    <a:pt x="163563" y="57099"/>
                    <a:pt x="147745" y="57099"/>
                    <a:pt x="132449" y="57099"/>
                  </a:cubicBezTo>
                  <a:lnTo>
                    <a:pt x="113937" y="57099"/>
                  </a:lnTo>
                  <a:close/>
                </a:path>
              </a:pathLst>
            </a:custGeom>
            <a:solidFill>
              <a:schemeClr val="bg1"/>
            </a:solidFill>
            <a:ln w="867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F6E52DD-D659-A744-9750-0EB785B6D44A}"/>
                </a:ext>
              </a:extLst>
            </p:cNvPr>
            <p:cNvSpPr/>
            <p:nvPr/>
          </p:nvSpPr>
          <p:spPr>
            <a:xfrm>
              <a:off x="2590180" y="270642"/>
              <a:ext cx="196243" cy="230613"/>
            </a:xfrm>
            <a:custGeom>
              <a:avLst/>
              <a:gdLst>
                <a:gd name="connsiteX0" fmla="*/ 0 w 287320"/>
                <a:gd name="connsiteY0" fmla="*/ 337641 h 337641"/>
                <a:gd name="connsiteX1" fmla="*/ 7127 w 287320"/>
                <a:gd name="connsiteY1" fmla="*/ 324170 h 337641"/>
                <a:gd name="connsiteX2" fmla="*/ 22770 w 287320"/>
                <a:gd name="connsiteY2" fmla="*/ 294447 h 337641"/>
                <a:gd name="connsiteX3" fmla="*/ 24508 w 287320"/>
                <a:gd name="connsiteY3" fmla="*/ 287495 h 337641"/>
                <a:gd name="connsiteX4" fmla="*/ 24508 w 287320"/>
                <a:gd name="connsiteY4" fmla="*/ 59185 h 337641"/>
                <a:gd name="connsiteX5" fmla="*/ 22249 w 287320"/>
                <a:gd name="connsiteY5" fmla="*/ 50494 h 337641"/>
                <a:gd name="connsiteX6" fmla="*/ 7648 w 287320"/>
                <a:gd name="connsiteY6" fmla="*/ 23118 h 337641"/>
                <a:gd name="connsiteX7" fmla="*/ 608 w 287320"/>
                <a:gd name="connsiteY7" fmla="*/ 8778 h 337641"/>
                <a:gd name="connsiteX8" fmla="*/ 200499 w 287320"/>
                <a:gd name="connsiteY8" fmla="*/ 8778 h 337641"/>
                <a:gd name="connsiteX9" fmla="*/ 200499 w 287320"/>
                <a:gd name="connsiteY9" fmla="*/ 8778 h 337641"/>
                <a:gd name="connsiteX10" fmla="*/ 220053 w 287320"/>
                <a:gd name="connsiteY10" fmla="*/ 4085 h 337641"/>
                <a:gd name="connsiteX11" fmla="*/ 224312 w 287320"/>
                <a:gd name="connsiteY11" fmla="*/ 1999 h 337641"/>
                <a:gd name="connsiteX12" fmla="*/ 228657 w 287320"/>
                <a:gd name="connsiteY12" fmla="*/ 0 h 337641"/>
                <a:gd name="connsiteX13" fmla="*/ 261248 w 287320"/>
                <a:gd name="connsiteY13" fmla="*/ 72743 h 337641"/>
                <a:gd name="connsiteX14" fmla="*/ 114372 w 287320"/>
                <a:gd name="connsiteY14" fmla="*/ 72743 h 337641"/>
                <a:gd name="connsiteX15" fmla="*/ 114372 w 287320"/>
                <a:gd name="connsiteY15" fmla="*/ 133579 h 337641"/>
                <a:gd name="connsiteX16" fmla="*/ 182943 w 287320"/>
                <a:gd name="connsiteY16" fmla="*/ 133579 h 337641"/>
                <a:gd name="connsiteX17" fmla="*/ 190417 w 287320"/>
                <a:gd name="connsiteY17" fmla="*/ 131667 h 337641"/>
                <a:gd name="connsiteX18" fmla="*/ 211710 w 287320"/>
                <a:gd name="connsiteY18" fmla="*/ 120369 h 337641"/>
                <a:gd name="connsiteX19" fmla="*/ 223877 w 287320"/>
                <a:gd name="connsiteY19" fmla="*/ 113851 h 337641"/>
                <a:gd name="connsiteX20" fmla="*/ 223877 w 287320"/>
                <a:gd name="connsiteY20" fmla="*/ 226572 h 337641"/>
                <a:gd name="connsiteX21" fmla="*/ 212058 w 287320"/>
                <a:gd name="connsiteY21" fmla="*/ 220140 h 337641"/>
                <a:gd name="connsiteX22" fmla="*/ 192677 w 287320"/>
                <a:gd name="connsiteY22" fmla="*/ 209972 h 337641"/>
                <a:gd name="connsiteX23" fmla="*/ 180162 w 287320"/>
                <a:gd name="connsiteY23" fmla="*/ 206756 h 337641"/>
                <a:gd name="connsiteX24" fmla="*/ 114459 w 287320"/>
                <a:gd name="connsiteY24" fmla="*/ 206756 h 337641"/>
                <a:gd name="connsiteX25" fmla="*/ 114459 w 287320"/>
                <a:gd name="connsiteY25" fmla="*/ 273329 h 337641"/>
                <a:gd name="connsiteX26" fmla="*/ 117588 w 287320"/>
                <a:gd name="connsiteY26" fmla="*/ 273329 h 337641"/>
                <a:gd name="connsiteX27" fmla="*/ 236045 w 287320"/>
                <a:gd name="connsiteY27" fmla="*/ 273329 h 337641"/>
                <a:gd name="connsiteX28" fmla="*/ 243084 w 287320"/>
                <a:gd name="connsiteY28" fmla="*/ 271590 h 337641"/>
                <a:gd name="connsiteX29" fmla="*/ 272025 w 287320"/>
                <a:gd name="connsiteY29" fmla="*/ 256468 h 337641"/>
                <a:gd name="connsiteX30" fmla="*/ 287321 w 287320"/>
                <a:gd name="connsiteY30" fmla="*/ 248473 h 337641"/>
                <a:gd name="connsiteX31" fmla="*/ 285148 w 287320"/>
                <a:gd name="connsiteY31" fmla="*/ 260379 h 337641"/>
                <a:gd name="connsiteX32" fmla="*/ 282628 w 287320"/>
                <a:gd name="connsiteY32" fmla="*/ 274371 h 337641"/>
                <a:gd name="connsiteX33" fmla="*/ 271243 w 287320"/>
                <a:gd name="connsiteY33" fmla="*/ 331992 h 337641"/>
                <a:gd name="connsiteX34" fmla="*/ 271243 w 287320"/>
                <a:gd name="connsiteY34" fmla="*/ 333991 h 337641"/>
                <a:gd name="connsiteX35" fmla="*/ 271243 w 287320"/>
                <a:gd name="connsiteY35" fmla="*/ 337641 h 3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7320" h="337641">
                  <a:moveTo>
                    <a:pt x="0" y="337641"/>
                  </a:moveTo>
                  <a:lnTo>
                    <a:pt x="7127" y="324170"/>
                  </a:lnTo>
                  <a:cubicBezTo>
                    <a:pt x="12402" y="314321"/>
                    <a:pt x="17617" y="304413"/>
                    <a:pt x="22770" y="294447"/>
                  </a:cubicBezTo>
                  <a:cubicBezTo>
                    <a:pt x="23891" y="292300"/>
                    <a:pt x="24491" y="289917"/>
                    <a:pt x="24508" y="287495"/>
                  </a:cubicBezTo>
                  <a:cubicBezTo>
                    <a:pt x="24508" y="211362"/>
                    <a:pt x="24508" y="135259"/>
                    <a:pt x="24508" y="59185"/>
                  </a:cubicBezTo>
                  <a:cubicBezTo>
                    <a:pt x="24413" y="56156"/>
                    <a:pt x="23639" y="53187"/>
                    <a:pt x="22249" y="50494"/>
                  </a:cubicBezTo>
                  <a:cubicBezTo>
                    <a:pt x="17556" y="41369"/>
                    <a:pt x="12689" y="32330"/>
                    <a:pt x="7648" y="23118"/>
                  </a:cubicBezTo>
                  <a:lnTo>
                    <a:pt x="608" y="8778"/>
                  </a:lnTo>
                  <a:lnTo>
                    <a:pt x="200499" y="8778"/>
                  </a:lnTo>
                  <a:lnTo>
                    <a:pt x="200499" y="8778"/>
                  </a:lnTo>
                  <a:cubicBezTo>
                    <a:pt x="207339" y="9174"/>
                    <a:pt x="214143" y="7541"/>
                    <a:pt x="220053" y="4085"/>
                  </a:cubicBezTo>
                  <a:cubicBezTo>
                    <a:pt x="221427" y="3303"/>
                    <a:pt x="222852" y="2606"/>
                    <a:pt x="224312" y="1999"/>
                  </a:cubicBezTo>
                  <a:lnTo>
                    <a:pt x="228657" y="0"/>
                  </a:lnTo>
                  <a:lnTo>
                    <a:pt x="261248" y="72743"/>
                  </a:lnTo>
                  <a:lnTo>
                    <a:pt x="114372" y="72743"/>
                  </a:lnTo>
                  <a:lnTo>
                    <a:pt x="114372" y="133579"/>
                  </a:lnTo>
                  <a:lnTo>
                    <a:pt x="182943" y="133579"/>
                  </a:lnTo>
                  <a:cubicBezTo>
                    <a:pt x="185551" y="133509"/>
                    <a:pt x="188097" y="132856"/>
                    <a:pt x="190417" y="131667"/>
                  </a:cubicBezTo>
                  <a:cubicBezTo>
                    <a:pt x="197457" y="128104"/>
                    <a:pt x="204410" y="124280"/>
                    <a:pt x="211710" y="120369"/>
                  </a:cubicBezTo>
                  <a:lnTo>
                    <a:pt x="223877" y="113851"/>
                  </a:lnTo>
                  <a:lnTo>
                    <a:pt x="223877" y="226572"/>
                  </a:lnTo>
                  <a:cubicBezTo>
                    <a:pt x="223877" y="226572"/>
                    <a:pt x="214752" y="221705"/>
                    <a:pt x="212058" y="220140"/>
                  </a:cubicBezTo>
                  <a:cubicBezTo>
                    <a:pt x="205366" y="216577"/>
                    <a:pt x="199195" y="213101"/>
                    <a:pt x="192677" y="209972"/>
                  </a:cubicBezTo>
                  <a:cubicBezTo>
                    <a:pt x="188775" y="208043"/>
                    <a:pt x="184508" y="206948"/>
                    <a:pt x="180162" y="206756"/>
                  </a:cubicBezTo>
                  <a:lnTo>
                    <a:pt x="114459" y="206756"/>
                  </a:lnTo>
                  <a:lnTo>
                    <a:pt x="114459" y="273329"/>
                  </a:lnTo>
                  <a:lnTo>
                    <a:pt x="117588" y="273329"/>
                  </a:lnTo>
                  <a:lnTo>
                    <a:pt x="236045" y="273329"/>
                  </a:lnTo>
                  <a:cubicBezTo>
                    <a:pt x="238487" y="273250"/>
                    <a:pt x="240885" y="272658"/>
                    <a:pt x="243084" y="271590"/>
                  </a:cubicBezTo>
                  <a:lnTo>
                    <a:pt x="272025" y="256468"/>
                  </a:lnTo>
                  <a:lnTo>
                    <a:pt x="287321" y="248473"/>
                  </a:lnTo>
                  <a:lnTo>
                    <a:pt x="285148" y="260379"/>
                  </a:lnTo>
                  <a:cubicBezTo>
                    <a:pt x="284279" y="265246"/>
                    <a:pt x="283497" y="269765"/>
                    <a:pt x="282628" y="274371"/>
                  </a:cubicBezTo>
                  <a:lnTo>
                    <a:pt x="271243" y="331992"/>
                  </a:lnTo>
                  <a:cubicBezTo>
                    <a:pt x="271191" y="332658"/>
                    <a:pt x="271191" y="333325"/>
                    <a:pt x="271243" y="333991"/>
                  </a:cubicBezTo>
                  <a:lnTo>
                    <a:pt x="271243" y="337641"/>
                  </a:lnTo>
                  <a:close/>
                </a:path>
              </a:pathLst>
            </a:custGeom>
            <a:solidFill>
              <a:schemeClr val="bg1"/>
            </a:solidFill>
            <a:ln w="867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7537742-95FF-2012-E3D2-A69F937278D8}"/>
                </a:ext>
              </a:extLst>
            </p:cNvPr>
            <p:cNvSpPr/>
            <p:nvPr/>
          </p:nvSpPr>
          <p:spPr>
            <a:xfrm>
              <a:off x="3251272" y="276281"/>
              <a:ext cx="265101" cy="224499"/>
            </a:xfrm>
            <a:custGeom>
              <a:avLst/>
              <a:gdLst>
                <a:gd name="connsiteX0" fmla="*/ 278369 w 388135"/>
                <a:gd name="connsiteY0" fmla="*/ 327473 h 328689"/>
                <a:gd name="connsiteX1" fmla="*/ 230396 w 388135"/>
                <a:gd name="connsiteY1" fmla="*/ 217620 h 328689"/>
                <a:gd name="connsiteX2" fmla="*/ 128451 w 388135"/>
                <a:gd name="connsiteY2" fmla="*/ 217620 h 328689"/>
                <a:gd name="connsiteX3" fmla="*/ 108375 w 388135"/>
                <a:gd name="connsiteY3" fmla="*/ 270374 h 328689"/>
                <a:gd name="connsiteX4" fmla="*/ 106290 w 388135"/>
                <a:gd name="connsiteY4" fmla="*/ 275762 h 328689"/>
                <a:gd name="connsiteX5" fmla="*/ 101075 w 388135"/>
                <a:gd name="connsiteY5" fmla="*/ 290276 h 328689"/>
                <a:gd name="connsiteX6" fmla="*/ 101683 w 388135"/>
                <a:gd name="connsiteY6" fmla="*/ 297315 h 328689"/>
                <a:gd name="connsiteX7" fmla="*/ 112199 w 388135"/>
                <a:gd name="connsiteY7" fmla="*/ 317044 h 328689"/>
                <a:gd name="connsiteX8" fmla="*/ 118544 w 388135"/>
                <a:gd name="connsiteY8" fmla="*/ 328342 h 328689"/>
                <a:gd name="connsiteX9" fmla="*/ 0 w 388135"/>
                <a:gd name="connsiteY9" fmla="*/ 328342 h 328689"/>
                <a:gd name="connsiteX10" fmla="*/ 3476 w 388135"/>
                <a:gd name="connsiteY10" fmla="*/ 324431 h 328689"/>
                <a:gd name="connsiteX11" fmla="*/ 6344 w 388135"/>
                <a:gd name="connsiteY11" fmla="*/ 321042 h 328689"/>
                <a:gd name="connsiteX12" fmla="*/ 12428 w 388135"/>
                <a:gd name="connsiteY12" fmla="*/ 314176 h 328689"/>
                <a:gd name="connsiteX13" fmla="*/ 40586 w 388135"/>
                <a:gd name="connsiteY13" fmla="*/ 270287 h 328689"/>
                <a:gd name="connsiteX14" fmla="*/ 107246 w 388135"/>
                <a:gd name="connsiteY14" fmla="*/ 95861 h 328689"/>
                <a:gd name="connsiteX15" fmla="*/ 134709 w 388135"/>
                <a:gd name="connsiteY15" fmla="*/ 24769 h 328689"/>
                <a:gd name="connsiteX16" fmla="*/ 134709 w 388135"/>
                <a:gd name="connsiteY16" fmla="*/ 20163 h 328689"/>
                <a:gd name="connsiteX17" fmla="*/ 128973 w 388135"/>
                <a:gd name="connsiteY17" fmla="*/ 8083 h 328689"/>
                <a:gd name="connsiteX18" fmla="*/ 124975 w 388135"/>
                <a:gd name="connsiteY18" fmla="*/ 0 h 328689"/>
                <a:gd name="connsiteX19" fmla="*/ 269505 w 388135"/>
                <a:gd name="connsiteY19" fmla="*/ 0 h 328689"/>
                <a:gd name="connsiteX20" fmla="*/ 261683 w 388135"/>
                <a:gd name="connsiteY20" fmla="*/ 11211 h 328689"/>
                <a:gd name="connsiteX21" fmla="*/ 245257 w 388135"/>
                <a:gd name="connsiteY21" fmla="*/ 34937 h 328689"/>
                <a:gd name="connsiteX22" fmla="*/ 245257 w 388135"/>
                <a:gd name="connsiteY22" fmla="*/ 38240 h 328689"/>
                <a:gd name="connsiteX23" fmla="*/ 323996 w 388135"/>
                <a:gd name="connsiteY23" fmla="*/ 219358 h 328689"/>
                <a:gd name="connsiteX24" fmla="*/ 337989 w 388135"/>
                <a:gd name="connsiteY24" fmla="*/ 251601 h 328689"/>
                <a:gd name="connsiteX25" fmla="*/ 338858 w 388135"/>
                <a:gd name="connsiteY25" fmla="*/ 253513 h 328689"/>
                <a:gd name="connsiteX26" fmla="*/ 340944 w 388135"/>
                <a:gd name="connsiteY26" fmla="*/ 258728 h 328689"/>
                <a:gd name="connsiteX27" fmla="*/ 370753 w 388135"/>
                <a:gd name="connsiteY27" fmla="*/ 305919 h 328689"/>
                <a:gd name="connsiteX28" fmla="*/ 388135 w 388135"/>
                <a:gd name="connsiteY28" fmla="*/ 328690 h 328689"/>
                <a:gd name="connsiteX29" fmla="*/ 279064 w 388135"/>
                <a:gd name="connsiteY29" fmla="*/ 328690 h 328689"/>
                <a:gd name="connsiteX30" fmla="*/ 208234 w 388135"/>
                <a:gd name="connsiteY30" fmla="*/ 166691 h 328689"/>
                <a:gd name="connsiteX31" fmla="*/ 184160 w 388135"/>
                <a:gd name="connsiteY31" fmla="*/ 111330 h 328689"/>
                <a:gd name="connsiteX32" fmla="*/ 177207 w 388135"/>
                <a:gd name="connsiteY32" fmla="*/ 95339 h 328689"/>
                <a:gd name="connsiteX33" fmla="*/ 175904 w 388135"/>
                <a:gd name="connsiteY33" fmla="*/ 92819 h 328689"/>
                <a:gd name="connsiteX34" fmla="*/ 147745 w 388135"/>
                <a:gd name="connsiteY34" fmla="*/ 167039 h 3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135" h="328689">
                  <a:moveTo>
                    <a:pt x="278369" y="327473"/>
                  </a:moveTo>
                  <a:cubicBezTo>
                    <a:pt x="277761" y="326430"/>
                    <a:pt x="236045" y="230569"/>
                    <a:pt x="230396" y="217620"/>
                  </a:cubicBezTo>
                  <a:lnTo>
                    <a:pt x="128451" y="217620"/>
                  </a:lnTo>
                  <a:lnTo>
                    <a:pt x="108375" y="270374"/>
                  </a:lnTo>
                  <a:lnTo>
                    <a:pt x="106290" y="275762"/>
                  </a:lnTo>
                  <a:cubicBezTo>
                    <a:pt x="104464" y="280542"/>
                    <a:pt x="102552" y="285409"/>
                    <a:pt x="101075" y="290276"/>
                  </a:cubicBezTo>
                  <a:cubicBezTo>
                    <a:pt x="100484" y="292625"/>
                    <a:pt x="100701" y="295102"/>
                    <a:pt x="101683" y="297315"/>
                  </a:cubicBezTo>
                  <a:cubicBezTo>
                    <a:pt x="104899" y="303920"/>
                    <a:pt x="108549" y="310352"/>
                    <a:pt x="112199" y="317044"/>
                  </a:cubicBezTo>
                  <a:lnTo>
                    <a:pt x="118544" y="328342"/>
                  </a:lnTo>
                  <a:lnTo>
                    <a:pt x="0" y="328342"/>
                  </a:lnTo>
                  <a:lnTo>
                    <a:pt x="3476" y="324431"/>
                  </a:lnTo>
                  <a:lnTo>
                    <a:pt x="6344" y="321042"/>
                  </a:lnTo>
                  <a:cubicBezTo>
                    <a:pt x="8430" y="318608"/>
                    <a:pt x="10342" y="316262"/>
                    <a:pt x="12428" y="314176"/>
                  </a:cubicBezTo>
                  <a:cubicBezTo>
                    <a:pt x="25317" y="302114"/>
                    <a:pt x="34990" y="287029"/>
                    <a:pt x="40586" y="270287"/>
                  </a:cubicBezTo>
                  <a:cubicBezTo>
                    <a:pt x="44584" y="257946"/>
                    <a:pt x="79348" y="168082"/>
                    <a:pt x="107246" y="95861"/>
                  </a:cubicBezTo>
                  <a:cubicBezTo>
                    <a:pt x="119065" y="65356"/>
                    <a:pt x="129233" y="38935"/>
                    <a:pt x="134709" y="24769"/>
                  </a:cubicBezTo>
                  <a:cubicBezTo>
                    <a:pt x="135187" y="23271"/>
                    <a:pt x="135187" y="21661"/>
                    <a:pt x="134709" y="20163"/>
                  </a:cubicBezTo>
                  <a:cubicBezTo>
                    <a:pt x="132970" y="16078"/>
                    <a:pt x="130972" y="12080"/>
                    <a:pt x="128973" y="8083"/>
                  </a:cubicBezTo>
                  <a:lnTo>
                    <a:pt x="124975" y="0"/>
                  </a:lnTo>
                  <a:lnTo>
                    <a:pt x="269505" y="0"/>
                  </a:lnTo>
                  <a:lnTo>
                    <a:pt x="261683" y="11211"/>
                  </a:lnTo>
                  <a:cubicBezTo>
                    <a:pt x="256207" y="19120"/>
                    <a:pt x="250645" y="26942"/>
                    <a:pt x="245257" y="34937"/>
                  </a:cubicBezTo>
                  <a:cubicBezTo>
                    <a:pt x="244822" y="35995"/>
                    <a:pt x="244822" y="37182"/>
                    <a:pt x="245257" y="38240"/>
                  </a:cubicBezTo>
                  <a:cubicBezTo>
                    <a:pt x="272025" y="100119"/>
                    <a:pt x="298271" y="160492"/>
                    <a:pt x="323996" y="219358"/>
                  </a:cubicBezTo>
                  <a:lnTo>
                    <a:pt x="337989" y="251601"/>
                  </a:lnTo>
                  <a:lnTo>
                    <a:pt x="338858" y="253513"/>
                  </a:lnTo>
                  <a:cubicBezTo>
                    <a:pt x="339683" y="255198"/>
                    <a:pt x="340379" y="256941"/>
                    <a:pt x="340944" y="258728"/>
                  </a:cubicBezTo>
                  <a:cubicBezTo>
                    <a:pt x="347601" y="276305"/>
                    <a:pt x="357743" y="292356"/>
                    <a:pt x="370753" y="305919"/>
                  </a:cubicBezTo>
                  <a:cubicBezTo>
                    <a:pt x="373448" y="309222"/>
                    <a:pt x="388135" y="328690"/>
                    <a:pt x="388135" y="328690"/>
                  </a:cubicBezTo>
                  <a:lnTo>
                    <a:pt x="279064" y="328690"/>
                  </a:lnTo>
                  <a:close/>
                  <a:moveTo>
                    <a:pt x="208234" y="166691"/>
                  </a:moveTo>
                  <a:cubicBezTo>
                    <a:pt x="196849" y="140619"/>
                    <a:pt x="187549" y="119239"/>
                    <a:pt x="184160" y="111330"/>
                  </a:cubicBezTo>
                  <a:lnTo>
                    <a:pt x="177207" y="95339"/>
                  </a:lnTo>
                  <a:lnTo>
                    <a:pt x="175904" y="92819"/>
                  </a:lnTo>
                  <a:cubicBezTo>
                    <a:pt x="170167" y="108115"/>
                    <a:pt x="159217" y="136968"/>
                    <a:pt x="147745" y="167039"/>
                  </a:cubicBezTo>
                  <a:close/>
                </a:path>
              </a:pathLst>
            </a:custGeom>
            <a:solidFill>
              <a:schemeClr val="bg1"/>
            </a:solidFill>
            <a:ln w="8672"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533EEBE-28F4-4FDB-C5E7-727ADDCCDF39}"/>
                </a:ext>
              </a:extLst>
            </p:cNvPr>
            <p:cNvSpPr/>
            <p:nvPr/>
          </p:nvSpPr>
          <p:spPr>
            <a:xfrm>
              <a:off x="2803203" y="239953"/>
              <a:ext cx="261947" cy="284855"/>
            </a:xfrm>
            <a:custGeom>
              <a:avLst/>
              <a:gdLst>
                <a:gd name="connsiteX0" fmla="*/ 210087 w 383517"/>
                <a:gd name="connsiteY0" fmla="*/ 416989 h 417056"/>
                <a:gd name="connsiteX1" fmla="*/ 83635 w 383517"/>
                <a:gd name="connsiteY1" fmla="*/ 390916 h 417056"/>
                <a:gd name="connsiteX2" fmla="*/ 79116 w 383517"/>
                <a:gd name="connsiteY2" fmla="*/ 388396 h 417056"/>
                <a:gd name="connsiteX3" fmla="*/ 66601 w 383517"/>
                <a:gd name="connsiteY3" fmla="*/ 383703 h 417056"/>
                <a:gd name="connsiteX4" fmla="*/ 64862 w 383517"/>
                <a:gd name="connsiteY4" fmla="*/ 383703 h 417056"/>
                <a:gd name="connsiteX5" fmla="*/ 53477 w 383517"/>
                <a:gd name="connsiteY5" fmla="*/ 386745 h 417056"/>
                <a:gd name="connsiteX6" fmla="*/ 52521 w 383517"/>
                <a:gd name="connsiteY6" fmla="*/ 386745 h 417056"/>
                <a:gd name="connsiteX7" fmla="*/ 30099 w 383517"/>
                <a:gd name="connsiteY7" fmla="*/ 398390 h 417056"/>
                <a:gd name="connsiteX8" fmla="*/ 23320 w 383517"/>
                <a:gd name="connsiteY8" fmla="*/ 402823 h 417056"/>
                <a:gd name="connsiteX9" fmla="*/ 19148 w 383517"/>
                <a:gd name="connsiteY9" fmla="*/ 405343 h 417056"/>
                <a:gd name="connsiteX10" fmla="*/ 11848 w 383517"/>
                <a:gd name="connsiteY10" fmla="*/ 409862 h 417056"/>
                <a:gd name="connsiteX11" fmla="*/ 9936 w 383517"/>
                <a:gd name="connsiteY11" fmla="*/ 411253 h 417056"/>
                <a:gd name="connsiteX12" fmla="*/ 9936 w 383517"/>
                <a:gd name="connsiteY12" fmla="*/ 406734 h 417056"/>
                <a:gd name="connsiteX13" fmla="*/ 8459 w 383517"/>
                <a:gd name="connsiteY13" fmla="*/ 264116 h 417056"/>
                <a:gd name="connsiteX14" fmla="*/ 10631 w 383517"/>
                <a:gd name="connsiteY14" fmla="*/ 266463 h 417056"/>
                <a:gd name="connsiteX15" fmla="*/ 16976 w 383517"/>
                <a:gd name="connsiteY15" fmla="*/ 273850 h 417056"/>
                <a:gd name="connsiteX16" fmla="*/ 24102 w 383517"/>
                <a:gd name="connsiteY16" fmla="*/ 281498 h 417056"/>
                <a:gd name="connsiteX17" fmla="*/ 28274 w 383517"/>
                <a:gd name="connsiteY17" fmla="*/ 285148 h 417056"/>
                <a:gd name="connsiteX18" fmla="*/ 45656 w 383517"/>
                <a:gd name="connsiteY18" fmla="*/ 299227 h 417056"/>
                <a:gd name="connsiteX19" fmla="*/ 96584 w 383517"/>
                <a:gd name="connsiteY19" fmla="*/ 327820 h 417056"/>
                <a:gd name="connsiteX20" fmla="*/ 211652 w 383517"/>
                <a:gd name="connsiteY20" fmla="*/ 352503 h 417056"/>
                <a:gd name="connsiteX21" fmla="*/ 281179 w 383517"/>
                <a:gd name="connsiteY21" fmla="*/ 314002 h 417056"/>
                <a:gd name="connsiteX22" fmla="*/ 267013 w 383517"/>
                <a:gd name="connsiteY22" fmla="*/ 279238 h 417056"/>
                <a:gd name="connsiteX23" fmla="*/ 246763 w 383517"/>
                <a:gd name="connsiteY23" fmla="*/ 271156 h 417056"/>
                <a:gd name="connsiteX24" fmla="*/ 180973 w 383517"/>
                <a:gd name="connsiteY24" fmla="*/ 260205 h 417056"/>
                <a:gd name="connsiteX25" fmla="*/ 180104 w 383517"/>
                <a:gd name="connsiteY25" fmla="*/ 260205 h 417056"/>
                <a:gd name="connsiteX26" fmla="*/ 152814 w 383517"/>
                <a:gd name="connsiteY26" fmla="*/ 256816 h 417056"/>
                <a:gd name="connsiteX27" fmla="*/ 69555 w 383517"/>
                <a:gd name="connsiteY27" fmla="*/ 237001 h 417056"/>
                <a:gd name="connsiteX28" fmla="*/ 14282 w 383517"/>
                <a:gd name="connsiteY28" fmla="*/ 191634 h 417056"/>
                <a:gd name="connsiteX29" fmla="*/ 463 w 383517"/>
                <a:gd name="connsiteY29" fmla="*/ 142704 h 417056"/>
                <a:gd name="connsiteX30" fmla="*/ 19322 w 383517"/>
                <a:gd name="connsiteY30" fmla="*/ 71439 h 417056"/>
                <a:gd name="connsiteX31" fmla="*/ 100756 w 383517"/>
                <a:gd name="connsiteY31" fmla="*/ 20163 h 417056"/>
                <a:gd name="connsiteX32" fmla="*/ 168979 w 383517"/>
                <a:gd name="connsiteY32" fmla="*/ 12254 h 417056"/>
                <a:gd name="connsiteX33" fmla="*/ 190011 w 383517"/>
                <a:gd name="connsiteY33" fmla="*/ 12863 h 417056"/>
                <a:gd name="connsiteX34" fmla="*/ 196530 w 383517"/>
                <a:gd name="connsiteY34" fmla="*/ 12863 h 417056"/>
                <a:gd name="connsiteX35" fmla="*/ 241114 w 383517"/>
                <a:gd name="connsiteY35" fmla="*/ 16252 h 417056"/>
                <a:gd name="connsiteX36" fmla="*/ 293954 w 383517"/>
                <a:gd name="connsiteY36" fmla="*/ 28767 h 417056"/>
                <a:gd name="connsiteX37" fmla="*/ 307078 w 383517"/>
                <a:gd name="connsiteY37" fmla="*/ 31287 h 417056"/>
                <a:gd name="connsiteX38" fmla="*/ 318549 w 383517"/>
                <a:gd name="connsiteY38" fmla="*/ 26073 h 417056"/>
                <a:gd name="connsiteX39" fmla="*/ 322982 w 383517"/>
                <a:gd name="connsiteY39" fmla="*/ 22162 h 417056"/>
                <a:gd name="connsiteX40" fmla="*/ 348099 w 383517"/>
                <a:gd name="connsiteY40" fmla="*/ 1391 h 417056"/>
                <a:gd name="connsiteX41" fmla="*/ 350011 w 383517"/>
                <a:gd name="connsiteY41" fmla="*/ 0 h 417056"/>
                <a:gd name="connsiteX42" fmla="*/ 350011 w 383517"/>
                <a:gd name="connsiteY42" fmla="*/ 149657 h 417056"/>
                <a:gd name="connsiteX43" fmla="*/ 348359 w 383517"/>
                <a:gd name="connsiteY43" fmla="*/ 149049 h 417056"/>
                <a:gd name="connsiteX44" fmla="*/ 343753 w 383517"/>
                <a:gd name="connsiteY44" fmla="*/ 145659 h 417056"/>
                <a:gd name="connsiteX45" fmla="*/ 342797 w 383517"/>
                <a:gd name="connsiteY45" fmla="*/ 144703 h 417056"/>
                <a:gd name="connsiteX46" fmla="*/ 335497 w 383517"/>
                <a:gd name="connsiteY46" fmla="*/ 137403 h 417056"/>
                <a:gd name="connsiteX47" fmla="*/ 330195 w 383517"/>
                <a:gd name="connsiteY47" fmla="*/ 132015 h 417056"/>
                <a:gd name="connsiteX48" fmla="*/ 187491 w 383517"/>
                <a:gd name="connsiteY48" fmla="*/ 78566 h 417056"/>
                <a:gd name="connsiteX49" fmla="*/ 141951 w 383517"/>
                <a:gd name="connsiteY49" fmla="*/ 81607 h 417056"/>
                <a:gd name="connsiteX50" fmla="*/ 108838 w 383517"/>
                <a:gd name="connsiteY50" fmla="*/ 94731 h 417056"/>
                <a:gd name="connsiteX51" fmla="*/ 97453 w 383517"/>
                <a:gd name="connsiteY51" fmla="*/ 122976 h 417056"/>
                <a:gd name="connsiteX52" fmla="*/ 116486 w 383517"/>
                <a:gd name="connsiteY52" fmla="*/ 146528 h 417056"/>
                <a:gd name="connsiteX53" fmla="*/ 144471 w 383517"/>
                <a:gd name="connsiteY53" fmla="*/ 155219 h 417056"/>
                <a:gd name="connsiteX54" fmla="*/ 198268 w 383517"/>
                <a:gd name="connsiteY54" fmla="*/ 162607 h 417056"/>
                <a:gd name="connsiteX55" fmla="*/ 199224 w 383517"/>
                <a:gd name="connsiteY55" fmla="*/ 162607 h 417056"/>
                <a:gd name="connsiteX56" fmla="*/ 241461 w 383517"/>
                <a:gd name="connsiteY56" fmla="*/ 168256 h 417056"/>
                <a:gd name="connsiteX57" fmla="*/ 323417 w 383517"/>
                <a:gd name="connsiteY57" fmla="*/ 191460 h 417056"/>
                <a:gd name="connsiteX58" fmla="*/ 372172 w 383517"/>
                <a:gd name="connsiteY58" fmla="*/ 238652 h 417056"/>
                <a:gd name="connsiteX59" fmla="*/ 380863 w 383517"/>
                <a:gd name="connsiteY59" fmla="*/ 316870 h 417056"/>
                <a:gd name="connsiteX60" fmla="*/ 341928 w 383517"/>
                <a:gd name="connsiteY60" fmla="*/ 381183 h 417056"/>
                <a:gd name="connsiteX61" fmla="*/ 257018 w 383517"/>
                <a:gd name="connsiteY61" fmla="*/ 413600 h 417056"/>
                <a:gd name="connsiteX62" fmla="*/ 210087 w 383517"/>
                <a:gd name="connsiteY62" fmla="*/ 416989 h 41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3517" h="417056">
                  <a:moveTo>
                    <a:pt x="210087" y="416989"/>
                  </a:moveTo>
                  <a:cubicBezTo>
                    <a:pt x="166511" y="417928"/>
                    <a:pt x="123283" y="409016"/>
                    <a:pt x="83635" y="390916"/>
                  </a:cubicBezTo>
                  <a:cubicBezTo>
                    <a:pt x="82157" y="390221"/>
                    <a:pt x="80593" y="389265"/>
                    <a:pt x="79116" y="388396"/>
                  </a:cubicBezTo>
                  <a:cubicBezTo>
                    <a:pt x="75422" y="385770"/>
                    <a:pt x="71111" y="384153"/>
                    <a:pt x="66601" y="383703"/>
                  </a:cubicBezTo>
                  <a:lnTo>
                    <a:pt x="64862" y="383703"/>
                  </a:lnTo>
                  <a:cubicBezTo>
                    <a:pt x="60986" y="384388"/>
                    <a:pt x="57180" y="385405"/>
                    <a:pt x="53477" y="386745"/>
                  </a:cubicBezTo>
                  <a:lnTo>
                    <a:pt x="52521" y="386745"/>
                  </a:lnTo>
                  <a:cubicBezTo>
                    <a:pt x="44543" y="389564"/>
                    <a:pt x="36991" y="393484"/>
                    <a:pt x="30099" y="398390"/>
                  </a:cubicBezTo>
                  <a:cubicBezTo>
                    <a:pt x="28013" y="399897"/>
                    <a:pt x="25753" y="401374"/>
                    <a:pt x="23320" y="402823"/>
                  </a:cubicBezTo>
                  <a:lnTo>
                    <a:pt x="19148" y="405343"/>
                  </a:lnTo>
                  <a:cubicBezTo>
                    <a:pt x="16628" y="406821"/>
                    <a:pt x="14021" y="408298"/>
                    <a:pt x="11848" y="409862"/>
                  </a:cubicBezTo>
                  <a:lnTo>
                    <a:pt x="9936" y="411253"/>
                  </a:lnTo>
                  <a:lnTo>
                    <a:pt x="9936" y="406734"/>
                  </a:lnTo>
                  <a:lnTo>
                    <a:pt x="8459" y="264116"/>
                  </a:lnTo>
                  <a:lnTo>
                    <a:pt x="10631" y="266463"/>
                  </a:lnTo>
                  <a:cubicBezTo>
                    <a:pt x="13152" y="269244"/>
                    <a:pt x="15237" y="271677"/>
                    <a:pt x="16976" y="273850"/>
                  </a:cubicBezTo>
                  <a:cubicBezTo>
                    <a:pt x="19157" y="276573"/>
                    <a:pt x="21538" y="279129"/>
                    <a:pt x="24102" y="281498"/>
                  </a:cubicBezTo>
                  <a:lnTo>
                    <a:pt x="28274" y="285148"/>
                  </a:lnTo>
                  <a:cubicBezTo>
                    <a:pt x="33749" y="289928"/>
                    <a:pt x="39398" y="294882"/>
                    <a:pt x="45656" y="299227"/>
                  </a:cubicBezTo>
                  <a:cubicBezTo>
                    <a:pt x="61508" y="310630"/>
                    <a:pt x="78594" y="320220"/>
                    <a:pt x="96584" y="327820"/>
                  </a:cubicBezTo>
                  <a:cubicBezTo>
                    <a:pt x="132851" y="343816"/>
                    <a:pt x="172012" y="352216"/>
                    <a:pt x="211652" y="352503"/>
                  </a:cubicBezTo>
                  <a:cubicBezTo>
                    <a:pt x="251977" y="352503"/>
                    <a:pt x="275356" y="339553"/>
                    <a:pt x="281179" y="314002"/>
                  </a:cubicBezTo>
                  <a:cubicBezTo>
                    <a:pt x="285707" y="300505"/>
                    <a:pt x="279684" y="285724"/>
                    <a:pt x="267013" y="279238"/>
                  </a:cubicBezTo>
                  <a:cubicBezTo>
                    <a:pt x="260616" y="275736"/>
                    <a:pt x="253811" y="273023"/>
                    <a:pt x="246763" y="271156"/>
                  </a:cubicBezTo>
                  <a:cubicBezTo>
                    <a:pt x="225140" y="265839"/>
                    <a:pt x="203152" y="262178"/>
                    <a:pt x="180973" y="260205"/>
                  </a:cubicBezTo>
                  <a:lnTo>
                    <a:pt x="180104" y="260205"/>
                  </a:lnTo>
                  <a:cubicBezTo>
                    <a:pt x="170978" y="259162"/>
                    <a:pt x="161853" y="258119"/>
                    <a:pt x="152814" y="256816"/>
                  </a:cubicBezTo>
                  <a:cubicBezTo>
                    <a:pt x="124325" y="253817"/>
                    <a:pt x="96341" y="247157"/>
                    <a:pt x="69555" y="237001"/>
                  </a:cubicBezTo>
                  <a:cubicBezTo>
                    <a:pt x="46568" y="228502"/>
                    <a:pt x="27101" y="212524"/>
                    <a:pt x="14282" y="191634"/>
                  </a:cubicBezTo>
                  <a:cubicBezTo>
                    <a:pt x="5877" y="176643"/>
                    <a:pt x="1141" y="159876"/>
                    <a:pt x="463" y="142704"/>
                  </a:cubicBezTo>
                  <a:cubicBezTo>
                    <a:pt x="-1892" y="117465"/>
                    <a:pt x="4791" y="92209"/>
                    <a:pt x="19322" y="71439"/>
                  </a:cubicBezTo>
                  <a:cubicBezTo>
                    <a:pt x="36704" y="46409"/>
                    <a:pt x="63646" y="29636"/>
                    <a:pt x="100756" y="20163"/>
                  </a:cubicBezTo>
                  <a:cubicBezTo>
                    <a:pt x="123074" y="14658"/>
                    <a:pt x="145992" y="12000"/>
                    <a:pt x="168979" y="12254"/>
                  </a:cubicBezTo>
                  <a:cubicBezTo>
                    <a:pt x="176019" y="12254"/>
                    <a:pt x="182972" y="12254"/>
                    <a:pt x="190011" y="12863"/>
                  </a:cubicBezTo>
                  <a:lnTo>
                    <a:pt x="196530" y="12863"/>
                  </a:lnTo>
                  <a:cubicBezTo>
                    <a:pt x="211130" y="13645"/>
                    <a:pt x="226339" y="14427"/>
                    <a:pt x="241114" y="16252"/>
                  </a:cubicBezTo>
                  <a:cubicBezTo>
                    <a:pt x="259000" y="19198"/>
                    <a:pt x="276651" y="23379"/>
                    <a:pt x="293954" y="28767"/>
                  </a:cubicBezTo>
                  <a:cubicBezTo>
                    <a:pt x="298204" y="30173"/>
                    <a:pt x="302610" y="31020"/>
                    <a:pt x="307078" y="31287"/>
                  </a:cubicBezTo>
                  <a:cubicBezTo>
                    <a:pt x="311458" y="31203"/>
                    <a:pt x="315603" y="29316"/>
                    <a:pt x="318549" y="26073"/>
                  </a:cubicBezTo>
                  <a:lnTo>
                    <a:pt x="322982" y="22162"/>
                  </a:lnTo>
                  <a:cubicBezTo>
                    <a:pt x="330986" y="14809"/>
                    <a:pt x="339373" y="7877"/>
                    <a:pt x="348099" y="1391"/>
                  </a:cubicBezTo>
                  <a:lnTo>
                    <a:pt x="350011" y="0"/>
                  </a:lnTo>
                  <a:lnTo>
                    <a:pt x="350011" y="149657"/>
                  </a:lnTo>
                  <a:lnTo>
                    <a:pt x="348359" y="149049"/>
                  </a:lnTo>
                  <a:cubicBezTo>
                    <a:pt x="346560" y="148329"/>
                    <a:pt x="344979" y="147163"/>
                    <a:pt x="343753" y="145659"/>
                  </a:cubicBezTo>
                  <a:lnTo>
                    <a:pt x="342797" y="144703"/>
                  </a:lnTo>
                  <a:lnTo>
                    <a:pt x="335497" y="137403"/>
                  </a:lnTo>
                  <a:lnTo>
                    <a:pt x="330195" y="132015"/>
                  </a:lnTo>
                  <a:cubicBezTo>
                    <a:pt x="296475" y="98555"/>
                    <a:pt x="243287" y="78566"/>
                    <a:pt x="187491" y="78566"/>
                  </a:cubicBezTo>
                  <a:cubicBezTo>
                    <a:pt x="172264" y="78666"/>
                    <a:pt x="157055" y="79682"/>
                    <a:pt x="141951" y="81607"/>
                  </a:cubicBezTo>
                  <a:cubicBezTo>
                    <a:pt x="129862" y="82622"/>
                    <a:pt x="118338" y="87188"/>
                    <a:pt x="108838" y="94731"/>
                  </a:cubicBezTo>
                  <a:cubicBezTo>
                    <a:pt x="100321" y="101476"/>
                    <a:pt x="95993" y="112212"/>
                    <a:pt x="97453" y="122976"/>
                  </a:cubicBezTo>
                  <a:cubicBezTo>
                    <a:pt x="99174" y="133644"/>
                    <a:pt x="106422" y="142603"/>
                    <a:pt x="116486" y="146528"/>
                  </a:cubicBezTo>
                  <a:cubicBezTo>
                    <a:pt x="125421" y="150567"/>
                    <a:pt x="134824" y="153486"/>
                    <a:pt x="144471" y="155219"/>
                  </a:cubicBezTo>
                  <a:cubicBezTo>
                    <a:pt x="162374" y="157913"/>
                    <a:pt x="180625" y="160260"/>
                    <a:pt x="198268" y="162607"/>
                  </a:cubicBezTo>
                  <a:lnTo>
                    <a:pt x="199224" y="162607"/>
                  </a:lnTo>
                  <a:cubicBezTo>
                    <a:pt x="213303" y="164432"/>
                    <a:pt x="227382" y="166257"/>
                    <a:pt x="241461" y="168256"/>
                  </a:cubicBezTo>
                  <a:cubicBezTo>
                    <a:pt x="269863" y="171484"/>
                    <a:pt x="297544" y="179322"/>
                    <a:pt x="323417" y="191460"/>
                  </a:cubicBezTo>
                  <a:cubicBezTo>
                    <a:pt x="344561" y="201192"/>
                    <a:pt x="361761" y="217836"/>
                    <a:pt x="372172" y="238652"/>
                  </a:cubicBezTo>
                  <a:cubicBezTo>
                    <a:pt x="383297" y="263141"/>
                    <a:pt x="386338" y="290536"/>
                    <a:pt x="380863" y="316870"/>
                  </a:cubicBezTo>
                  <a:cubicBezTo>
                    <a:pt x="376596" y="342500"/>
                    <a:pt x="362656" y="365518"/>
                    <a:pt x="341928" y="381183"/>
                  </a:cubicBezTo>
                  <a:cubicBezTo>
                    <a:pt x="317046" y="399414"/>
                    <a:pt x="287714" y="410612"/>
                    <a:pt x="257018" y="413600"/>
                  </a:cubicBezTo>
                  <a:cubicBezTo>
                    <a:pt x="241479" y="415859"/>
                    <a:pt x="225792" y="416992"/>
                    <a:pt x="210087" y="416989"/>
                  </a:cubicBezTo>
                  <a:close/>
                </a:path>
              </a:pathLst>
            </a:custGeom>
            <a:solidFill>
              <a:schemeClr val="bg1"/>
            </a:solidFill>
            <a:ln w="867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BA62066-3A85-DA7C-5580-93768803EB8B}"/>
                </a:ext>
              </a:extLst>
            </p:cNvPr>
            <p:cNvSpPr/>
            <p:nvPr/>
          </p:nvSpPr>
          <p:spPr>
            <a:xfrm>
              <a:off x="1850911" y="246965"/>
              <a:ext cx="288489" cy="277731"/>
            </a:xfrm>
            <a:custGeom>
              <a:avLst/>
              <a:gdLst>
                <a:gd name="connsiteX0" fmla="*/ 422377 w 422377"/>
                <a:gd name="connsiteY0" fmla="*/ 273491 h 406626"/>
                <a:gd name="connsiteX1" fmla="*/ 334078 w 422377"/>
                <a:gd name="connsiteY1" fmla="*/ 156859 h 406626"/>
                <a:gd name="connsiteX2" fmla="*/ 363627 w 422377"/>
                <a:gd name="connsiteY2" fmla="*/ 96023 h 406626"/>
                <a:gd name="connsiteX3" fmla="*/ 351460 w 422377"/>
                <a:gd name="connsiteY3" fmla="*/ 54828 h 406626"/>
                <a:gd name="connsiteX4" fmla="*/ 320781 w 422377"/>
                <a:gd name="connsiteY4" fmla="*/ 24758 h 406626"/>
                <a:gd name="connsiteX5" fmla="*/ 273937 w 422377"/>
                <a:gd name="connsiteY5" fmla="*/ 5377 h 406626"/>
                <a:gd name="connsiteX6" fmla="*/ 210754 w 422377"/>
                <a:gd name="connsiteY6" fmla="*/ 163 h 406626"/>
                <a:gd name="connsiteX7" fmla="*/ 3389 w 422377"/>
                <a:gd name="connsiteY7" fmla="*/ 163 h 406626"/>
                <a:gd name="connsiteX8" fmla="*/ 0 w 422377"/>
                <a:gd name="connsiteY8" fmla="*/ 858 h 406626"/>
                <a:gd name="connsiteX9" fmla="*/ 0 w 422377"/>
                <a:gd name="connsiteY9" fmla="*/ 858 h 406626"/>
                <a:gd name="connsiteX10" fmla="*/ 5475 w 422377"/>
                <a:gd name="connsiteY10" fmla="*/ 10765 h 406626"/>
                <a:gd name="connsiteX11" fmla="*/ 27463 w 422377"/>
                <a:gd name="connsiteY11" fmla="*/ 50917 h 406626"/>
                <a:gd name="connsiteX12" fmla="*/ 28506 w 422377"/>
                <a:gd name="connsiteY12" fmla="*/ 57783 h 406626"/>
                <a:gd name="connsiteX13" fmla="*/ 28506 w 422377"/>
                <a:gd name="connsiteY13" fmla="*/ 58652 h 406626"/>
                <a:gd name="connsiteX14" fmla="*/ 28506 w 422377"/>
                <a:gd name="connsiteY14" fmla="*/ 348146 h 406626"/>
                <a:gd name="connsiteX15" fmla="*/ 27550 w 422377"/>
                <a:gd name="connsiteY15" fmla="*/ 354577 h 406626"/>
                <a:gd name="connsiteX16" fmla="*/ 6431 w 422377"/>
                <a:gd name="connsiteY16" fmla="*/ 393599 h 406626"/>
                <a:gd name="connsiteX17" fmla="*/ 0 w 422377"/>
                <a:gd name="connsiteY17" fmla="*/ 405332 h 406626"/>
                <a:gd name="connsiteX18" fmla="*/ 0 w 422377"/>
                <a:gd name="connsiteY18" fmla="*/ 405332 h 406626"/>
                <a:gd name="connsiteX19" fmla="*/ 3389 w 422377"/>
                <a:gd name="connsiteY19" fmla="*/ 406027 h 406626"/>
                <a:gd name="connsiteX20" fmla="*/ 203280 w 422377"/>
                <a:gd name="connsiteY20" fmla="*/ 406027 h 406626"/>
                <a:gd name="connsiteX21" fmla="*/ 275936 w 422377"/>
                <a:gd name="connsiteY21" fmla="*/ 405158 h 406626"/>
                <a:gd name="connsiteX22" fmla="*/ 359629 w 422377"/>
                <a:gd name="connsiteY22" fmla="*/ 376739 h 406626"/>
                <a:gd name="connsiteX23" fmla="*/ 411774 w 422377"/>
                <a:gd name="connsiteY23" fmla="*/ 319900 h 406626"/>
                <a:gd name="connsiteX24" fmla="*/ 422377 w 422377"/>
                <a:gd name="connsiteY24" fmla="*/ 273491 h 406626"/>
                <a:gd name="connsiteX25" fmla="*/ 252123 w 422377"/>
                <a:gd name="connsiteY25" fmla="*/ 211004 h 406626"/>
                <a:gd name="connsiteX26" fmla="*/ 309222 w 422377"/>
                <a:gd name="connsiteY26" fmla="*/ 237076 h 406626"/>
                <a:gd name="connsiteX27" fmla="*/ 309743 w 422377"/>
                <a:gd name="connsiteY27" fmla="*/ 313904 h 406626"/>
                <a:gd name="connsiteX28" fmla="*/ 248125 w 422377"/>
                <a:gd name="connsiteY28" fmla="*/ 341541 h 406626"/>
                <a:gd name="connsiteX29" fmla="*/ 201976 w 422377"/>
                <a:gd name="connsiteY29" fmla="*/ 341541 h 406626"/>
                <a:gd name="connsiteX30" fmla="*/ 133231 w 422377"/>
                <a:gd name="connsiteY30" fmla="*/ 341541 h 406626"/>
                <a:gd name="connsiteX31" fmla="*/ 133231 w 422377"/>
                <a:gd name="connsiteY31" fmla="*/ 211177 h 406626"/>
                <a:gd name="connsiteX32" fmla="*/ 134883 w 422377"/>
                <a:gd name="connsiteY32" fmla="*/ 210656 h 406626"/>
                <a:gd name="connsiteX33" fmla="*/ 136534 w 422377"/>
                <a:gd name="connsiteY33" fmla="*/ 210656 h 406626"/>
                <a:gd name="connsiteX34" fmla="*/ 136534 w 422377"/>
                <a:gd name="connsiteY34" fmla="*/ 210656 h 406626"/>
                <a:gd name="connsiteX35" fmla="*/ 178598 w 422377"/>
                <a:gd name="connsiteY35" fmla="*/ 210656 h 406626"/>
                <a:gd name="connsiteX36" fmla="*/ 252123 w 422377"/>
                <a:gd name="connsiteY36" fmla="*/ 211004 h 406626"/>
                <a:gd name="connsiteX37" fmla="*/ 133144 w 422377"/>
                <a:gd name="connsiteY37" fmla="*/ 64823 h 406626"/>
                <a:gd name="connsiteX38" fmla="*/ 135839 w 422377"/>
                <a:gd name="connsiteY38" fmla="*/ 64823 h 406626"/>
                <a:gd name="connsiteX39" fmla="*/ 139054 w 422377"/>
                <a:gd name="connsiteY39" fmla="*/ 64823 h 406626"/>
                <a:gd name="connsiteX40" fmla="*/ 221357 w 422377"/>
                <a:gd name="connsiteY40" fmla="*/ 64823 h 406626"/>
                <a:gd name="connsiteX41" fmla="*/ 254035 w 422377"/>
                <a:gd name="connsiteY41" fmla="*/ 73514 h 406626"/>
                <a:gd name="connsiteX42" fmla="*/ 272894 w 422377"/>
                <a:gd name="connsiteY42" fmla="*/ 109668 h 406626"/>
                <a:gd name="connsiteX43" fmla="*/ 243953 w 422377"/>
                <a:gd name="connsiteY43" fmla="*/ 142085 h 406626"/>
                <a:gd name="connsiteX44" fmla="*/ 220488 w 422377"/>
                <a:gd name="connsiteY44" fmla="*/ 145648 h 406626"/>
                <a:gd name="connsiteX45" fmla="*/ 185724 w 422377"/>
                <a:gd name="connsiteY45" fmla="*/ 145648 h 406626"/>
                <a:gd name="connsiteX46" fmla="*/ 137924 w 422377"/>
                <a:gd name="connsiteY46" fmla="*/ 145648 h 406626"/>
                <a:gd name="connsiteX47" fmla="*/ 135578 w 422377"/>
                <a:gd name="connsiteY47" fmla="*/ 145648 h 406626"/>
                <a:gd name="connsiteX48" fmla="*/ 132971 w 422377"/>
                <a:gd name="connsiteY48" fmla="*/ 145648 h 4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377" h="406626">
                  <a:moveTo>
                    <a:pt x="422377" y="273491"/>
                  </a:moveTo>
                  <a:cubicBezTo>
                    <a:pt x="422377" y="223171"/>
                    <a:pt x="386658" y="179543"/>
                    <a:pt x="334078" y="156859"/>
                  </a:cubicBezTo>
                  <a:cubicBezTo>
                    <a:pt x="352389" y="141912"/>
                    <a:pt x="363201" y="119661"/>
                    <a:pt x="363627" y="96023"/>
                  </a:cubicBezTo>
                  <a:cubicBezTo>
                    <a:pt x="363575" y="81413"/>
                    <a:pt x="359351" y="67122"/>
                    <a:pt x="351460" y="54828"/>
                  </a:cubicBezTo>
                  <a:cubicBezTo>
                    <a:pt x="343577" y="42667"/>
                    <a:pt x="333096" y="32399"/>
                    <a:pt x="320781" y="24758"/>
                  </a:cubicBezTo>
                  <a:cubicBezTo>
                    <a:pt x="306380" y="15682"/>
                    <a:pt x="290536" y="9128"/>
                    <a:pt x="273937" y="5377"/>
                  </a:cubicBezTo>
                  <a:cubicBezTo>
                    <a:pt x="253148" y="1179"/>
                    <a:pt x="231942" y="-571"/>
                    <a:pt x="210754" y="163"/>
                  </a:cubicBezTo>
                  <a:lnTo>
                    <a:pt x="3389" y="163"/>
                  </a:lnTo>
                  <a:cubicBezTo>
                    <a:pt x="2233" y="235"/>
                    <a:pt x="1092" y="469"/>
                    <a:pt x="0" y="858"/>
                  </a:cubicBezTo>
                  <a:lnTo>
                    <a:pt x="0" y="858"/>
                  </a:lnTo>
                  <a:lnTo>
                    <a:pt x="5475" y="10765"/>
                  </a:lnTo>
                  <a:cubicBezTo>
                    <a:pt x="13036" y="24410"/>
                    <a:pt x="20337" y="37620"/>
                    <a:pt x="27463" y="50917"/>
                  </a:cubicBezTo>
                  <a:cubicBezTo>
                    <a:pt x="28378" y="53083"/>
                    <a:pt x="28737" y="55444"/>
                    <a:pt x="28506" y="57783"/>
                  </a:cubicBezTo>
                  <a:lnTo>
                    <a:pt x="28506" y="58652"/>
                  </a:lnTo>
                  <a:cubicBezTo>
                    <a:pt x="28506" y="154947"/>
                    <a:pt x="28506" y="251156"/>
                    <a:pt x="28506" y="348146"/>
                  </a:cubicBezTo>
                  <a:cubicBezTo>
                    <a:pt x="28714" y="350335"/>
                    <a:pt x="28385" y="352543"/>
                    <a:pt x="27550" y="354577"/>
                  </a:cubicBezTo>
                  <a:cubicBezTo>
                    <a:pt x="20597" y="367613"/>
                    <a:pt x="13471" y="380650"/>
                    <a:pt x="6431" y="393599"/>
                  </a:cubicBezTo>
                  <a:lnTo>
                    <a:pt x="0" y="405332"/>
                  </a:lnTo>
                  <a:lnTo>
                    <a:pt x="0" y="405332"/>
                  </a:lnTo>
                  <a:cubicBezTo>
                    <a:pt x="1094" y="405714"/>
                    <a:pt x="2234" y="405947"/>
                    <a:pt x="3389" y="406027"/>
                  </a:cubicBezTo>
                  <a:lnTo>
                    <a:pt x="203280" y="406027"/>
                  </a:lnTo>
                  <a:cubicBezTo>
                    <a:pt x="227493" y="407052"/>
                    <a:pt x="251749" y="406762"/>
                    <a:pt x="275936" y="405158"/>
                  </a:cubicBezTo>
                  <a:cubicBezTo>
                    <a:pt x="305641" y="402212"/>
                    <a:pt x="334269" y="392489"/>
                    <a:pt x="359629" y="376739"/>
                  </a:cubicBezTo>
                  <a:cubicBezTo>
                    <a:pt x="381982" y="363038"/>
                    <a:pt x="400042" y="343348"/>
                    <a:pt x="411774" y="319900"/>
                  </a:cubicBezTo>
                  <a:cubicBezTo>
                    <a:pt x="418744" y="305421"/>
                    <a:pt x="422369" y="289561"/>
                    <a:pt x="422377" y="273491"/>
                  </a:cubicBezTo>
                  <a:close/>
                  <a:moveTo>
                    <a:pt x="252123" y="211004"/>
                  </a:moveTo>
                  <a:cubicBezTo>
                    <a:pt x="273876" y="211725"/>
                    <a:pt x="294430" y="221112"/>
                    <a:pt x="309222" y="237076"/>
                  </a:cubicBezTo>
                  <a:cubicBezTo>
                    <a:pt x="329011" y="258785"/>
                    <a:pt x="329237" y="291928"/>
                    <a:pt x="309743" y="313904"/>
                  </a:cubicBezTo>
                  <a:cubicBezTo>
                    <a:pt x="294056" y="331443"/>
                    <a:pt x="271660" y="341490"/>
                    <a:pt x="248125" y="341541"/>
                  </a:cubicBezTo>
                  <a:cubicBezTo>
                    <a:pt x="234393" y="341541"/>
                    <a:pt x="219706" y="341541"/>
                    <a:pt x="201976" y="341541"/>
                  </a:cubicBezTo>
                  <a:lnTo>
                    <a:pt x="133231" y="341541"/>
                  </a:lnTo>
                  <a:lnTo>
                    <a:pt x="133231" y="211177"/>
                  </a:lnTo>
                  <a:lnTo>
                    <a:pt x="134883" y="210656"/>
                  </a:lnTo>
                  <a:cubicBezTo>
                    <a:pt x="135430" y="210583"/>
                    <a:pt x="135986" y="210583"/>
                    <a:pt x="136534" y="210656"/>
                  </a:cubicBezTo>
                  <a:lnTo>
                    <a:pt x="136534" y="210656"/>
                  </a:lnTo>
                  <a:lnTo>
                    <a:pt x="178598" y="210656"/>
                  </a:lnTo>
                  <a:cubicBezTo>
                    <a:pt x="202063" y="209961"/>
                    <a:pt x="227354" y="209961"/>
                    <a:pt x="252123" y="211004"/>
                  </a:cubicBezTo>
                  <a:close/>
                  <a:moveTo>
                    <a:pt x="133144" y="64823"/>
                  </a:moveTo>
                  <a:lnTo>
                    <a:pt x="135839" y="64823"/>
                  </a:lnTo>
                  <a:lnTo>
                    <a:pt x="139054" y="64823"/>
                  </a:lnTo>
                  <a:lnTo>
                    <a:pt x="221357" y="64823"/>
                  </a:lnTo>
                  <a:cubicBezTo>
                    <a:pt x="232872" y="64392"/>
                    <a:pt x="244257" y="67419"/>
                    <a:pt x="254035" y="73514"/>
                  </a:cubicBezTo>
                  <a:cubicBezTo>
                    <a:pt x="266975" y="80722"/>
                    <a:pt x="274389" y="94933"/>
                    <a:pt x="272894" y="109668"/>
                  </a:cubicBezTo>
                  <a:cubicBezTo>
                    <a:pt x="271460" y="125676"/>
                    <a:pt x="259701" y="138850"/>
                    <a:pt x="243953" y="142085"/>
                  </a:cubicBezTo>
                  <a:cubicBezTo>
                    <a:pt x="236323" y="144290"/>
                    <a:pt x="228431" y="145488"/>
                    <a:pt x="220488" y="145648"/>
                  </a:cubicBezTo>
                  <a:cubicBezTo>
                    <a:pt x="208929" y="145648"/>
                    <a:pt x="197457" y="145648"/>
                    <a:pt x="185724" y="145648"/>
                  </a:cubicBezTo>
                  <a:lnTo>
                    <a:pt x="137924" y="145648"/>
                  </a:lnTo>
                  <a:lnTo>
                    <a:pt x="135578" y="145648"/>
                  </a:lnTo>
                  <a:lnTo>
                    <a:pt x="132971" y="145648"/>
                  </a:lnTo>
                  <a:close/>
                </a:path>
              </a:pathLst>
            </a:custGeom>
            <a:solidFill>
              <a:schemeClr val="bg1"/>
            </a:solidFill>
            <a:ln w="867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1E75CD4-ECD5-D207-C651-F4351BAEE43A}"/>
                </a:ext>
              </a:extLst>
            </p:cNvPr>
            <p:cNvSpPr/>
            <p:nvPr/>
          </p:nvSpPr>
          <p:spPr>
            <a:xfrm>
              <a:off x="2340393" y="275687"/>
              <a:ext cx="235243" cy="229842"/>
            </a:xfrm>
            <a:custGeom>
              <a:avLst/>
              <a:gdLst>
                <a:gd name="connsiteX0" fmla="*/ 206061 w 344419"/>
                <a:gd name="connsiteY0" fmla="*/ 869 h 336511"/>
                <a:gd name="connsiteX1" fmla="*/ 208234 w 344419"/>
                <a:gd name="connsiteY1" fmla="*/ 5562 h 336511"/>
                <a:gd name="connsiteX2" fmla="*/ 209190 w 344419"/>
                <a:gd name="connsiteY2" fmla="*/ 7648 h 336511"/>
                <a:gd name="connsiteX3" fmla="*/ 214665 w 344419"/>
                <a:gd name="connsiteY3" fmla="*/ 17729 h 336511"/>
                <a:gd name="connsiteX4" fmla="*/ 229092 w 344419"/>
                <a:gd name="connsiteY4" fmla="*/ 44845 h 336511"/>
                <a:gd name="connsiteX5" fmla="*/ 230569 w 344419"/>
                <a:gd name="connsiteY5" fmla="*/ 49712 h 336511"/>
                <a:gd name="connsiteX6" fmla="*/ 230569 w 344419"/>
                <a:gd name="connsiteY6" fmla="*/ 60402 h 336511"/>
                <a:gd name="connsiteX7" fmla="*/ 230569 w 344419"/>
                <a:gd name="connsiteY7" fmla="*/ 228049 h 336511"/>
                <a:gd name="connsiteX8" fmla="*/ 208842 w 344419"/>
                <a:gd name="connsiteY8" fmla="*/ 263682 h 336511"/>
                <a:gd name="connsiteX9" fmla="*/ 173209 w 344419"/>
                <a:gd name="connsiteY9" fmla="*/ 272373 h 336511"/>
                <a:gd name="connsiteX10" fmla="*/ 159565 w 344419"/>
                <a:gd name="connsiteY10" fmla="*/ 271243 h 336511"/>
                <a:gd name="connsiteX11" fmla="*/ 113416 w 344419"/>
                <a:gd name="connsiteY11" fmla="*/ 219097 h 336511"/>
                <a:gd name="connsiteX12" fmla="*/ 113416 w 344419"/>
                <a:gd name="connsiteY12" fmla="*/ 78653 h 336511"/>
                <a:gd name="connsiteX13" fmla="*/ 128364 w 344419"/>
                <a:gd name="connsiteY13" fmla="*/ 19555 h 336511"/>
                <a:gd name="connsiteX14" fmla="*/ 134361 w 344419"/>
                <a:gd name="connsiteY14" fmla="*/ 8778 h 336511"/>
                <a:gd name="connsiteX15" fmla="*/ 136968 w 344419"/>
                <a:gd name="connsiteY15" fmla="*/ 3563 h 336511"/>
                <a:gd name="connsiteX16" fmla="*/ 138793 w 344419"/>
                <a:gd name="connsiteY16" fmla="*/ 0 h 336511"/>
                <a:gd name="connsiteX17" fmla="*/ 0 w 344419"/>
                <a:gd name="connsiteY17" fmla="*/ 0 h 336511"/>
                <a:gd name="connsiteX18" fmla="*/ 0 w 344419"/>
                <a:gd name="connsiteY18" fmla="*/ 4085 h 336511"/>
                <a:gd name="connsiteX19" fmla="*/ 5649 w 344419"/>
                <a:gd name="connsiteY19" fmla="*/ 14166 h 336511"/>
                <a:gd name="connsiteX20" fmla="*/ 23031 w 344419"/>
                <a:gd name="connsiteY20" fmla="*/ 46583 h 336511"/>
                <a:gd name="connsiteX21" fmla="*/ 23031 w 344419"/>
                <a:gd name="connsiteY21" fmla="*/ 49973 h 336511"/>
                <a:gd name="connsiteX22" fmla="*/ 23031 w 344419"/>
                <a:gd name="connsiteY22" fmla="*/ 98902 h 336511"/>
                <a:gd name="connsiteX23" fmla="*/ 23031 w 344419"/>
                <a:gd name="connsiteY23" fmla="*/ 223704 h 336511"/>
                <a:gd name="connsiteX24" fmla="*/ 23031 w 344419"/>
                <a:gd name="connsiteY24" fmla="*/ 237174 h 336511"/>
                <a:gd name="connsiteX25" fmla="*/ 171645 w 344419"/>
                <a:gd name="connsiteY25" fmla="*/ 336511 h 336511"/>
                <a:gd name="connsiteX26" fmla="*/ 320259 w 344419"/>
                <a:gd name="connsiteY26" fmla="*/ 237174 h 336511"/>
                <a:gd name="connsiteX27" fmla="*/ 320259 w 344419"/>
                <a:gd name="connsiteY27" fmla="*/ 224138 h 336511"/>
                <a:gd name="connsiteX28" fmla="*/ 320259 w 344419"/>
                <a:gd name="connsiteY28" fmla="*/ 159130 h 336511"/>
                <a:gd name="connsiteX29" fmla="*/ 320259 w 344419"/>
                <a:gd name="connsiteY29" fmla="*/ 70918 h 336511"/>
                <a:gd name="connsiteX30" fmla="*/ 330949 w 344419"/>
                <a:gd name="connsiteY30" fmla="*/ 27463 h 336511"/>
                <a:gd name="connsiteX31" fmla="*/ 338076 w 344419"/>
                <a:gd name="connsiteY31" fmla="*/ 14340 h 336511"/>
                <a:gd name="connsiteX32" fmla="*/ 340857 w 344419"/>
                <a:gd name="connsiteY32" fmla="*/ 8778 h 336511"/>
                <a:gd name="connsiteX33" fmla="*/ 342247 w 344419"/>
                <a:gd name="connsiteY33" fmla="*/ 5823 h 336511"/>
                <a:gd name="connsiteX34" fmla="*/ 344420 w 344419"/>
                <a:gd name="connsiteY34" fmla="*/ 1043 h 33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419" h="336511">
                  <a:moveTo>
                    <a:pt x="206061" y="869"/>
                  </a:moveTo>
                  <a:lnTo>
                    <a:pt x="208234" y="5562"/>
                  </a:lnTo>
                  <a:cubicBezTo>
                    <a:pt x="208234" y="6344"/>
                    <a:pt x="208929" y="6953"/>
                    <a:pt x="209190" y="7648"/>
                  </a:cubicBezTo>
                  <a:lnTo>
                    <a:pt x="214665" y="17729"/>
                  </a:lnTo>
                  <a:cubicBezTo>
                    <a:pt x="219532" y="26420"/>
                    <a:pt x="224399" y="35806"/>
                    <a:pt x="229092" y="44845"/>
                  </a:cubicBezTo>
                  <a:cubicBezTo>
                    <a:pt x="229978" y="46319"/>
                    <a:pt x="230491" y="47992"/>
                    <a:pt x="230569" y="49712"/>
                  </a:cubicBezTo>
                  <a:lnTo>
                    <a:pt x="230569" y="60402"/>
                  </a:lnTo>
                  <a:cubicBezTo>
                    <a:pt x="230569" y="114894"/>
                    <a:pt x="230569" y="174252"/>
                    <a:pt x="230569" y="228049"/>
                  </a:cubicBezTo>
                  <a:cubicBezTo>
                    <a:pt x="230882" y="243144"/>
                    <a:pt x="222408" y="257050"/>
                    <a:pt x="208842" y="263682"/>
                  </a:cubicBezTo>
                  <a:cubicBezTo>
                    <a:pt x="197900" y="269564"/>
                    <a:pt x="185637" y="272555"/>
                    <a:pt x="173209" y="272373"/>
                  </a:cubicBezTo>
                  <a:cubicBezTo>
                    <a:pt x="168638" y="272334"/>
                    <a:pt x="164075" y="271957"/>
                    <a:pt x="159565" y="271243"/>
                  </a:cubicBezTo>
                  <a:cubicBezTo>
                    <a:pt x="128191" y="266115"/>
                    <a:pt x="112634" y="248646"/>
                    <a:pt x="113416" y="219097"/>
                  </a:cubicBezTo>
                  <a:cubicBezTo>
                    <a:pt x="114546" y="174165"/>
                    <a:pt x="114546" y="122976"/>
                    <a:pt x="113416" y="78653"/>
                  </a:cubicBezTo>
                  <a:cubicBezTo>
                    <a:pt x="111565" y="57829"/>
                    <a:pt x="116832" y="36993"/>
                    <a:pt x="128364" y="19555"/>
                  </a:cubicBezTo>
                  <a:cubicBezTo>
                    <a:pt x="130641" y="16122"/>
                    <a:pt x="132640" y="12518"/>
                    <a:pt x="134361" y="8778"/>
                  </a:cubicBezTo>
                  <a:cubicBezTo>
                    <a:pt x="135143" y="7127"/>
                    <a:pt x="136012" y="5301"/>
                    <a:pt x="136968" y="3563"/>
                  </a:cubicBezTo>
                  <a:lnTo>
                    <a:pt x="138793" y="0"/>
                  </a:lnTo>
                  <a:lnTo>
                    <a:pt x="0" y="0"/>
                  </a:lnTo>
                  <a:lnTo>
                    <a:pt x="0" y="4085"/>
                  </a:lnTo>
                  <a:lnTo>
                    <a:pt x="5649" y="14166"/>
                  </a:lnTo>
                  <a:cubicBezTo>
                    <a:pt x="11559" y="25030"/>
                    <a:pt x="17556" y="35806"/>
                    <a:pt x="23031" y="46583"/>
                  </a:cubicBezTo>
                  <a:cubicBezTo>
                    <a:pt x="23265" y="47701"/>
                    <a:pt x="23265" y="48855"/>
                    <a:pt x="23031" y="49973"/>
                  </a:cubicBezTo>
                  <a:lnTo>
                    <a:pt x="23031" y="98902"/>
                  </a:lnTo>
                  <a:cubicBezTo>
                    <a:pt x="23031" y="140619"/>
                    <a:pt x="23031" y="183812"/>
                    <a:pt x="23031" y="223704"/>
                  </a:cubicBezTo>
                  <a:cubicBezTo>
                    <a:pt x="23031" y="226658"/>
                    <a:pt x="23031" y="235523"/>
                    <a:pt x="23031" y="237174"/>
                  </a:cubicBezTo>
                  <a:cubicBezTo>
                    <a:pt x="23031" y="292014"/>
                    <a:pt x="89516" y="336511"/>
                    <a:pt x="171645" y="336511"/>
                  </a:cubicBezTo>
                  <a:cubicBezTo>
                    <a:pt x="253774" y="336511"/>
                    <a:pt x="320259" y="292014"/>
                    <a:pt x="320259" y="237174"/>
                  </a:cubicBezTo>
                  <a:cubicBezTo>
                    <a:pt x="320259" y="236132"/>
                    <a:pt x="320259" y="227528"/>
                    <a:pt x="320259" y="224138"/>
                  </a:cubicBezTo>
                  <a:cubicBezTo>
                    <a:pt x="320259" y="203280"/>
                    <a:pt x="320259" y="181292"/>
                    <a:pt x="320259" y="159130"/>
                  </a:cubicBezTo>
                  <a:cubicBezTo>
                    <a:pt x="320259" y="129581"/>
                    <a:pt x="320259" y="99076"/>
                    <a:pt x="320259" y="70918"/>
                  </a:cubicBezTo>
                  <a:cubicBezTo>
                    <a:pt x="319034" y="55658"/>
                    <a:pt x="322780" y="40413"/>
                    <a:pt x="330949" y="27463"/>
                  </a:cubicBezTo>
                  <a:cubicBezTo>
                    <a:pt x="333608" y="23251"/>
                    <a:pt x="335990" y="18867"/>
                    <a:pt x="338076" y="14340"/>
                  </a:cubicBezTo>
                  <a:cubicBezTo>
                    <a:pt x="339032" y="12515"/>
                    <a:pt x="339901" y="10603"/>
                    <a:pt x="340857" y="8778"/>
                  </a:cubicBezTo>
                  <a:cubicBezTo>
                    <a:pt x="341369" y="7818"/>
                    <a:pt x="341839" y="6832"/>
                    <a:pt x="342247" y="5823"/>
                  </a:cubicBezTo>
                  <a:lnTo>
                    <a:pt x="344420" y="1043"/>
                  </a:lnTo>
                  <a:close/>
                </a:path>
              </a:pathLst>
            </a:custGeom>
            <a:solidFill>
              <a:schemeClr val="bg1"/>
            </a:solidFill>
            <a:ln w="8672"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4CF191B-7B1D-2285-FF35-48275B8301D5}"/>
                </a:ext>
              </a:extLst>
            </p:cNvPr>
            <p:cNvSpPr/>
            <p:nvPr/>
          </p:nvSpPr>
          <p:spPr>
            <a:xfrm>
              <a:off x="3741400" y="275866"/>
              <a:ext cx="47488" cy="47504"/>
            </a:xfrm>
            <a:custGeom>
              <a:avLst/>
              <a:gdLst>
                <a:gd name="connsiteX0" fmla="*/ 9 w 69527"/>
                <a:gd name="connsiteY0" fmla="*/ 35546 h 69550"/>
                <a:gd name="connsiteX1" fmla="*/ 33982 w 69527"/>
                <a:gd name="connsiteY1" fmla="*/ 9 h 69550"/>
                <a:gd name="connsiteX2" fmla="*/ 69519 w 69527"/>
                <a:gd name="connsiteY2" fmla="*/ 33982 h 69550"/>
                <a:gd name="connsiteX3" fmla="*/ 35546 w 69527"/>
                <a:gd name="connsiteY3" fmla="*/ 69519 h 69550"/>
                <a:gd name="connsiteX4" fmla="*/ 34773 w 69527"/>
                <a:gd name="connsiteY4" fmla="*/ 69527 h 69550"/>
                <a:gd name="connsiteX5" fmla="*/ 26 w 69527"/>
                <a:gd name="connsiteY5" fmla="*/ 37223 h 69550"/>
                <a:gd name="connsiteX6" fmla="*/ 9 w 69527"/>
                <a:gd name="connsiteY6" fmla="*/ 35546 h 69550"/>
                <a:gd name="connsiteX7" fmla="*/ 34773 w 69527"/>
                <a:gd name="connsiteY7" fmla="*/ 9473 h 69550"/>
                <a:gd name="connsiteX8" fmla="*/ 10047 w 69527"/>
                <a:gd name="connsiteY8" fmla="*/ 34116 h 69550"/>
                <a:gd name="connsiteX9" fmla="*/ 10091 w 69527"/>
                <a:gd name="connsiteY9" fmla="*/ 35546 h 69550"/>
                <a:gd name="connsiteX10" fmla="*/ 33269 w 69527"/>
                <a:gd name="connsiteY10" fmla="*/ 61648 h 69550"/>
                <a:gd name="connsiteX11" fmla="*/ 59368 w 69527"/>
                <a:gd name="connsiteY11" fmla="*/ 38474 h 69550"/>
                <a:gd name="connsiteX12" fmla="*/ 59368 w 69527"/>
                <a:gd name="connsiteY12" fmla="*/ 35546 h 69550"/>
                <a:gd name="connsiteX13" fmla="*/ 35850 w 69527"/>
                <a:gd name="connsiteY13" fmla="*/ 9585 h 69550"/>
                <a:gd name="connsiteX14" fmla="*/ 35120 w 69527"/>
                <a:gd name="connsiteY14" fmla="*/ 9560 h 69550"/>
                <a:gd name="connsiteX15" fmla="*/ 28950 w 69527"/>
                <a:gd name="connsiteY15" fmla="*/ 54058 h 69550"/>
                <a:gd name="connsiteX16" fmla="*/ 20867 w 69527"/>
                <a:gd name="connsiteY16" fmla="*/ 54058 h 69550"/>
                <a:gd name="connsiteX17" fmla="*/ 20867 w 69527"/>
                <a:gd name="connsiteY17" fmla="*/ 16861 h 69550"/>
                <a:gd name="connsiteX18" fmla="*/ 34946 w 69527"/>
                <a:gd name="connsiteY18" fmla="*/ 16861 h 69550"/>
                <a:gd name="connsiteX19" fmla="*/ 50242 w 69527"/>
                <a:gd name="connsiteY19" fmla="*/ 28072 h 69550"/>
                <a:gd name="connsiteX20" fmla="*/ 42855 w 69527"/>
                <a:gd name="connsiteY20" fmla="*/ 37895 h 69550"/>
                <a:gd name="connsiteX21" fmla="*/ 41465 w 69527"/>
                <a:gd name="connsiteY21" fmla="*/ 37979 h 69550"/>
                <a:gd name="connsiteX22" fmla="*/ 50155 w 69527"/>
                <a:gd name="connsiteY22" fmla="*/ 54145 h 69550"/>
                <a:gd name="connsiteX23" fmla="*/ 41465 w 69527"/>
                <a:gd name="connsiteY23" fmla="*/ 54145 h 69550"/>
                <a:gd name="connsiteX24" fmla="*/ 32774 w 69527"/>
                <a:gd name="connsiteY24" fmla="*/ 38849 h 69550"/>
                <a:gd name="connsiteX25" fmla="*/ 28950 w 69527"/>
                <a:gd name="connsiteY25" fmla="*/ 38849 h 69550"/>
                <a:gd name="connsiteX26" fmla="*/ 28950 w 69527"/>
                <a:gd name="connsiteY26" fmla="*/ 32157 h 69550"/>
                <a:gd name="connsiteX27" fmla="*/ 35989 w 69527"/>
                <a:gd name="connsiteY27" fmla="*/ 32157 h 69550"/>
                <a:gd name="connsiteX28" fmla="*/ 41812 w 69527"/>
                <a:gd name="connsiteY28" fmla="*/ 27203 h 69550"/>
                <a:gd name="connsiteX29" fmla="*/ 34686 w 69527"/>
                <a:gd name="connsiteY29" fmla="*/ 23379 h 69550"/>
                <a:gd name="connsiteX30" fmla="*/ 28950 w 69527"/>
                <a:gd name="connsiteY30" fmla="*/ 23379 h 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27" h="69550">
                  <a:moveTo>
                    <a:pt x="9" y="35546"/>
                  </a:moveTo>
                  <a:cubicBezTo>
                    <a:pt x="-426" y="16351"/>
                    <a:pt x="14783" y="441"/>
                    <a:pt x="33982" y="9"/>
                  </a:cubicBezTo>
                  <a:cubicBezTo>
                    <a:pt x="53180" y="-423"/>
                    <a:pt x="69084" y="14787"/>
                    <a:pt x="69519" y="33982"/>
                  </a:cubicBezTo>
                  <a:cubicBezTo>
                    <a:pt x="69953" y="53176"/>
                    <a:pt x="54744" y="69087"/>
                    <a:pt x="35546" y="69519"/>
                  </a:cubicBezTo>
                  <a:cubicBezTo>
                    <a:pt x="35285" y="69525"/>
                    <a:pt x="35033" y="69527"/>
                    <a:pt x="34773" y="69527"/>
                  </a:cubicBezTo>
                  <a:cubicBezTo>
                    <a:pt x="16261" y="70201"/>
                    <a:pt x="704" y="55738"/>
                    <a:pt x="26" y="37223"/>
                  </a:cubicBezTo>
                  <a:cubicBezTo>
                    <a:pt x="9" y="36664"/>
                    <a:pt x="0" y="36105"/>
                    <a:pt x="9" y="35546"/>
                  </a:cubicBezTo>
                  <a:close/>
                  <a:moveTo>
                    <a:pt x="34773" y="9473"/>
                  </a:moveTo>
                  <a:cubicBezTo>
                    <a:pt x="21145" y="9452"/>
                    <a:pt x="10073" y="20485"/>
                    <a:pt x="10047" y="34116"/>
                  </a:cubicBezTo>
                  <a:cubicBezTo>
                    <a:pt x="10047" y="34594"/>
                    <a:pt x="10064" y="35070"/>
                    <a:pt x="10091" y="35546"/>
                  </a:cubicBezTo>
                  <a:cubicBezTo>
                    <a:pt x="9282" y="49153"/>
                    <a:pt x="19659" y="60840"/>
                    <a:pt x="33269" y="61648"/>
                  </a:cubicBezTo>
                  <a:cubicBezTo>
                    <a:pt x="46870" y="62457"/>
                    <a:pt x="58560" y="52081"/>
                    <a:pt x="59368" y="38474"/>
                  </a:cubicBezTo>
                  <a:cubicBezTo>
                    <a:pt x="59428" y="37499"/>
                    <a:pt x="59428" y="36521"/>
                    <a:pt x="59368" y="35546"/>
                  </a:cubicBezTo>
                  <a:cubicBezTo>
                    <a:pt x="60046" y="21883"/>
                    <a:pt x="49512" y="10260"/>
                    <a:pt x="35850" y="9585"/>
                  </a:cubicBezTo>
                  <a:cubicBezTo>
                    <a:pt x="35607" y="9573"/>
                    <a:pt x="35364" y="9565"/>
                    <a:pt x="35120" y="9560"/>
                  </a:cubicBezTo>
                  <a:close/>
                  <a:moveTo>
                    <a:pt x="28950" y="54058"/>
                  </a:moveTo>
                  <a:lnTo>
                    <a:pt x="20867" y="54058"/>
                  </a:lnTo>
                  <a:lnTo>
                    <a:pt x="20867" y="16861"/>
                  </a:lnTo>
                  <a:lnTo>
                    <a:pt x="34946" y="16861"/>
                  </a:lnTo>
                  <a:cubicBezTo>
                    <a:pt x="44680" y="16861"/>
                    <a:pt x="50242" y="19555"/>
                    <a:pt x="50242" y="28072"/>
                  </a:cubicBezTo>
                  <a:cubicBezTo>
                    <a:pt x="50912" y="32824"/>
                    <a:pt x="47609" y="37223"/>
                    <a:pt x="42855" y="37895"/>
                  </a:cubicBezTo>
                  <a:cubicBezTo>
                    <a:pt x="42394" y="37960"/>
                    <a:pt x="41934" y="37989"/>
                    <a:pt x="41465" y="37979"/>
                  </a:cubicBezTo>
                  <a:lnTo>
                    <a:pt x="50155" y="54145"/>
                  </a:lnTo>
                  <a:lnTo>
                    <a:pt x="41465" y="54145"/>
                  </a:lnTo>
                  <a:lnTo>
                    <a:pt x="32774" y="38849"/>
                  </a:lnTo>
                  <a:lnTo>
                    <a:pt x="28950" y="38849"/>
                  </a:lnTo>
                  <a:close/>
                  <a:moveTo>
                    <a:pt x="28950" y="32157"/>
                  </a:moveTo>
                  <a:lnTo>
                    <a:pt x="35989" y="32157"/>
                  </a:lnTo>
                  <a:cubicBezTo>
                    <a:pt x="40509" y="32157"/>
                    <a:pt x="41812" y="30940"/>
                    <a:pt x="41812" y="27203"/>
                  </a:cubicBezTo>
                  <a:cubicBezTo>
                    <a:pt x="41812" y="23466"/>
                    <a:pt x="40161" y="23379"/>
                    <a:pt x="34686" y="23379"/>
                  </a:cubicBezTo>
                  <a:lnTo>
                    <a:pt x="28950" y="23379"/>
                  </a:lnTo>
                  <a:close/>
                </a:path>
              </a:pathLst>
            </a:custGeom>
            <a:solidFill>
              <a:schemeClr val="bg1"/>
            </a:solidFill>
            <a:ln w="8672" cap="flat">
              <a:noFill/>
              <a:prstDash val="solid"/>
              <a:miter/>
            </a:ln>
          </p:spPr>
          <p:txBody>
            <a:bodyPr rtlCol="0" anchor="ctr"/>
            <a:lstStyle/>
            <a:p>
              <a:endParaRPr lang="en-US"/>
            </a:p>
          </p:txBody>
        </p:sp>
      </p:grpSp>
      <p:sp>
        <p:nvSpPr>
          <p:cNvPr id="9" name="Title 7">
            <a:extLst>
              <a:ext uri="{FF2B5EF4-FFF2-40B4-BE49-F238E27FC236}">
                <a16:creationId xmlns:a16="http://schemas.microsoft.com/office/drawing/2014/main" id="{35F61410-9CE0-6B10-1409-C70DE5993A9D}"/>
              </a:ext>
            </a:extLst>
          </p:cNvPr>
          <p:cNvSpPr txBox="1">
            <a:spLocks/>
          </p:cNvSpPr>
          <p:nvPr/>
        </p:nvSpPr>
        <p:spPr>
          <a:xfrm>
            <a:off x="5135770" y="4613821"/>
            <a:ext cx="3555254" cy="133915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cap="all" baseline="0">
                <a:solidFill>
                  <a:schemeClr val="tx2"/>
                </a:solidFill>
                <a:latin typeface="+mj-lt"/>
                <a:ea typeface="+mj-ea"/>
                <a:cs typeface="+mj-cs"/>
              </a:defRPr>
            </a:lvl1pPr>
          </a:lstStyle>
          <a:p>
            <a:r>
              <a:rPr lang="en-US" sz="6300" b="1">
                <a:solidFill>
                  <a:schemeClr val="bg1"/>
                </a:solidFill>
              </a:rPr>
              <a:t>Thank you</a:t>
            </a:r>
          </a:p>
        </p:txBody>
      </p:sp>
      <p:cxnSp>
        <p:nvCxnSpPr>
          <p:cNvPr id="10" name="Straight Connector 9">
            <a:extLst>
              <a:ext uri="{FF2B5EF4-FFF2-40B4-BE49-F238E27FC236}">
                <a16:creationId xmlns:a16="http://schemas.microsoft.com/office/drawing/2014/main" id="{7E0EE1B0-DFE2-A944-C091-3C4B13E0E532}"/>
              </a:ext>
            </a:extLst>
          </p:cNvPr>
          <p:cNvCxnSpPr>
            <a:cxnSpLocks/>
          </p:cNvCxnSpPr>
          <p:nvPr/>
        </p:nvCxnSpPr>
        <p:spPr>
          <a:xfrm flipH="1">
            <a:off x="5231872" y="5942712"/>
            <a:ext cx="3363050" cy="0"/>
          </a:xfrm>
          <a:prstGeom prst="line">
            <a:avLst/>
          </a:prstGeom>
          <a:ln w="666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25EC26-467B-1367-B55C-CD70DF750C49}"/>
              </a:ext>
            </a:extLst>
          </p:cNvPr>
          <p:cNvCxnSpPr>
            <a:cxnSpLocks/>
          </p:cNvCxnSpPr>
          <p:nvPr/>
        </p:nvCxnSpPr>
        <p:spPr>
          <a:xfrm flipH="1">
            <a:off x="5231872" y="4953407"/>
            <a:ext cx="3363050" cy="0"/>
          </a:xfrm>
          <a:prstGeom prst="line">
            <a:avLst/>
          </a:prstGeom>
          <a:ln w="666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4618DE7-ABC8-F4EE-E56E-2EC8866BB1AE}"/>
              </a:ext>
            </a:extLst>
          </p:cNvPr>
          <p:cNvPicPr>
            <a:picLocks noChangeAspect="1"/>
          </p:cNvPicPr>
          <p:nvPr/>
        </p:nvPicPr>
        <p:blipFill>
          <a:blip r:embed="rId2"/>
          <a:stretch>
            <a:fillRect/>
          </a:stretch>
        </p:blipFill>
        <p:spPr>
          <a:xfrm>
            <a:off x="0" y="0"/>
            <a:ext cx="4572000" cy="6858000"/>
          </a:xfrm>
          <a:prstGeom prst="rect">
            <a:avLst/>
          </a:prstGeom>
        </p:spPr>
      </p:pic>
    </p:spTree>
    <p:extLst>
      <p:ext uri="{BB962C8B-B14F-4D97-AF65-F5344CB8AC3E}">
        <p14:creationId xmlns:p14="http://schemas.microsoft.com/office/powerpoint/2010/main" val="375414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15E939-4EAE-9639-00A8-D5C3DB916EC3}"/>
              </a:ext>
            </a:extLst>
          </p:cNvPr>
          <p:cNvSpPr/>
          <p:nvPr/>
        </p:nvSpPr>
        <p:spPr>
          <a:xfrm>
            <a:off x="0" y="0"/>
            <a:ext cx="9144000" cy="2160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0A71E08-B2E8-AC6F-5720-83E85BA3DCE5}"/>
              </a:ext>
            </a:extLst>
          </p:cNvPr>
          <p:cNvPicPr>
            <a:picLocks noChangeAspect="1"/>
          </p:cNvPicPr>
          <p:nvPr/>
        </p:nvPicPr>
        <p:blipFill>
          <a:blip r:embed="rId2"/>
          <a:stretch>
            <a:fillRect/>
          </a:stretch>
        </p:blipFill>
        <p:spPr>
          <a:xfrm>
            <a:off x="944880" y="1672601"/>
            <a:ext cx="7254240" cy="4351020"/>
          </a:xfrm>
          <a:prstGeom prst="rect">
            <a:avLst/>
          </a:prstGeom>
        </p:spPr>
      </p:pic>
      <p:sp>
        <p:nvSpPr>
          <p:cNvPr id="4" name="Slide Number Placeholder 3">
            <a:extLst>
              <a:ext uri="{FF2B5EF4-FFF2-40B4-BE49-F238E27FC236}">
                <a16:creationId xmlns:a16="http://schemas.microsoft.com/office/drawing/2014/main" id="{D9FEE0E9-6E6E-1BFB-4C97-108687609F8C}"/>
              </a:ext>
            </a:extLst>
          </p:cNvPr>
          <p:cNvSpPr>
            <a:spLocks noGrp="1"/>
          </p:cNvSpPr>
          <p:nvPr>
            <p:ph type="sldNum" sz="quarter" idx="12"/>
          </p:nvPr>
        </p:nvSpPr>
        <p:spPr/>
        <p:txBody>
          <a:bodyPr/>
          <a:lstStyle/>
          <a:p>
            <a:fld id="{51B24ABF-F378-45CE-9AF6-2040E5902BD2}" type="slidenum">
              <a:rPr lang="en-US" smtClean="0"/>
              <a:t>24</a:t>
            </a:fld>
            <a:endParaRPr lang="en-US"/>
          </a:p>
        </p:txBody>
      </p:sp>
      <p:sp>
        <p:nvSpPr>
          <p:cNvPr id="9" name="TextBox 8">
            <a:extLst>
              <a:ext uri="{FF2B5EF4-FFF2-40B4-BE49-F238E27FC236}">
                <a16:creationId xmlns:a16="http://schemas.microsoft.com/office/drawing/2014/main" id="{C8C27687-76E3-9F50-3456-45E40F557F01}"/>
              </a:ext>
            </a:extLst>
          </p:cNvPr>
          <p:cNvSpPr txBox="1"/>
          <p:nvPr/>
        </p:nvSpPr>
        <p:spPr>
          <a:xfrm>
            <a:off x="509587" y="540026"/>
            <a:ext cx="4572000" cy="523220"/>
          </a:xfrm>
          <a:prstGeom prst="rect">
            <a:avLst/>
          </a:prstGeom>
          <a:noFill/>
        </p:spPr>
        <p:txBody>
          <a:bodyPr wrap="square">
            <a:spAutoFit/>
          </a:bodyPr>
          <a:lstStyle/>
          <a:p>
            <a:r>
              <a:rPr lang="en-US" sz="2800" b="1" dirty="0">
                <a:solidFill>
                  <a:schemeClr val="accent2"/>
                </a:solidFill>
                <a:latin typeface="+mj-lt"/>
              </a:rPr>
              <a:t>BYPASS PREHEAT</a:t>
            </a:r>
          </a:p>
        </p:txBody>
      </p:sp>
      <p:sp>
        <p:nvSpPr>
          <p:cNvPr id="10" name="Oval 9">
            <a:extLst>
              <a:ext uri="{FF2B5EF4-FFF2-40B4-BE49-F238E27FC236}">
                <a16:creationId xmlns:a16="http://schemas.microsoft.com/office/drawing/2014/main" id="{F1754F19-9348-030A-96DB-0DF7FAACF951}"/>
              </a:ext>
            </a:extLst>
          </p:cNvPr>
          <p:cNvSpPr/>
          <p:nvPr/>
        </p:nvSpPr>
        <p:spPr>
          <a:xfrm>
            <a:off x="2704289" y="3561969"/>
            <a:ext cx="2081720" cy="63065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207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FEE0E9-6E6E-1BFB-4C97-108687609F8C}"/>
              </a:ext>
            </a:extLst>
          </p:cNvPr>
          <p:cNvSpPr>
            <a:spLocks noGrp="1"/>
          </p:cNvSpPr>
          <p:nvPr>
            <p:ph type="sldNum" sz="quarter" idx="12"/>
          </p:nvPr>
        </p:nvSpPr>
        <p:spPr/>
        <p:txBody>
          <a:bodyPr/>
          <a:lstStyle/>
          <a:p>
            <a:fld id="{51B24ABF-F378-45CE-9AF6-2040E5902BD2}" type="slidenum">
              <a:rPr lang="en-US" smtClean="0"/>
              <a:t>25</a:t>
            </a:fld>
            <a:endParaRPr lang="en-US"/>
          </a:p>
        </p:txBody>
      </p:sp>
      <p:sp>
        <p:nvSpPr>
          <p:cNvPr id="7" name="Rectangle 6">
            <a:extLst>
              <a:ext uri="{FF2B5EF4-FFF2-40B4-BE49-F238E27FC236}">
                <a16:creationId xmlns:a16="http://schemas.microsoft.com/office/drawing/2014/main" id="{E915E939-4EAE-9639-00A8-D5C3DB916EC3}"/>
              </a:ext>
            </a:extLst>
          </p:cNvPr>
          <p:cNvSpPr/>
          <p:nvPr/>
        </p:nvSpPr>
        <p:spPr>
          <a:xfrm>
            <a:off x="0" y="0"/>
            <a:ext cx="9144000" cy="2160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C27687-76E3-9F50-3456-45E40F557F01}"/>
              </a:ext>
            </a:extLst>
          </p:cNvPr>
          <p:cNvSpPr txBox="1"/>
          <p:nvPr/>
        </p:nvSpPr>
        <p:spPr>
          <a:xfrm>
            <a:off x="509587" y="540026"/>
            <a:ext cx="7109298" cy="523220"/>
          </a:xfrm>
          <a:prstGeom prst="rect">
            <a:avLst/>
          </a:prstGeom>
          <a:noFill/>
        </p:spPr>
        <p:txBody>
          <a:bodyPr wrap="square">
            <a:spAutoFit/>
          </a:bodyPr>
          <a:lstStyle/>
          <a:p>
            <a:r>
              <a:rPr lang="en-US" sz="2800" b="1" dirty="0">
                <a:solidFill>
                  <a:schemeClr val="accent2"/>
                </a:solidFill>
                <a:latin typeface="+mj-lt"/>
              </a:rPr>
              <a:t>SPLIT SCREEN </a:t>
            </a:r>
            <a:r>
              <a:rPr lang="en-US" sz="2800" b="1" dirty="0">
                <a:solidFill>
                  <a:schemeClr val="bg1"/>
                </a:solidFill>
                <a:latin typeface="+mj-lt"/>
              </a:rPr>
              <a:t>– Available on 48” &amp; 60” Models</a:t>
            </a:r>
            <a:endParaRPr lang="en-US" sz="2800" b="1" dirty="0">
              <a:solidFill>
                <a:schemeClr val="accent2"/>
              </a:solidFill>
              <a:latin typeface="+mj-lt"/>
            </a:endParaRPr>
          </a:p>
        </p:txBody>
      </p:sp>
      <p:pic>
        <p:nvPicPr>
          <p:cNvPr id="11" name="Picture 10">
            <a:extLst>
              <a:ext uri="{FF2B5EF4-FFF2-40B4-BE49-F238E27FC236}">
                <a16:creationId xmlns:a16="http://schemas.microsoft.com/office/drawing/2014/main" id="{C48C3C8B-A45E-A441-2CFD-C5E3891E11B0}"/>
              </a:ext>
            </a:extLst>
          </p:cNvPr>
          <p:cNvPicPr>
            <a:picLocks noChangeAspect="1"/>
          </p:cNvPicPr>
          <p:nvPr/>
        </p:nvPicPr>
        <p:blipFill>
          <a:blip r:embed="rId2"/>
          <a:stretch>
            <a:fillRect/>
          </a:stretch>
        </p:blipFill>
        <p:spPr>
          <a:xfrm>
            <a:off x="914076" y="1733144"/>
            <a:ext cx="7101840" cy="4267200"/>
          </a:xfrm>
          <a:prstGeom prst="rect">
            <a:avLst/>
          </a:prstGeom>
        </p:spPr>
      </p:pic>
    </p:spTree>
    <p:extLst>
      <p:ext uri="{BB962C8B-B14F-4D97-AF65-F5344CB8AC3E}">
        <p14:creationId xmlns:p14="http://schemas.microsoft.com/office/powerpoint/2010/main" val="2314112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6" y="6114393"/>
            <a:ext cx="8923289" cy="743607"/>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85204"/>
          <a:stretch/>
        </p:blipFill>
        <p:spPr>
          <a:xfrm>
            <a:off x="110356" y="0"/>
            <a:ext cx="8923289" cy="247725"/>
          </a:xfrm>
          <a:prstGeom prst="rect">
            <a:avLst/>
          </a:prstGeom>
        </p:spPr>
      </p:pic>
      <p:sp>
        <p:nvSpPr>
          <p:cNvPr id="4" name="TextBox 3"/>
          <p:cNvSpPr txBox="1"/>
          <p:nvPr/>
        </p:nvSpPr>
        <p:spPr>
          <a:xfrm>
            <a:off x="288847" y="336214"/>
            <a:ext cx="7132309" cy="382335"/>
          </a:xfrm>
          <a:prstGeom prst="rect">
            <a:avLst/>
          </a:prstGeom>
          <a:noFill/>
        </p:spPr>
        <p:txBody>
          <a:bodyPr wrap="none" lIns="75678" tIns="37839" rIns="75678" bIns="37839" rtlCol="0">
            <a:spAutoFit/>
          </a:bodyPr>
          <a:lstStyle/>
          <a:p>
            <a:r>
              <a:rPr lang="en-US" sz="1988" b="1" dirty="0">
                <a:latin typeface="Times New Roman" panose="02020603050405020304" pitchFamily="18" charset="0"/>
                <a:cs typeface="Times New Roman" panose="02020603050405020304" pitchFamily="18" charset="0"/>
              </a:rPr>
              <a:t>BlueStar</a:t>
            </a:r>
            <a:r>
              <a:rPr lang="en-US" sz="1988" b="1" baseline="30000" dirty="0">
                <a:latin typeface="Times New Roman" panose="02020603050405020304" pitchFamily="18" charset="0"/>
                <a:cs typeface="Times New Roman" panose="02020603050405020304" pitchFamily="18" charset="0"/>
              </a:rPr>
              <a:t>®</a:t>
            </a:r>
            <a:r>
              <a:rPr lang="en-US" sz="1988" b="1" dirty="0">
                <a:latin typeface="Times New Roman" panose="02020603050405020304" pitchFamily="18" charset="0"/>
                <a:cs typeface="Times New Roman" panose="02020603050405020304" pitchFamily="18" charset="0"/>
              </a:rPr>
              <a:t> Dual Fuel Oven Heating Elements – 30” &amp; 36” Ovens</a:t>
            </a:r>
          </a:p>
        </p:txBody>
      </p:sp>
      <p:sp>
        <p:nvSpPr>
          <p:cNvPr id="5" name="Content Placeholder 2"/>
          <p:cNvSpPr txBox="1">
            <a:spLocks/>
          </p:cNvSpPr>
          <p:nvPr/>
        </p:nvSpPr>
        <p:spPr>
          <a:xfrm>
            <a:off x="526450" y="863421"/>
            <a:ext cx="8268447" cy="556395"/>
          </a:xfrm>
          <a:prstGeom prst="rect">
            <a:avLst/>
          </a:prstGeom>
        </p:spPr>
        <p:txBody>
          <a:bodyPr vert="horz" lIns="82595" tIns="41297" rIns="82595" bIns="41297" rtlCol="0">
            <a:noAutofit/>
          </a:bodyPr>
          <a:lstStyle>
            <a:lvl1pPr marL="0" indent="0" algn="ctr" defTabSz="997976" rtl="0" eaLnBrk="1" latinLnBrk="0" hangingPunct="1">
              <a:spcBef>
                <a:spcPct val="20000"/>
              </a:spcBef>
              <a:buFont typeface="Arial" panose="020B0604020202020204" pitchFamily="34" charset="0"/>
              <a:buNone/>
              <a:defRPr sz="3500" kern="1200">
                <a:solidFill>
                  <a:schemeClr val="tx1">
                    <a:tint val="75000"/>
                  </a:schemeClr>
                </a:solidFill>
                <a:latin typeface="+mn-lt"/>
                <a:ea typeface="+mn-ea"/>
                <a:cs typeface="+mn-cs"/>
              </a:defRPr>
            </a:lvl1pPr>
            <a:lvl2pPr marL="498988" indent="0" algn="ctr" defTabSz="997976"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2pPr>
            <a:lvl3pPr marL="997976" indent="0" algn="ctr" defTabSz="997976"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3pPr>
            <a:lvl4pPr marL="1496964"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1995952"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494940"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2993928"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492917"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3991905"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pPr algn="l"/>
            <a:r>
              <a:rPr lang="en-US" sz="1446" dirty="0">
                <a:solidFill>
                  <a:schemeClr val="tx1"/>
                </a:solidFill>
                <a:latin typeface="Times New Roman" panose="02020603050405020304" pitchFamily="18" charset="0"/>
                <a:cs typeface="Times New Roman" panose="02020603050405020304" pitchFamily="18" charset="0"/>
              </a:rPr>
              <a:t>Heating elements in use during preheat and oven cycle (as it continues to maintain temperature).</a:t>
            </a:r>
          </a:p>
        </p:txBody>
      </p:sp>
      <p:graphicFrame>
        <p:nvGraphicFramePr>
          <p:cNvPr id="2" name="Table 2">
            <a:extLst>
              <a:ext uri="{FF2B5EF4-FFF2-40B4-BE49-F238E27FC236}">
                <a16:creationId xmlns:a16="http://schemas.microsoft.com/office/drawing/2014/main" id="{2AAB15CB-17CB-4429-86C7-F6F71BCFB7CC}"/>
              </a:ext>
            </a:extLst>
          </p:cNvPr>
          <p:cNvGraphicFramePr>
            <a:graphicFrameLocks noGrp="1"/>
          </p:cNvGraphicFramePr>
          <p:nvPr>
            <p:extLst>
              <p:ext uri="{D42A27DB-BD31-4B8C-83A1-F6EECF244321}">
                <p14:modId xmlns:p14="http://schemas.microsoft.com/office/powerpoint/2010/main" val="1532596604"/>
              </p:ext>
            </p:extLst>
          </p:nvPr>
        </p:nvGraphicFramePr>
        <p:xfrm>
          <a:off x="480489" y="1451914"/>
          <a:ext cx="8360369" cy="4033479"/>
        </p:xfrm>
        <a:graphic>
          <a:graphicData uri="http://schemas.openxmlformats.org/drawingml/2006/table">
            <a:tbl>
              <a:tblPr firstRow="1" bandRow="1">
                <a:tableStyleId>{5C22544A-7EE6-4342-B048-85BDC9FD1C3A}</a:tableStyleId>
              </a:tblPr>
              <a:tblGrid>
                <a:gridCol w="1475114">
                  <a:extLst>
                    <a:ext uri="{9D8B030D-6E8A-4147-A177-3AD203B41FA5}">
                      <a16:colId xmlns:a16="http://schemas.microsoft.com/office/drawing/2014/main" val="377551764"/>
                    </a:ext>
                  </a:extLst>
                </a:gridCol>
                <a:gridCol w="619673">
                  <a:extLst>
                    <a:ext uri="{9D8B030D-6E8A-4147-A177-3AD203B41FA5}">
                      <a16:colId xmlns:a16="http://schemas.microsoft.com/office/drawing/2014/main" val="3920684259"/>
                    </a:ext>
                  </a:extLst>
                </a:gridCol>
                <a:gridCol w="963936">
                  <a:extLst>
                    <a:ext uri="{9D8B030D-6E8A-4147-A177-3AD203B41FA5}">
                      <a16:colId xmlns:a16="http://schemas.microsoft.com/office/drawing/2014/main" val="1065172065"/>
                    </a:ext>
                  </a:extLst>
                </a:gridCol>
                <a:gridCol w="963936">
                  <a:extLst>
                    <a:ext uri="{9D8B030D-6E8A-4147-A177-3AD203B41FA5}">
                      <a16:colId xmlns:a16="http://schemas.microsoft.com/office/drawing/2014/main" val="2586201351"/>
                    </a:ext>
                  </a:extLst>
                </a:gridCol>
                <a:gridCol w="595734">
                  <a:extLst>
                    <a:ext uri="{9D8B030D-6E8A-4147-A177-3AD203B41FA5}">
                      <a16:colId xmlns:a16="http://schemas.microsoft.com/office/drawing/2014/main" val="1717811686"/>
                    </a:ext>
                  </a:extLst>
                </a:gridCol>
                <a:gridCol w="940657">
                  <a:extLst>
                    <a:ext uri="{9D8B030D-6E8A-4147-A177-3AD203B41FA5}">
                      <a16:colId xmlns:a16="http://schemas.microsoft.com/office/drawing/2014/main" val="85389462"/>
                    </a:ext>
                  </a:extLst>
                </a:gridCol>
                <a:gridCol w="984247">
                  <a:extLst>
                    <a:ext uri="{9D8B030D-6E8A-4147-A177-3AD203B41FA5}">
                      <a16:colId xmlns:a16="http://schemas.microsoft.com/office/drawing/2014/main" val="1309882404"/>
                    </a:ext>
                  </a:extLst>
                </a:gridCol>
                <a:gridCol w="984247">
                  <a:extLst>
                    <a:ext uri="{9D8B030D-6E8A-4147-A177-3AD203B41FA5}">
                      <a16:colId xmlns:a16="http://schemas.microsoft.com/office/drawing/2014/main" val="1102474410"/>
                    </a:ext>
                  </a:extLst>
                </a:gridCol>
                <a:gridCol w="832825">
                  <a:extLst>
                    <a:ext uri="{9D8B030D-6E8A-4147-A177-3AD203B41FA5}">
                      <a16:colId xmlns:a16="http://schemas.microsoft.com/office/drawing/2014/main" val="2383942851"/>
                    </a:ext>
                  </a:extLst>
                </a:gridCol>
              </a:tblGrid>
              <a:tr h="330492">
                <a:tc>
                  <a:txBody>
                    <a:bodyPr/>
                    <a:lstStyle/>
                    <a:p>
                      <a:endParaRPr lang="en-US" sz="1600" dirty="0">
                        <a:latin typeface="Times New Roman" panose="02020603050405020304" pitchFamily="18" charset="0"/>
                        <a:cs typeface="Times New Roman" panose="02020603050405020304" pitchFamily="18" charset="0"/>
                      </a:endParaRPr>
                    </a:p>
                  </a:txBody>
                  <a:tcPr marL="82623" marR="82623" marT="41312" marB="41312">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PREHEAT</a:t>
                      </a:r>
                    </a:p>
                  </a:txBody>
                  <a:tcPr marL="82623" marR="82623" marT="41312" marB="41312">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DURING CYCLE</a:t>
                      </a:r>
                    </a:p>
                  </a:txBody>
                  <a:tcPr marL="82623" marR="82623" marT="41312" marB="4131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5283674"/>
                  </a:ext>
                </a:extLst>
              </a:tr>
              <a:tr h="578361">
                <a:tc>
                  <a:txBody>
                    <a:bodyPr/>
                    <a:lstStyle/>
                    <a:p>
                      <a:endParaRPr lang="en-US" sz="1600" b="1" dirty="0">
                        <a:latin typeface="Times New Roman" panose="02020603050405020304" pitchFamily="18" charset="0"/>
                        <a:cs typeface="Times New Roman" panose="02020603050405020304" pitchFamily="18" charset="0"/>
                      </a:endParaRPr>
                    </a:p>
                  </a:txBody>
                  <a:tcPr marL="82623" marR="82623" marT="41312" marB="41312">
                    <a:lnT w="12700" cap="flat" cmpd="sng" algn="ctr">
                      <a:solidFill>
                        <a:schemeClr val="bg1"/>
                      </a:solidFill>
                      <a:prstDash val="solid"/>
                      <a:round/>
                      <a:headEnd type="none" w="med" len="med"/>
                      <a:tailEnd type="none" w="med" len="med"/>
                    </a:lnT>
                  </a:tcPr>
                </a:tc>
                <a:tc>
                  <a:txBody>
                    <a:bodyPr/>
                    <a:lstStyle/>
                    <a:p>
                      <a:pPr algn="ctr"/>
                      <a:r>
                        <a:rPr lang="en-US" sz="1600" b="1" dirty="0">
                          <a:latin typeface="Times New Roman" panose="02020603050405020304" pitchFamily="18" charset="0"/>
                          <a:cs typeface="Times New Roman" panose="02020603050405020304" pitchFamily="18" charset="0"/>
                        </a:rPr>
                        <a:t>Top/</a:t>
                      </a:r>
                    </a:p>
                    <a:p>
                      <a:pPr algn="ctr"/>
                      <a:r>
                        <a:rPr lang="en-US" sz="1600" b="1" dirty="0">
                          <a:latin typeface="Times New Roman" panose="02020603050405020304" pitchFamily="18" charset="0"/>
                          <a:cs typeface="Times New Roman" panose="02020603050405020304" pitchFamily="18" charset="0"/>
                        </a:rPr>
                        <a:t>Broil</a:t>
                      </a:r>
                    </a:p>
                  </a:txBody>
                  <a:tcPr marL="82623" marR="82623" marT="41312" marB="41312">
                    <a:lnT w="12700" cap="flat" cmpd="sng" algn="ctr">
                      <a:solidFill>
                        <a:schemeClr val="bg1"/>
                      </a:solidFill>
                      <a:prstDash val="solid"/>
                      <a:round/>
                      <a:headEnd type="none" w="med" len="med"/>
                      <a:tailEnd type="none" w="med" len="med"/>
                    </a:lnT>
                  </a:tcPr>
                </a:tc>
                <a:tc>
                  <a:txBody>
                    <a:bodyPr/>
                    <a:lstStyle/>
                    <a:p>
                      <a:pPr algn="ctr"/>
                      <a:r>
                        <a:rPr lang="en-US" sz="1600" b="1" dirty="0">
                          <a:latin typeface="Times New Roman" panose="02020603050405020304" pitchFamily="18" charset="0"/>
                          <a:cs typeface="Times New Roman" panose="02020603050405020304" pitchFamily="18" charset="0"/>
                        </a:rPr>
                        <a:t>Rear / Convect</a:t>
                      </a:r>
                    </a:p>
                  </a:txBody>
                  <a:tcPr marL="82623" marR="82623" marT="41312" marB="41312">
                    <a:lnT w="12700" cap="flat" cmpd="sng" algn="ctr">
                      <a:solidFill>
                        <a:schemeClr val="bg1"/>
                      </a:solidFill>
                      <a:prstDash val="solid"/>
                      <a:round/>
                      <a:headEnd type="none" w="med" len="med"/>
                      <a:tailEnd type="none" w="med" len="med"/>
                    </a:lnT>
                  </a:tcPr>
                </a:tc>
                <a:tc>
                  <a:txBody>
                    <a:bodyPr/>
                    <a:lstStyle/>
                    <a:p>
                      <a:pPr algn="ctr"/>
                      <a:r>
                        <a:rPr lang="en-US" sz="1600" b="1" dirty="0">
                          <a:latin typeface="Times New Roman" panose="02020603050405020304" pitchFamily="18" charset="0"/>
                          <a:cs typeface="Times New Roman" panose="02020603050405020304" pitchFamily="18" charset="0"/>
                        </a:rPr>
                        <a:t>Bottom/</a:t>
                      </a:r>
                    </a:p>
                    <a:p>
                      <a:pPr algn="ctr"/>
                      <a:r>
                        <a:rPr lang="en-US" sz="1600" b="1" dirty="0">
                          <a:latin typeface="Times New Roman" panose="02020603050405020304" pitchFamily="18" charset="0"/>
                          <a:cs typeface="Times New Roman" panose="02020603050405020304" pitchFamily="18" charset="0"/>
                        </a:rPr>
                        <a:t>Bake</a:t>
                      </a:r>
                    </a:p>
                  </a:txBody>
                  <a:tcPr marL="82623" marR="82623" marT="41312" marB="41312">
                    <a:lnT w="12700" cap="flat" cmpd="sng" algn="ctr">
                      <a:solidFill>
                        <a:schemeClr val="bg1"/>
                      </a:solidFill>
                      <a:prstDash val="solid"/>
                      <a:round/>
                      <a:headEnd type="none" w="med" len="med"/>
                      <a:tailEnd type="none" w="med" len="med"/>
                    </a:lnT>
                  </a:tcPr>
                </a:tc>
                <a:tc>
                  <a:txBody>
                    <a:bodyPr/>
                    <a:lstStyle/>
                    <a:p>
                      <a:pPr algn="ctr"/>
                      <a:r>
                        <a:rPr lang="en-US" sz="1600" b="1" dirty="0">
                          <a:latin typeface="Times New Roman" panose="02020603050405020304" pitchFamily="18" charset="0"/>
                          <a:cs typeface="Times New Roman" panose="02020603050405020304" pitchFamily="18" charset="0"/>
                        </a:rPr>
                        <a:t>Fan</a:t>
                      </a:r>
                    </a:p>
                  </a:txBody>
                  <a:tcPr marL="82623" marR="82623" marT="41312" marB="41312">
                    <a:lnT w="12700" cap="flat" cmpd="sng" algn="ctr">
                      <a:solidFill>
                        <a:schemeClr val="bg1"/>
                      </a:solidFill>
                      <a:prstDash val="solid"/>
                      <a:round/>
                      <a:headEnd type="none" w="med" len="med"/>
                      <a:tailEnd type="none" w="med" len="med"/>
                    </a:lnT>
                  </a:tcPr>
                </a:tc>
                <a:tc>
                  <a:txBody>
                    <a:bodyPr/>
                    <a:lstStyle/>
                    <a:p>
                      <a:pPr algn="ctr"/>
                      <a:r>
                        <a:rPr lang="en-US" sz="1600" b="1" dirty="0">
                          <a:latin typeface="Times New Roman" panose="02020603050405020304" pitchFamily="18" charset="0"/>
                          <a:cs typeface="Times New Roman" panose="02020603050405020304" pitchFamily="18" charset="0"/>
                        </a:rPr>
                        <a:t>Top/</a:t>
                      </a:r>
                    </a:p>
                    <a:p>
                      <a:pPr algn="ctr"/>
                      <a:r>
                        <a:rPr lang="en-US" sz="1600" b="1" dirty="0">
                          <a:latin typeface="Times New Roman" panose="02020603050405020304" pitchFamily="18" charset="0"/>
                          <a:cs typeface="Times New Roman" panose="02020603050405020304" pitchFamily="18" charset="0"/>
                        </a:rPr>
                        <a:t>Broil</a:t>
                      </a:r>
                    </a:p>
                  </a:txBody>
                  <a:tcPr marL="82623" marR="82623" marT="41312" marB="41312">
                    <a:lnT w="12700" cap="flat" cmpd="sng" algn="ctr">
                      <a:solidFill>
                        <a:schemeClr val="bg1"/>
                      </a:solidFill>
                      <a:prstDash val="solid"/>
                      <a:round/>
                      <a:headEnd type="none" w="med" len="med"/>
                      <a:tailEnd type="none" w="med" len="med"/>
                    </a:lnT>
                  </a:tcPr>
                </a:tc>
                <a:tc>
                  <a:txBody>
                    <a:bodyPr/>
                    <a:lstStyle/>
                    <a:p>
                      <a:pPr algn="ctr"/>
                      <a:r>
                        <a:rPr lang="en-US" sz="1600" b="1" dirty="0">
                          <a:latin typeface="Times New Roman" panose="02020603050405020304" pitchFamily="18" charset="0"/>
                          <a:cs typeface="Times New Roman" panose="02020603050405020304" pitchFamily="18" charset="0"/>
                        </a:rPr>
                        <a:t>Rear / Convect</a:t>
                      </a:r>
                    </a:p>
                  </a:txBody>
                  <a:tcPr marL="82623" marR="82623" marT="41312" marB="41312">
                    <a:lnT w="12700" cap="flat" cmpd="sng" algn="ctr">
                      <a:solidFill>
                        <a:schemeClr val="bg1"/>
                      </a:solidFill>
                      <a:prstDash val="solid"/>
                      <a:round/>
                      <a:headEnd type="none" w="med" len="med"/>
                      <a:tailEnd type="none" w="med" len="med"/>
                    </a:lnT>
                  </a:tcPr>
                </a:tc>
                <a:tc>
                  <a:txBody>
                    <a:bodyPr/>
                    <a:lstStyle/>
                    <a:p>
                      <a:pPr algn="ctr"/>
                      <a:r>
                        <a:rPr lang="en-US" sz="1600" b="1" dirty="0">
                          <a:latin typeface="Times New Roman" panose="02020603050405020304" pitchFamily="18" charset="0"/>
                          <a:cs typeface="Times New Roman" panose="02020603050405020304" pitchFamily="18" charset="0"/>
                        </a:rPr>
                        <a:t>Bottom/Bake</a:t>
                      </a:r>
                    </a:p>
                  </a:txBody>
                  <a:tcPr marL="82623" marR="82623" marT="41312" marB="41312">
                    <a:lnT w="12700" cap="flat" cmpd="sng" algn="ctr">
                      <a:solidFill>
                        <a:schemeClr val="bg1"/>
                      </a:solidFill>
                      <a:prstDash val="solid"/>
                      <a:round/>
                      <a:headEnd type="none" w="med" len="med"/>
                      <a:tailEnd type="none" w="med" len="med"/>
                    </a:lnT>
                  </a:tcPr>
                </a:tc>
                <a:tc>
                  <a:txBody>
                    <a:bodyPr/>
                    <a:lstStyle/>
                    <a:p>
                      <a:pPr algn="ctr"/>
                      <a:r>
                        <a:rPr lang="en-US" sz="1600" b="1" dirty="0">
                          <a:latin typeface="Times New Roman" panose="02020603050405020304" pitchFamily="18" charset="0"/>
                          <a:cs typeface="Times New Roman" panose="02020603050405020304" pitchFamily="18" charset="0"/>
                        </a:rPr>
                        <a:t>Fan</a:t>
                      </a:r>
                    </a:p>
                  </a:txBody>
                  <a:tcPr marL="82623" marR="82623" marT="41312" marB="41312">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20574086"/>
                  </a:ext>
                </a:extLst>
              </a:tr>
              <a:tr h="448560">
                <a:tc>
                  <a:txBody>
                    <a:bodyPr/>
                    <a:lstStyle/>
                    <a:p>
                      <a:r>
                        <a:rPr lang="en-US" sz="1600" b="1" dirty="0">
                          <a:latin typeface="Times New Roman" panose="02020603050405020304" pitchFamily="18" charset="0"/>
                          <a:cs typeface="Times New Roman" panose="02020603050405020304" pitchFamily="18" charset="0"/>
                        </a:rPr>
                        <a:t>Bake</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extLst>
                  <a:ext uri="{0D108BD9-81ED-4DB2-BD59-A6C34878D82A}">
                    <a16:rowId xmlns:a16="http://schemas.microsoft.com/office/drawing/2014/main" val="3894680759"/>
                  </a:ext>
                </a:extLst>
              </a:tr>
              <a:tr h="335082">
                <a:tc>
                  <a:txBody>
                    <a:bodyPr/>
                    <a:lstStyle/>
                    <a:p>
                      <a:r>
                        <a:rPr lang="en-US" sz="1600" b="1" dirty="0">
                          <a:latin typeface="Times New Roman" panose="02020603050405020304" pitchFamily="18" charset="0"/>
                          <a:cs typeface="Times New Roman" panose="02020603050405020304" pitchFamily="18" charset="0"/>
                        </a:rPr>
                        <a:t>Convect Bake</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solidFill>
                          <a:srgbClr val="FF0000"/>
                        </a:solidFill>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X</a:t>
                      </a:r>
                    </a:p>
                  </a:txBody>
                  <a:tcPr marL="82623" marR="82623" marT="41312" marB="41312"/>
                </a:tc>
                <a:extLst>
                  <a:ext uri="{0D108BD9-81ED-4DB2-BD59-A6C34878D82A}">
                    <a16:rowId xmlns:a16="http://schemas.microsoft.com/office/drawing/2014/main" val="1622737605"/>
                  </a:ext>
                </a:extLst>
              </a:tr>
              <a:tr h="335082">
                <a:tc>
                  <a:txBody>
                    <a:bodyPr/>
                    <a:lstStyle/>
                    <a:p>
                      <a:r>
                        <a:rPr lang="en-US" sz="1600" b="1" dirty="0">
                          <a:latin typeface="Times New Roman" panose="02020603050405020304" pitchFamily="18" charset="0"/>
                          <a:cs typeface="Times New Roman" panose="02020603050405020304" pitchFamily="18" charset="0"/>
                        </a:rPr>
                        <a:t>Roast</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extLst>
                  <a:ext uri="{0D108BD9-81ED-4DB2-BD59-A6C34878D82A}">
                    <a16:rowId xmlns:a16="http://schemas.microsoft.com/office/drawing/2014/main" val="1748576507"/>
                  </a:ext>
                </a:extLst>
              </a:tr>
              <a:tr h="330492">
                <a:tc>
                  <a:txBody>
                    <a:bodyPr/>
                    <a:lstStyle/>
                    <a:p>
                      <a:r>
                        <a:rPr lang="en-US" sz="1600" b="1" dirty="0">
                          <a:latin typeface="Times New Roman" panose="02020603050405020304" pitchFamily="18" charset="0"/>
                          <a:cs typeface="Times New Roman" panose="02020603050405020304" pitchFamily="18" charset="0"/>
                        </a:rPr>
                        <a:t>Convect Roast</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X</a:t>
                      </a:r>
                    </a:p>
                  </a:txBody>
                  <a:tcPr marL="82623" marR="82623" marT="41312" marB="41312"/>
                </a:tc>
                <a:extLst>
                  <a:ext uri="{0D108BD9-81ED-4DB2-BD59-A6C34878D82A}">
                    <a16:rowId xmlns:a16="http://schemas.microsoft.com/office/drawing/2014/main" val="894971364"/>
                  </a:ext>
                </a:extLst>
              </a:tr>
              <a:tr h="335082">
                <a:tc>
                  <a:txBody>
                    <a:bodyPr/>
                    <a:lstStyle/>
                    <a:p>
                      <a:r>
                        <a:rPr lang="en-US" sz="1600" b="1" dirty="0">
                          <a:latin typeface="Times New Roman" panose="02020603050405020304" pitchFamily="18" charset="0"/>
                          <a:cs typeface="Times New Roman" panose="02020603050405020304" pitchFamily="18" charset="0"/>
                        </a:rPr>
                        <a:t>Convect</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X</a:t>
                      </a:r>
                    </a:p>
                  </a:txBody>
                  <a:tcPr marL="82623" marR="82623" marT="41312" marB="41312"/>
                </a:tc>
                <a:extLst>
                  <a:ext uri="{0D108BD9-81ED-4DB2-BD59-A6C34878D82A}">
                    <a16:rowId xmlns:a16="http://schemas.microsoft.com/office/drawing/2014/main" val="400657920"/>
                  </a:ext>
                </a:extLst>
              </a:tr>
              <a:tr h="335082">
                <a:tc>
                  <a:txBody>
                    <a:bodyPr/>
                    <a:lstStyle/>
                    <a:p>
                      <a:r>
                        <a:rPr lang="en-US" sz="1600" b="1" dirty="0">
                          <a:latin typeface="Times New Roman" panose="02020603050405020304" pitchFamily="18" charset="0"/>
                          <a:cs typeface="Times New Roman" panose="02020603050405020304" pitchFamily="18" charset="0"/>
                        </a:rPr>
                        <a:t>Broil</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lnB w="12700" cmpd="sng">
                      <a:noFill/>
                    </a:lnB>
                  </a:tcPr>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extLst>
                  <a:ext uri="{0D108BD9-81ED-4DB2-BD59-A6C34878D82A}">
                    <a16:rowId xmlns:a16="http://schemas.microsoft.com/office/drawing/2014/main" val="1566725855"/>
                  </a:ext>
                </a:extLst>
              </a:tr>
              <a:tr h="335082">
                <a:tc>
                  <a:txBody>
                    <a:bodyPr/>
                    <a:lstStyle/>
                    <a:p>
                      <a:r>
                        <a:rPr lang="en-US" sz="1600" b="1" dirty="0">
                          <a:latin typeface="Times New Roman" panose="02020603050405020304" pitchFamily="18" charset="0"/>
                          <a:cs typeface="Times New Roman" panose="02020603050405020304" pitchFamily="18" charset="0"/>
                        </a:rPr>
                        <a:t>Proof</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lnR w="12700" cmpd="sng">
                      <a:noFill/>
                    </a:lnR>
                  </a:tcPr>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lnL w="12700" cmpd="sng">
                      <a:noFill/>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extLst>
                  <a:ext uri="{0D108BD9-81ED-4DB2-BD59-A6C34878D82A}">
                    <a16:rowId xmlns:a16="http://schemas.microsoft.com/office/drawing/2014/main" val="2123235540"/>
                  </a:ext>
                </a:extLst>
              </a:tr>
              <a:tr h="335082">
                <a:tc>
                  <a:txBody>
                    <a:bodyPr/>
                    <a:lstStyle/>
                    <a:p>
                      <a:r>
                        <a:rPr lang="en-US" sz="1600" b="1" dirty="0">
                          <a:latin typeface="Times New Roman" panose="02020603050405020304" pitchFamily="18" charset="0"/>
                          <a:cs typeface="Times New Roman" panose="02020603050405020304" pitchFamily="18" charset="0"/>
                        </a:rPr>
                        <a:t>Dehydrate</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lnT w="12700" cmpd="sng">
                      <a:noFill/>
                    </a:lnT>
                  </a:tcPr>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X</a:t>
                      </a:r>
                    </a:p>
                  </a:txBody>
                  <a:tcPr marL="82623" marR="82623" marT="41312" marB="41312"/>
                </a:tc>
                <a:extLst>
                  <a:ext uri="{0D108BD9-81ED-4DB2-BD59-A6C34878D82A}">
                    <a16:rowId xmlns:a16="http://schemas.microsoft.com/office/drawing/2014/main" val="2061930945"/>
                  </a:ext>
                </a:extLst>
              </a:tr>
              <a:tr h="335082">
                <a:tc>
                  <a:txBody>
                    <a:bodyPr/>
                    <a:lstStyle/>
                    <a:p>
                      <a:r>
                        <a:rPr lang="en-US" sz="1600" b="1" dirty="0">
                          <a:latin typeface="Times New Roman" panose="02020603050405020304" pitchFamily="18" charset="0"/>
                          <a:cs typeface="Times New Roman" panose="02020603050405020304" pitchFamily="18" charset="0"/>
                        </a:rPr>
                        <a:t>Clean</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extLst>
                  <a:ext uri="{0D108BD9-81ED-4DB2-BD59-A6C34878D82A}">
                    <a16:rowId xmlns:a16="http://schemas.microsoft.com/office/drawing/2014/main" val="3103148979"/>
                  </a:ext>
                </a:extLst>
              </a:tr>
            </a:tbl>
          </a:graphicData>
        </a:graphic>
      </p:graphicFrame>
      <p:sp>
        <p:nvSpPr>
          <p:cNvPr id="3" name="Rectangle 2">
            <a:extLst>
              <a:ext uri="{FF2B5EF4-FFF2-40B4-BE49-F238E27FC236}">
                <a16:creationId xmlns:a16="http://schemas.microsoft.com/office/drawing/2014/main" id="{3DEE58DA-5E8A-44A7-AF67-88D7C4C45831}"/>
              </a:ext>
            </a:extLst>
          </p:cNvPr>
          <p:cNvSpPr/>
          <p:nvPr/>
        </p:nvSpPr>
        <p:spPr>
          <a:xfrm>
            <a:off x="1955604" y="1451913"/>
            <a:ext cx="3167422" cy="40398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6" dirty="0"/>
          </a:p>
        </p:txBody>
      </p:sp>
      <p:sp>
        <p:nvSpPr>
          <p:cNvPr id="12" name="TextBox 11">
            <a:extLst>
              <a:ext uri="{FF2B5EF4-FFF2-40B4-BE49-F238E27FC236}">
                <a16:creationId xmlns:a16="http://schemas.microsoft.com/office/drawing/2014/main" id="{0F9C7F43-4049-4AC3-92E6-166806092C62}"/>
              </a:ext>
            </a:extLst>
          </p:cNvPr>
          <p:cNvSpPr txBox="1"/>
          <p:nvPr/>
        </p:nvSpPr>
        <p:spPr>
          <a:xfrm>
            <a:off x="480489" y="5491723"/>
            <a:ext cx="6155847" cy="481670"/>
          </a:xfrm>
          <a:prstGeom prst="rect">
            <a:avLst/>
          </a:prstGeom>
          <a:noFill/>
        </p:spPr>
        <p:txBody>
          <a:bodyPr wrap="square">
            <a:spAutoFit/>
          </a:bodyPr>
          <a:lstStyle/>
          <a:p>
            <a:r>
              <a:rPr lang="en-US" sz="1265" dirty="0">
                <a:latin typeface="Times New Roman" panose="02020603050405020304" pitchFamily="18" charset="0"/>
                <a:ea typeface="Calibri" panose="020F0502020204030204" pitchFamily="34" charset="0"/>
                <a:cs typeface="Times New Roman" panose="02020603050405020304" pitchFamily="18" charset="0"/>
              </a:rPr>
              <a:t>Toggle switch button below the temperature readout states: PREHEAT </a:t>
            </a:r>
            <a:r>
              <a:rPr lang="en-US" sz="1265" dirty="0">
                <a:highlight>
                  <a:srgbClr val="C0C0C0"/>
                </a:highlight>
                <a:latin typeface="Times New Roman" panose="02020603050405020304" pitchFamily="18" charset="0"/>
                <a:ea typeface="Calibri" panose="020F0502020204030204" pitchFamily="34" charset="0"/>
                <a:cs typeface="Times New Roman" panose="02020603050405020304" pitchFamily="18" charset="0"/>
              </a:rPr>
              <a:t>ON</a:t>
            </a:r>
            <a:r>
              <a:rPr lang="en-US" sz="1265" dirty="0">
                <a:latin typeface="Times New Roman" panose="02020603050405020304" pitchFamily="18" charset="0"/>
                <a:ea typeface="Calibri" panose="020F0502020204030204" pitchFamily="34" charset="0"/>
                <a:cs typeface="Times New Roman" panose="02020603050405020304" pitchFamily="18" charset="0"/>
              </a:rPr>
              <a:t>  OFF</a:t>
            </a:r>
          </a:p>
          <a:p>
            <a:r>
              <a:rPr lang="en-US" sz="1265" dirty="0">
                <a:latin typeface="Times New Roman" panose="02020603050405020304" pitchFamily="18" charset="0"/>
                <a:ea typeface="Calibri" panose="020F0502020204030204" pitchFamily="34" charset="0"/>
                <a:cs typeface="Times New Roman" panose="02020603050405020304" pitchFamily="18" charset="0"/>
              </a:rPr>
              <a:t>It defaults to ON for most cooking modes. Toggle to OFF.</a:t>
            </a:r>
          </a:p>
        </p:txBody>
      </p:sp>
    </p:spTree>
    <p:extLst>
      <p:ext uri="{BB962C8B-B14F-4D97-AF65-F5344CB8AC3E}">
        <p14:creationId xmlns:p14="http://schemas.microsoft.com/office/powerpoint/2010/main" val="401004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6" y="6114393"/>
            <a:ext cx="8923289" cy="743607"/>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85204"/>
          <a:stretch/>
        </p:blipFill>
        <p:spPr>
          <a:xfrm>
            <a:off x="110356" y="0"/>
            <a:ext cx="8923289" cy="247725"/>
          </a:xfrm>
          <a:prstGeom prst="rect">
            <a:avLst/>
          </a:prstGeom>
        </p:spPr>
      </p:pic>
      <p:sp>
        <p:nvSpPr>
          <p:cNvPr id="4" name="TextBox 3"/>
          <p:cNvSpPr txBox="1"/>
          <p:nvPr/>
        </p:nvSpPr>
        <p:spPr>
          <a:xfrm>
            <a:off x="288846" y="336214"/>
            <a:ext cx="6471872" cy="382335"/>
          </a:xfrm>
          <a:prstGeom prst="rect">
            <a:avLst/>
          </a:prstGeom>
          <a:noFill/>
        </p:spPr>
        <p:txBody>
          <a:bodyPr wrap="none" lIns="75678" tIns="37839" rIns="75678" bIns="37839" rtlCol="0">
            <a:spAutoFit/>
          </a:bodyPr>
          <a:lstStyle/>
          <a:p>
            <a:r>
              <a:rPr lang="en-US" sz="1988" b="1" dirty="0">
                <a:latin typeface="Times New Roman" panose="02020603050405020304" pitchFamily="18" charset="0"/>
                <a:cs typeface="Times New Roman" panose="02020603050405020304" pitchFamily="18" charset="0"/>
              </a:rPr>
              <a:t>BlueStar® Dual Fuel Oven Heating Elements – 18” Ovens</a:t>
            </a:r>
          </a:p>
        </p:txBody>
      </p:sp>
      <p:graphicFrame>
        <p:nvGraphicFramePr>
          <p:cNvPr id="2" name="Table 2">
            <a:extLst>
              <a:ext uri="{FF2B5EF4-FFF2-40B4-BE49-F238E27FC236}">
                <a16:creationId xmlns:a16="http://schemas.microsoft.com/office/drawing/2014/main" id="{2AAB15CB-17CB-4429-86C7-F6F71BCFB7CC}"/>
              </a:ext>
            </a:extLst>
          </p:cNvPr>
          <p:cNvGraphicFramePr>
            <a:graphicFrameLocks noGrp="1"/>
          </p:cNvGraphicFramePr>
          <p:nvPr>
            <p:extLst>
              <p:ext uri="{D42A27DB-BD31-4B8C-83A1-F6EECF244321}">
                <p14:modId xmlns:p14="http://schemas.microsoft.com/office/powerpoint/2010/main" val="1891908601"/>
              </p:ext>
            </p:extLst>
          </p:nvPr>
        </p:nvGraphicFramePr>
        <p:xfrm>
          <a:off x="647405" y="1634350"/>
          <a:ext cx="7573780" cy="2919345"/>
        </p:xfrm>
        <a:graphic>
          <a:graphicData uri="http://schemas.openxmlformats.org/drawingml/2006/table">
            <a:tbl>
              <a:tblPr firstRow="1" bandRow="1">
                <a:tableStyleId>{5C22544A-7EE6-4342-B048-85BDC9FD1C3A}</a:tableStyleId>
              </a:tblPr>
              <a:tblGrid>
                <a:gridCol w="1424771">
                  <a:extLst>
                    <a:ext uri="{9D8B030D-6E8A-4147-A177-3AD203B41FA5}">
                      <a16:colId xmlns:a16="http://schemas.microsoft.com/office/drawing/2014/main" val="377551764"/>
                    </a:ext>
                  </a:extLst>
                </a:gridCol>
                <a:gridCol w="1199807">
                  <a:extLst>
                    <a:ext uri="{9D8B030D-6E8A-4147-A177-3AD203B41FA5}">
                      <a16:colId xmlns:a16="http://schemas.microsoft.com/office/drawing/2014/main" val="1065172065"/>
                    </a:ext>
                  </a:extLst>
                </a:gridCol>
                <a:gridCol w="1049830">
                  <a:extLst>
                    <a:ext uri="{9D8B030D-6E8A-4147-A177-3AD203B41FA5}">
                      <a16:colId xmlns:a16="http://schemas.microsoft.com/office/drawing/2014/main" val="2586201351"/>
                    </a:ext>
                  </a:extLst>
                </a:gridCol>
                <a:gridCol w="749879">
                  <a:extLst>
                    <a:ext uri="{9D8B030D-6E8A-4147-A177-3AD203B41FA5}">
                      <a16:colId xmlns:a16="http://schemas.microsoft.com/office/drawing/2014/main" val="3995675845"/>
                    </a:ext>
                  </a:extLst>
                </a:gridCol>
                <a:gridCol w="1199807">
                  <a:extLst>
                    <a:ext uri="{9D8B030D-6E8A-4147-A177-3AD203B41FA5}">
                      <a16:colId xmlns:a16="http://schemas.microsoft.com/office/drawing/2014/main" val="1309882404"/>
                    </a:ext>
                  </a:extLst>
                </a:gridCol>
                <a:gridCol w="974843">
                  <a:extLst>
                    <a:ext uri="{9D8B030D-6E8A-4147-A177-3AD203B41FA5}">
                      <a16:colId xmlns:a16="http://schemas.microsoft.com/office/drawing/2014/main" val="1102474410"/>
                    </a:ext>
                  </a:extLst>
                </a:gridCol>
                <a:gridCol w="974843">
                  <a:extLst>
                    <a:ext uri="{9D8B030D-6E8A-4147-A177-3AD203B41FA5}">
                      <a16:colId xmlns:a16="http://schemas.microsoft.com/office/drawing/2014/main" val="1591471959"/>
                    </a:ext>
                  </a:extLst>
                </a:gridCol>
              </a:tblGrid>
              <a:tr h="330492">
                <a:tc>
                  <a:txBody>
                    <a:bodyPr/>
                    <a:lstStyle/>
                    <a:p>
                      <a:endParaRPr lang="en-US" sz="1600" dirty="0">
                        <a:latin typeface="Times New Roman" panose="02020603050405020304" pitchFamily="18" charset="0"/>
                        <a:cs typeface="Times New Roman" panose="02020603050405020304" pitchFamily="18" charset="0"/>
                      </a:endParaRPr>
                    </a:p>
                  </a:txBody>
                  <a:tcPr marL="82623" marR="82623" marT="41312" marB="41312">
                    <a:lnR w="12700" cap="flat" cmpd="sng" algn="ctr">
                      <a:solidFill>
                        <a:schemeClr val="bg1"/>
                      </a:solidFill>
                      <a:prstDash val="solid"/>
                      <a:round/>
                      <a:headEnd type="none" w="med" len="med"/>
                      <a:tailEnd type="none" w="med" len="med"/>
                    </a:lnR>
                  </a:tcPr>
                </a:tc>
                <a:tc gridSpan="3">
                  <a:txBody>
                    <a:bodyPr/>
                    <a:lstStyle/>
                    <a:p>
                      <a:pPr algn="ctr"/>
                      <a:r>
                        <a:rPr lang="en-US" sz="1600" b="1" kern="1200" dirty="0">
                          <a:solidFill>
                            <a:schemeClr val="bg1"/>
                          </a:solidFill>
                          <a:latin typeface="Times New Roman" panose="02020603050405020304" pitchFamily="18" charset="0"/>
                          <a:ea typeface="+mn-ea"/>
                          <a:cs typeface="Times New Roman" panose="02020603050405020304" pitchFamily="18" charset="0"/>
                        </a:rPr>
                        <a:t>PREHEAT</a:t>
                      </a:r>
                    </a:p>
                  </a:txBody>
                  <a:tcPr marL="82623" marR="82623" marT="41312" marB="4131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pPr algn="ctr"/>
                      <a:endParaRPr lang="en-US"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600" b="1" kern="1200" dirty="0">
                          <a:solidFill>
                            <a:schemeClr val="bg1"/>
                          </a:solidFill>
                          <a:latin typeface="Times New Roman" panose="02020603050405020304" pitchFamily="18" charset="0"/>
                          <a:ea typeface="+mn-ea"/>
                          <a:cs typeface="Times New Roman" panose="02020603050405020304" pitchFamily="18" charset="0"/>
                        </a:rPr>
                        <a:t>DURING CYCLE</a:t>
                      </a:r>
                    </a:p>
                  </a:txBody>
                  <a:tcPr marL="82623" marR="82623" marT="41312" marB="4131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pPr algn="ctr"/>
                      <a:endParaRPr lang="en-US"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5283674"/>
                  </a:ext>
                </a:extLst>
              </a:tr>
              <a:tr h="578361">
                <a:tc>
                  <a:txBody>
                    <a:bodyPr/>
                    <a:lstStyle/>
                    <a:p>
                      <a:endParaRPr lang="en-US" sz="1600" b="1"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r>
                        <a:rPr lang="en-US" sz="1600" b="1" dirty="0">
                          <a:latin typeface="Times New Roman" panose="02020603050405020304" pitchFamily="18" charset="0"/>
                          <a:cs typeface="Times New Roman" panose="02020603050405020304" pitchFamily="18" charset="0"/>
                        </a:rPr>
                        <a:t>Rear /</a:t>
                      </a:r>
                    </a:p>
                    <a:p>
                      <a:pPr algn="ctr"/>
                      <a:r>
                        <a:rPr lang="en-US" sz="1600" b="1" dirty="0">
                          <a:latin typeface="Times New Roman" panose="02020603050405020304" pitchFamily="18" charset="0"/>
                          <a:cs typeface="Times New Roman" panose="02020603050405020304" pitchFamily="18" charset="0"/>
                        </a:rPr>
                        <a:t>Convect</a:t>
                      </a:r>
                    </a:p>
                  </a:txBody>
                  <a:tcPr marL="82623" marR="82623" marT="41312" marB="41312">
                    <a:lnT w="12700" cap="flat" cmpd="sng" algn="ctr">
                      <a:solidFill>
                        <a:schemeClr val="bg1"/>
                      </a:solidFill>
                      <a:prstDash val="solid"/>
                      <a:round/>
                      <a:headEnd type="none" w="med" len="med"/>
                      <a:tailEnd type="none" w="med" len="med"/>
                    </a:lnT>
                  </a:tcPr>
                </a:tc>
                <a:tc>
                  <a:txBody>
                    <a:bodyPr/>
                    <a:lstStyle/>
                    <a:p>
                      <a:pPr algn="ctr"/>
                      <a:r>
                        <a:rPr lang="en-US" sz="1600" b="1" dirty="0">
                          <a:latin typeface="Times New Roman" panose="02020603050405020304" pitchFamily="18" charset="0"/>
                          <a:cs typeface="Times New Roman" panose="02020603050405020304" pitchFamily="18" charset="0"/>
                        </a:rPr>
                        <a:t>Bottom/</a:t>
                      </a:r>
                    </a:p>
                    <a:p>
                      <a:pPr algn="ctr"/>
                      <a:r>
                        <a:rPr lang="en-US" sz="1600" b="1" dirty="0">
                          <a:latin typeface="Times New Roman" panose="02020603050405020304" pitchFamily="18" charset="0"/>
                          <a:cs typeface="Times New Roman" panose="02020603050405020304" pitchFamily="18" charset="0"/>
                        </a:rPr>
                        <a:t>Bake</a:t>
                      </a:r>
                    </a:p>
                  </a:txBody>
                  <a:tcPr marL="82623" marR="82623" marT="41312" marB="41312">
                    <a:lnT w="12700" cap="flat" cmpd="sng" algn="ctr">
                      <a:solidFill>
                        <a:schemeClr val="bg1"/>
                      </a:solidFill>
                      <a:prstDash val="solid"/>
                      <a:round/>
                      <a:headEnd type="none" w="med" len="med"/>
                      <a:tailEnd type="none" w="med" len="med"/>
                    </a:lnT>
                  </a:tcPr>
                </a:tc>
                <a:tc>
                  <a:txBody>
                    <a:bodyPr/>
                    <a:lstStyle/>
                    <a:p>
                      <a:pPr algn="ctr"/>
                      <a:r>
                        <a:rPr lang="en-US" sz="1600" b="1" dirty="0">
                          <a:latin typeface="Times New Roman" panose="02020603050405020304" pitchFamily="18" charset="0"/>
                          <a:cs typeface="Times New Roman" panose="02020603050405020304" pitchFamily="18" charset="0"/>
                        </a:rPr>
                        <a:t>Fan</a:t>
                      </a:r>
                    </a:p>
                  </a:txBody>
                  <a:tcPr marL="82623" marR="82623" marT="41312" marB="41312">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Rear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Convect</a:t>
                      </a:r>
                    </a:p>
                  </a:txBody>
                  <a:tcPr marL="82623" marR="82623" marT="41312" marB="41312">
                    <a:lnT w="12700" cap="flat" cmpd="sng" algn="ctr">
                      <a:solidFill>
                        <a:schemeClr val="bg1"/>
                      </a:solidFill>
                      <a:prstDash val="solid"/>
                      <a:round/>
                      <a:headEnd type="none" w="med" len="med"/>
                      <a:tailEnd type="none" w="med" len="med"/>
                    </a:lnT>
                  </a:tcPr>
                </a:tc>
                <a:tc>
                  <a:txBody>
                    <a:bodyPr/>
                    <a:lstStyle/>
                    <a:p>
                      <a:pPr algn="ctr"/>
                      <a:r>
                        <a:rPr lang="en-US" sz="1600" b="1" dirty="0">
                          <a:latin typeface="Times New Roman" panose="02020603050405020304" pitchFamily="18" charset="0"/>
                          <a:cs typeface="Times New Roman" panose="02020603050405020304" pitchFamily="18" charset="0"/>
                        </a:rPr>
                        <a:t>Bottom/ Bake</a:t>
                      </a:r>
                    </a:p>
                  </a:txBody>
                  <a:tcPr marL="82623" marR="82623" marT="41312" marB="41312">
                    <a:lnT w="12700" cap="flat" cmpd="sng" algn="ctr">
                      <a:solidFill>
                        <a:schemeClr val="bg1"/>
                      </a:solidFill>
                      <a:prstDash val="solid"/>
                      <a:round/>
                      <a:headEnd type="none" w="med" len="med"/>
                      <a:tailEnd type="none" w="med" len="med"/>
                    </a:lnT>
                  </a:tcPr>
                </a:tc>
                <a:tc>
                  <a:txBody>
                    <a:bodyPr/>
                    <a:lstStyle/>
                    <a:p>
                      <a:pPr algn="ctr"/>
                      <a:r>
                        <a:rPr lang="en-US" sz="1600" b="1" dirty="0">
                          <a:latin typeface="Times New Roman" panose="02020603050405020304" pitchFamily="18" charset="0"/>
                          <a:cs typeface="Times New Roman" panose="02020603050405020304" pitchFamily="18" charset="0"/>
                        </a:rPr>
                        <a:t>Fan</a:t>
                      </a:r>
                    </a:p>
                  </a:txBody>
                  <a:tcPr marL="82623" marR="82623" marT="41312" marB="41312">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20574086"/>
                  </a:ext>
                </a:extLst>
              </a:tr>
              <a:tr h="335082">
                <a:tc>
                  <a:txBody>
                    <a:bodyPr/>
                    <a:lstStyle/>
                    <a:p>
                      <a:r>
                        <a:rPr lang="en-US" sz="1600" b="1" dirty="0">
                          <a:latin typeface="Times New Roman" panose="02020603050405020304" pitchFamily="18" charset="0"/>
                          <a:cs typeface="Times New Roman" panose="02020603050405020304" pitchFamily="18" charset="0"/>
                        </a:rPr>
                        <a:t>Bake</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extLst>
                  <a:ext uri="{0D108BD9-81ED-4DB2-BD59-A6C34878D82A}">
                    <a16:rowId xmlns:a16="http://schemas.microsoft.com/office/drawing/2014/main" val="3894680759"/>
                  </a:ext>
                </a:extLst>
              </a:tr>
              <a:tr h="335082">
                <a:tc>
                  <a:txBody>
                    <a:bodyPr/>
                    <a:lstStyle/>
                    <a:p>
                      <a:r>
                        <a:rPr lang="en-US" sz="1600" b="1" dirty="0">
                          <a:latin typeface="Times New Roman" panose="02020603050405020304" pitchFamily="18" charset="0"/>
                          <a:cs typeface="Times New Roman" panose="02020603050405020304" pitchFamily="18" charset="0"/>
                        </a:rPr>
                        <a:t>Conv Bake</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extLst>
                  <a:ext uri="{0D108BD9-81ED-4DB2-BD59-A6C34878D82A}">
                    <a16:rowId xmlns:a16="http://schemas.microsoft.com/office/drawing/2014/main" val="1622737605"/>
                  </a:ext>
                </a:extLst>
              </a:tr>
              <a:tr h="335082">
                <a:tc>
                  <a:txBody>
                    <a:bodyPr/>
                    <a:lstStyle/>
                    <a:p>
                      <a:r>
                        <a:rPr lang="en-US" sz="1600" b="1" dirty="0">
                          <a:latin typeface="Times New Roman" panose="02020603050405020304" pitchFamily="18" charset="0"/>
                          <a:cs typeface="Times New Roman" panose="02020603050405020304" pitchFamily="18" charset="0"/>
                        </a:rPr>
                        <a:t>Convect</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extLst>
                  <a:ext uri="{0D108BD9-81ED-4DB2-BD59-A6C34878D82A}">
                    <a16:rowId xmlns:a16="http://schemas.microsoft.com/office/drawing/2014/main" val="400657920"/>
                  </a:ext>
                </a:extLst>
              </a:tr>
              <a:tr h="335082">
                <a:tc>
                  <a:txBody>
                    <a:bodyPr/>
                    <a:lstStyle/>
                    <a:p>
                      <a:r>
                        <a:rPr lang="en-US" sz="1600" b="1" dirty="0">
                          <a:latin typeface="Times New Roman" panose="02020603050405020304" pitchFamily="18" charset="0"/>
                          <a:cs typeface="Times New Roman" panose="02020603050405020304" pitchFamily="18" charset="0"/>
                        </a:rPr>
                        <a:t>Proof</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endParaRPr lang="en-US" sz="1600" dirty="0">
                        <a:latin typeface="Times New Roman" panose="02020603050405020304" pitchFamily="18" charset="0"/>
                        <a:cs typeface="Times New Roman" panose="02020603050405020304" pitchFamily="18" charset="0"/>
                      </a:endParaRPr>
                    </a:p>
                  </a:txBody>
                  <a:tcPr marL="82623" marR="82623" marT="41312" marB="41312"/>
                </a:tc>
                <a:extLst>
                  <a:ext uri="{0D108BD9-81ED-4DB2-BD59-A6C34878D82A}">
                    <a16:rowId xmlns:a16="http://schemas.microsoft.com/office/drawing/2014/main" val="2123235540"/>
                  </a:ext>
                </a:extLst>
              </a:tr>
              <a:tr h="335082">
                <a:tc>
                  <a:txBody>
                    <a:bodyPr/>
                    <a:lstStyle/>
                    <a:p>
                      <a:r>
                        <a:rPr lang="en-US" sz="1600" b="1" dirty="0">
                          <a:latin typeface="Times New Roman" panose="02020603050405020304" pitchFamily="18" charset="0"/>
                          <a:cs typeface="Times New Roman" panose="02020603050405020304" pitchFamily="18" charset="0"/>
                        </a:rPr>
                        <a:t>Dehydrate</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extLst>
                  <a:ext uri="{0D108BD9-81ED-4DB2-BD59-A6C34878D82A}">
                    <a16:rowId xmlns:a16="http://schemas.microsoft.com/office/drawing/2014/main" val="2061930945"/>
                  </a:ext>
                </a:extLst>
              </a:tr>
              <a:tr h="335082">
                <a:tc>
                  <a:txBody>
                    <a:bodyPr/>
                    <a:lstStyle/>
                    <a:p>
                      <a:r>
                        <a:rPr lang="en-US" sz="1600" b="1" dirty="0">
                          <a:latin typeface="Times New Roman" panose="02020603050405020304" pitchFamily="18" charset="0"/>
                          <a:cs typeface="Times New Roman" panose="02020603050405020304" pitchFamily="18" charset="0"/>
                        </a:rPr>
                        <a:t>Clean</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tc>
                  <a:txBody>
                    <a:bodyPr/>
                    <a:lstStyle/>
                    <a:p>
                      <a:pPr algn="ctr"/>
                      <a:r>
                        <a:rPr lang="en-US" sz="1600" dirty="0">
                          <a:latin typeface="Times New Roman" panose="02020603050405020304" pitchFamily="18" charset="0"/>
                          <a:cs typeface="Times New Roman" panose="02020603050405020304" pitchFamily="18" charset="0"/>
                        </a:rPr>
                        <a:t>X</a:t>
                      </a:r>
                    </a:p>
                  </a:txBody>
                  <a:tcPr marL="82623" marR="82623" marT="41312" marB="41312"/>
                </a:tc>
                <a:extLst>
                  <a:ext uri="{0D108BD9-81ED-4DB2-BD59-A6C34878D82A}">
                    <a16:rowId xmlns:a16="http://schemas.microsoft.com/office/drawing/2014/main" val="3103148979"/>
                  </a:ext>
                </a:extLst>
              </a:tr>
            </a:tbl>
          </a:graphicData>
        </a:graphic>
      </p:graphicFrame>
      <p:sp>
        <p:nvSpPr>
          <p:cNvPr id="7" name="Rectangle 6">
            <a:extLst>
              <a:ext uri="{FF2B5EF4-FFF2-40B4-BE49-F238E27FC236}">
                <a16:creationId xmlns:a16="http://schemas.microsoft.com/office/drawing/2014/main" id="{EA57736D-E7FB-4F04-B0F0-443E73E95E4C}"/>
              </a:ext>
            </a:extLst>
          </p:cNvPr>
          <p:cNvSpPr/>
          <p:nvPr/>
        </p:nvSpPr>
        <p:spPr>
          <a:xfrm>
            <a:off x="2093310" y="1634351"/>
            <a:ext cx="2960659" cy="29193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6" dirty="0"/>
          </a:p>
        </p:txBody>
      </p:sp>
      <p:sp>
        <p:nvSpPr>
          <p:cNvPr id="8" name="Content Placeholder 2">
            <a:extLst>
              <a:ext uri="{FF2B5EF4-FFF2-40B4-BE49-F238E27FC236}">
                <a16:creationId xmlns:a16="http://schemas.microsoft.com/office/drawing/2014/main" id="{6AE5A5A1-63BE-4916-9807-C86770AB8F2A}"/>
              </a:ext>
            </a:extLst>
          </p:cNvPr>
          <p:cNvSpPr txBox="1">
            <a:spLocks/>
          </p:cNvSpPr>
          <p:nvPr/>
        </p:nvSpPr>
        <p:spPr>
          <a:xfrm>
            <a:off x="578553" y="942492"/>
            <a:ext cx="8268447" cy="556395"/>
          </a:xfrm>
          <a:prstGeom prst="rect">
            <a:avLst/>
          </a:prstGeom>
        </p:spPr>
        <p:txBody>
          <a:bodyPr vert="horz" lIns="82595" tIns="41297" rIns="82595" bIns="41297" rtlCol="0">
            <a:noAutofit/>
          </a:bodyPr>
          <a:lstStyle>
            <a:lvl1pPr marL="0" indent="0" algn="ctr" defTabSz="997976" rtl="0" eaLnBrk="1" latinLnBrk="0" hangingPunct="1">
              <a:spcBef>
                <a:spcPct val="20000"/>
              </a:spcBef>
              <a:buFont typeface="Arial" panose="020B0604020202020204" pitchFamily="34" charset="0"/>
              <a:buNone/>
              <a:defRPr sz="3500" kern="1200">
                <a:solidFill>
                  <a:schemeClr val="tx1">
                    <a:tint val="75000"/>
                  </a:schemeClr>
                </a:solidFill>
                <a:latin typeface="+mn-lt"/>
                <a:ea typeface="+mn-ea"/>
                <a:cs typeface="+mn-cs"/>
              </a:defRPr>
            </a:lvl1pPr>
            <a:lvl2pPr marL="498988" indent="0" algn="ctr" defTabSz="997976"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2pPr>
            <a:lvl3pPr marL="997976" indent="0" algn="ctr" defTabSz="997976"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3pPr>
            <a:lvl4pPr marL="1496964"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1995952"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494940"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2993928"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492917"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3991905"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pPr algn="l"/>
            <a:r>
              <a:rPr lang="en-US" sz="1446" dirty="0">
                <a:solidFill>
                  <a:schemeClr val="tx1"/>
                </a:solidFill>
                <a:latin typeface="Times New Roman" panose="02020603050405020304" pitchFamily="18" charset="0"/>
                <a:cs typeface="Times New Roman" panose="02020603050405020304" pitchFamily="18" charset="0"/>
              </a:rPr>
              <a:t>Heating elements in use during preheat and oven cycle (as it continues to maintain temperature).</a:t>
            </a:r>
          </a:p>
        </p:txBody>
      </p:sp>
    </p:spTree>
    <p:extLst>
      <p:ext uri="{BB962C8B-B14F-4D97-AF65-F5344CB8AC3E}">
        <p14:creationId xmlns:p14="http://schemas.microsoft.com/office/powerpoint/2010/main" val="3439032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6" y="6114393"/>
            <a:ext cx="8923289" cy="743607"/>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85204"/>
          <a:stretch/>
        </p:blipFill>
        <p:spPr>
          <a:xfrm>
            <a:off x="110356" y="0"/>
            <a:ext cx="8923289" cy="247725"/>
          </a:xfrm>
          <a:prstGeom prst="rect">
            <a:avLst/>
          </a:prstGeom>
        </p:spPr>
      </p:pic>
      <p:sp>
        <p:nvSpPr>
          <p:cNvPr id="4" name="TextBox 3"/>
          <p:cNvSpPr txBox="1"/>
          <p:nvPr/>
        </p:nvSpPr>
        <p:spPr>
          <a:xfrm>
            <a:off x="288846" y="336214"/>
            <a:ext cx="2650506" cy="382335"/>
          </a:xfrm>
          <a:prstGeom prst="rect">
            <a:avLst/>
          </a:prstGeom>
          <a:noFill/>
        </p:spPr>
        <p:txBody>
          <a:bodyPr wrap="none" lIns="75678" tIns="37839" rIns="75678" bIns="37839" rtlCol="0">
            <a:spAutoFit/>
          </a:bodyPr>
          <a:lstStyle/>
          <a:p>
            <a:r>
              <a:rPr lang="en-US" sz="1988" b="1" dirty="0">
                <a:latin typeface="Times New Roman" panose="02020603050405020304" pitchFamily="18" charset="0"/>
                <a:cs typeface="Times New Roman" panose="02020603050405020304" pitchFamily="18" charset="0"/>
              </a:rPr>
              <a:t>Burner Configurations</a:t>
            </a:r>
          </a:p>
        </p:txBody>
      </p:sp>
      <p:pic>
        <p:nvPicPr>
          <p:cNvPr id="18" name="Picture 17" descr="Diagram&#10;&#10;Description automatically generated">
            <a:extLst>
              <a:ext uri="{FF2B5EF4-FFF2-40B4-BE49-F238E27FC236}">
                <a16:creationId xmlns:a16="http://schemas.microsoft.com/office/drawing/2014/main" id="{F04A21C3-46E6-B5B1-78F4-BDEA59AFD5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00" t="20000" r="10000" b="22500"/>
          <a:stretch/>
        </p:blipFill>
        <p:spPr>
          <a:xfrm>
            <a:off x="985870" y="1211948"/>
            <a:ext cx="2988799" cy="2148199"/>
          </a:xfrm>
          <a:prstGeom prst="rect">
            <a:avLst/>
          </a:prstGeom>
        </p:spPr>
      </p:pic>
      <p:pic>
        <p:nvPicPr>
          <p:cNvPr id="20" name="Picture 19" descr="Diagram&#10;&#10;Description automatically generated">
            <a:extLst>
              <a:ext uri="{FF2B5EF4-FFF2-40B4-BE49-F238E27FC236}">
                <a16:creationId xmlns:a16="http://schemas.microsoft.com/office/drawing/2014/main" id="{4B0D3CAB-5F33-4306-D92A-A89425D27C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002" b="20998"/>
          <a:stretch/>
        </p:blipFill>
        <p:spPr>
          <a:xfrm>
            <a:off x="4440093" y="1170637"/>
            <a:ext cx="3718037" cy="2230822"/>
          </a:xfrm>
          <a:prstGeom prst="rect">
            <a:avLst/>
          </a:prstGeom>
        </p:spPr>
      </p:pic>
      <p:pic>
        <p:nvPicPr>
          <p:cNvPr id="23" name="Picture 22" descr="Diagram&#10;&#10;Description automatically generated">
            <a:extLst>
              <a:ext uri="{FF2B5EF4-FFF2-40B4-BE49-F238E27FC236}">
                <a16:creationId xmlns:a16="http://schemas.microsoft.com/office/drawing/2014/main" id="{65FD3A47-845F-B6C1-66DE-8ABAA2F769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500" t="19000" r="12500" b="21253"/>
          <a:stretch/>
        </p:blipFill>
        <p:spPr>
          <a:xfrm>
            <a:off x="1080110" y="3824796"/>
            <a:ext cx="2800318" cy="2230822"/>
          </a:xfrm>
          <a:prstGeom prst="rect">
            <a:avLst/>
          </a:prstGeom>
        </p:spPr>
      </p:pic>
      <p:pic>
        <p:nvPicPr>
          <p:cNvPr id="25" name="Picture 24" descr="A picture containing text, building, window&#10;&#10;Description automatically generated">
            <a:extLst>
              <a:ext uri="{FF2B5EF4-FFF2-40B4-BE49-F238E27FC236}">
                <a16:creationId xmlns:a16="http://schemas.microsoft.com/office/drawing/2014/main" id="{AD08C374-3D21-882C-3E38-778B621B59A6}"/>
              </a:ext>
            </a:extLst>
          </p:cNvPr>
          <p:cNvPicPr>
            <a:picLocks noChangeAspect="1"/>
          </p:cNvPicPr>
          <p:nvPr/>
        </p:nvPicPr>
        <p:blipFill rotWithShape="1">
          <a:blip r:embed="rId6">
            <a:extLst>
              <a:ext uri="{28A0092B-C50C-407E-A947-70E740481C1C}">
                <a14:useLocalDpi xmlns:a14="http://schemas.microsoft.com/office/drawing/2010/main" val="0"/>
              </a:ext>
            </a:extLst>
          </a:blip>
          <a:srcRect t="19000" b="22500"/>
          <a:stretch/>
        </p:blipFill>
        <p:spPr>
          <a:xfrm>
            <a:off x="4392426" y="3824796"/>
            <a:ext cx="3813372" cy="2230822"/>
          </a:xfrm>
          <a:prstGeom prst="rect">
            <a:avLst/>
          </a:prstGeom>
        </p:spPr>
      </p:pic>
      <p:sp>
        <p:nvSpPr>
          <p:cNvPr id="26" name="TextBox 25">
            <a:extLst>
              <a:ext uri="{FF2B5EF4-FFF2-40B4-BE49-F238E27FC236}">
                <a16:creationId xmlns:a16="http://schemas.microsoft.com/office/drawing/2014/main" id="{DFA066EC-35B6-3978-BB18-8122BAF7C663}"/>
              </a:ext>
            </a:extLst>
          </p:cNvPr>
          <p:cNvSpPr txBox="1"/>
          <p:nvPr/>
        </p:nvSpPr>
        <p:spPr>
          <a:xfrm>
            <a:off x="1895814" y="819454"/>
            <a:ext cx="1168910" cy="342530"/>
          </a:xfrm>
          <a:prstGeom prst="rect">
            <a:avLst/>
          </a:prstGeom>
          <a:noFill/>
        </p:spPr>
        <p:txBody>
          <a:bodyPr wrap="none" rtlCol="0">
            <a:spAutoFit/>
          </a:bodyPr>
          <a:lstStyle/>
          <a:p>
            <a:pPr algn="ctr"/>
            <a:r>
              <a:rPr lang="en-US" sz="1626" b="1" dirty="0">
                <a:latin typeface="Times New Roman" panose="02020603050405020304" pitchFamily="18" charset="0"/>
                <a:cs typeface="Times New Roman" panose="02020603050405020304" pitchFamily="18" charset="0"/>
              </a:rPr>
              <a:t>BSDF366B</a:t>
            </a:r>
            <a:endParaRPr lang="en-US" sz="1265"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DD660666-E5A4-96FD-54E9-9D34DE28DF3C}"/>
              </a:ext>
            </a:extLst>
          </p:cNvPr>
          <p:cNvSpPr txBox="1"/>
          <p:nvPr/>
        </p:nvSpPr>
        <p:spPr>
          <a:xfrm>
            <a:off x="5714657" y="819454"/>
            <a:ext cx="1168910" cy="342530"/>
          </a:xfrm>
          <a:prstGeom prst="rect">
            <a:avLst/>
          </a:prstGeom>
          <a:noFill/>
        </p:spPr>
        <p:txBody>
          <a:bodyPr wrap="none" rtlCol="0">
            <a:spAutoFit/>
          </a:bodyPr>
          <a:lstStyle/>
          <a:p>
            <a:pPr algn="ctr"/>
            <a:r>
              <a:rPr lang="en-US" sz="1626" b="1" dirty="0">
                <a:latin typeface="Times New Roman" panose="02020603050405020304" pitchFamily="18" charset="0"/>
                <a:cs typeface="Times New Roman" panose="02020603050405020304" pitchFamily="18" charset="0"/>
              </a:rPr>
              <a:t>BSDF488B</a:t>
            </a:r>
            <a:endParaRPr lang="en-US" sz="1265"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8654736-F6D1-CCAB-3A73-A5044F296B7C}"/>
              </a:ext>
            </a:extLst>
          </p:cNvPr>
          <p:cNvSpPr txBox="1"/>
          <p:nvPr/>
        </p:nvSpPr>
        <p:spPr>
          <a:xfrm>
            <a:off x="1884592" y="3519836"/>
            <a:ext cx="1191353" cy="342530"/>
          </a:xfrm>
          <a:prstGeom prst="rect">
            <a:avLst/>
          </a:prstGeom>
          <a:noFill/>
        </p:spPr>
        <p:txBody>
          <a:bodyPr wrap="none" rtlCol="0">
            <a:spAutoFit/>
          </a:bodyPr>
          <a:lstStyle/>
          <a:p>
            <a:pPr algn="ctr"/>
            <a:r>
              <a:rPr lang="en-US" sz="1626" b="1" dirty="0">
                <a:latin typeface="Times New Roman" panose="02020603050405020304" pitchFamily="18" charset="0"/>
                <a:cs typeface="Times New Roman" panose="02020603050405020304" pitchFamily="18" charset="0"/>
              </a:rPr>
              <a:t>BSDF364G</a:t>
            </a:r>
            <a:endParaRPr lang="en-US" sz="1265"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3B5575A-1181-3701-60B1-315C9D702E1C}"/>
              </a:ext>
            </a:extLst>
          </p:cNvPr>
          <p:cNvSpPr txBox="1"/>
          <p:nvPr/>
        </p:nvSpPr>
        <p:spPr>
          <a:xfrm>
            <a:off x="5691847" y="3521667"/>
            <a:ext cx="1191353" cy="342530"/>
          </a:xfrm>
          <a:prstGeom prst="rect">
            <a:avLst/>
          </a:prstGeom>
          <a:noFill/>
        </p:spPr>
        <p:txBody>
          <a:bodyPr wrap="none" rtlCol="0">
            <a:spAutoFit/>
          </a:bodyPr>
          <a:lstStyle/>
          <a:p>
            <a:pPr algn="ctr"/>
            <a:r>
              <a:rPr lang="en-US" sz="1626" b="1" dirty="0">
                <a:latin typeface="Times New Roman" panose="02020603050405020304" pitchFamily="18" charset="0"/>
                <a:cs typeface="Times New Roman" panose="02020603050405020304" pitchFamily="18" charset="0"/>
              </a:rPr>
              <a:t>BSDF486G</a:t>
            </a:r>
            <a:endParaRPr lang="en-US" sz="126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6" y="6114397"/>
            <a:ext cx="8923289" cy="74360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731" b="18167"/>
          <a:stretch/>
        </p:blipFill>
        <p:spPr>
          <a:xfrm>
            <a:off x="6240900" y="6155705"/>
            <a:ext cx="2792889" cy="660984"/>
          </a:xfrm>
          <a:prstGeom prst="rect">
            <a:avLst/>
          </a:prstGeom>
        </p:spPr>
      </p:pic>
      <p:sp>
        <p:nvSpPr>
          <p:cNvPr id="9" name="TextBox 8">
            <a:extLst>
              <a:ext uri="{FF2B5EF4-FFF2-40B4-BE49-F238E27FC236}">
                <a16:creationId xmlns:a16="http://schemas.microsoft.com/office/drawing/2014/main" id="{E362E9A1-2942-441C-B893-6D5AED465B77}"/>
              </a:ext>
            </a:extLst>
          </p:cNvPr>
          <p:cNvSpPr txBox="1"/>
          <p:nvPr/>
        </p:nvSpPr>
        <p:spPr>
          <a:xfrm>
            <a:off x="165437" y="304576"/>
            <a:ext cx="3945206" cy="507266"/>
          </a:xfrm>
          <a:prstGeom prst="rect">
            <a:avLst/>
          </a:prstGeom>
          <a:noFill/>
        </p:spPr>
        <p:txBody>
          <a:bodyPr wrap="none" lIns="75640" tIns="37820" rIns="75640" bIns="37820" rtlCol="0">
            <a:spAutoFit/>
          </a:bodyPr>
          <a:lstStyle/>
          <a:p>
            <a:r>
              <a:rPr lang="en-US" sz="2800" b="1" dirty="0">
                <a:solidFill>
                  <a:schemeClr val="accent1"/>
                </a:solidFill>
                <a:latin typeface="+mj-lt"/>
                <a:cs typeface="Times New Roman" panose="02020603050405020304" pitchFamily="18" charset="0"/>
              </a:rPr>
              <a:t>QUALIFYING THE CUSTOMER</a:t>
            </a:r>
          </a:p>
        </p:txBody>
      </p:sp>
      <p:sp>
        <p:nvSpPr>
          <p:cNvPr id="7" name="TextBox 6">
            <a:extLst>
              <a:ext uri="{FF2B5EF4-FFF2-40B4-BE49-F238E27FC236}">
                <a16:creationId xmlns:a16="http://schemas.microsoft.com/office/drawing/2014/main" id="{B597A4C2-46BD-469C-CE02-42CF38D2256F}"/>
              </a:ext>
            </a:extLst>
          </p:cNvPr>
          <p:cNvSpPr txBox="1"/>
          <p:nvPr/>
        </p:nvSpPr>
        <p:spPr>
          <a:xfrm>
            <a:off x="716258" y="1144033"/>
            <a:ext cx="7436074" cy="342530"/>
          </a:xfrm>
          <a:prstGeom prst="rect">
            <a:avLst/>
          </a:prstGeom>
          <a:noFill/>
        </p:spPr>
        <p:txBody>
          <a:bodyPr wrap="square" rtlCol="0">
            <a:spAutoFit/>
          </a:bodyPr>
          <a:lstStyle/>
          <a:p>
            <a:r>
              <a:rPr lang="en-US" sz="1626" i="1" dirty="0"/>
              <a:t> </a:t>
            </a:r>
          </a:p>
        </p:txBody>
      </p:sp>
      <p:graphicFrame>
        <p:nvGraphicFramePr>
          <p:cNvPr id="3" name="Table 7">
            <a:extLst>
              <a:ext uri="{FF2B5EF4-FFF2-40B4-BE49-F238E27FC236}">
                <a16:creationId xmlns:a16="http://schemas.microsoft.com/office/drawing/2014/main" id="{AE1FBEBD-9BF5-1D6F-A354-6803FC12B615}"/>
              </a:ext>
            </a:extLst>
          </p:cNvPr>
          <p:cNvGraphicFramePr>
            <a:graphicFrameLocks noGrp="1"/>
          </p:cNvGraphicFramePr>
          <p:nvPr>
            <p:extLst>
              <p:ext uri="{D42A27DB-BD31-4B8C-83A1-F6EECF244321}">
                <p14:modId xmlns:p14="http://schemas.microsoft.com/office/powerpoint/2010/main" val="30376154"/>
              </p:ext>
            </p:extLst>
          </p:nvPr>
        </p:nvGraphicFramePr>
        <p:xfrm>
          <a:off x="223885" y="1144032"/>
          <a:ext cx="8696231" cy="4694809"/>
        </p:xfrm>
        <a:graphic>
          <a:graphicData uri="http://schemas.openxmlformats.org/drawingml/2006/table">
            <a:tbl>
              <a:tblPr firstRow="1" bandRow="1">
                <a:tableStyleId>{5C22544A-7EE6-4342-B048-85BDC9FD1C3A}</a:tableStyleId>
              </a:tblPr>
              <a:tblGrid>
                <a:gridCol w="2144834">
                  <a:extLst>
                    <a:ext uri="{9D8B030D-6E8A-4147-A177-3AD203B41FA5}">
                      <a16:colId xmlns:a16="http://schemas.microsoft.com/office/drawing/2014/main" val="1837970629"/>
                    </a:ext>
                  </a:extLst>
                </a:gridCol>
                <a:gridCol w="3304922">
                  <a:extLst>
                    <a:ext uri="{9D8B030D-6E8A-4147-A177-3AD203B41FA5}">
                      <a16:colId xmlns:a16="http://schemas.microsoft.com/office/drawing/2014/main" val="1287570409"/>
                    </a:ext>
                  </a:extLst>
                </a:gridCol>
                <a:gridCol w="3246475">
                  <a:extLst>
                    <a:ext uri="{9D8B030D-6E8A-4147-A177-3AD203B41FA5}">
                      <a16:colId xmlns:a16="http://schemas.microsoft.com/office/drawing/2014/main" val="4252627951"/>
                    </a:ext>
                  </a:extLst>
                </a:gridCol>
              </a:tblGrid>
              <a:tr h="636755">
                <a:tc>
                  <a:txBody>
                    <a:bodyPr/>
                    <a:lstStyle/>
                    <a:p>
                      <a:r>
                        <a:rPr lang="en-US" sz="1800" dirty="0">
                          <a:latin typeface="+mj-lt"/>
                          <a:cs typeface="Times New Roman" panose="02020603050405020304" pitchFamily="18" charset="0"/>
                        </a:rPr>
                        <a:t>Feature</a:t>
                      </a:r>
                    </a:p>
                  </a:txBody>
                  <a:tcPr marL="82623" marR="82623" marT="41312" marB="41312"/>
                </a:tc>
                <a:tc>
                  <a:txBody>
                    <a:bodyPr/>
                    <a:lstStyle/>
                    <a:p>
                      <a:pPr algn="ctr"/>
                      <a:r>
                        <a:rPr lang="en-US" sz="1800" dirty="0">
                          <a:latin typeface="+mj-lt"/>
                          <a:cs typeface="Times New Roman" panose="02020603050405020304" pitchFamily="18" charset="0"/>
                        </a:rPr>
                        <a:t>The Serious Home Cook</a:t>
                      </a:r>
                    </a:p>
                    <a:p>
                      <a:pPr algn="ctr"/>
                      <a:r>
                        <a:rPr lang="en-US" sz="1800" dirty="0">
                          <a:latin typeface="+mj-lt"/>
                          <a:cs typeface="Times New Roman" panose="02020603050405020304" pitchFamily="18" charset="0"/>
                        </a:rPr>
                        <a:t>Open Burners – All Gas</a:t>
                      </a:r>
                    </a:p>
                  </a:txBody>
                  <a:tcPr marL="82623" marR="82623" marT="41312" marB="41312"/>
                </a:tc>
                <a:tc>
                  <a:txBody>
                    <a:bodyPr/>
                    <a:lstStyle/>
                    <a:p>
                      <a:pPr algn="ctr"/>
                      <a:r>
                        <a:rPr lang="en-US" sz="1800" dirty="0">
                          <a:latin typeface="+mj-lt"/>
                          <a:cs typeface="Times New Roman" panose="02020603050405020304" pitchFamily="18" charset="0"/>
                        </a:rPr>
                        <a:t>The House Proud Cook</a:t>
                      </a:r>
                    </a:p>
                    <a:p>
                      <a:pPr algn="ctr"/>
                      <a:r>
                        <a:rPr lang="en-US" sz="1800" dirty="0">
                          <a:latin typeface="+mj-lt"/>
                          <a:cs typeface="Times New Roman" panose="02020603050405020304" pitchFamily="18" charset="0"/>
                        </a:rPr>
                        <a:t>Sealed Burners – Gas / DF </a:t>
                      </a:r>
                    </a:p>
                  </a:txBody>
                  <a:tcPr marL="82623" marR="82623" marT="41312" marB="41312"/>
                </a:tc>
                <a:extLst>
                  <a:ext uri="{0D108BD9-81ED-4DB2-BD59-A6C34878D82A}">
                    <a16:rowId xmlns:a16="http://schemas.microsoft.com/office/drawing/2014/main" val="3817363544"/>
                  </a:ext>
                </a:extLst>
              </a:tr>
              <a:tr h="368914">
                <a:tc>
                  <a:txBody>
                    <a:bodyPr/>
                    <a:lstStyle/>
                    <a:p>
                      <a:r>
                        <a:rPr lang="en-US" sz="1800" dirty="0">
                          <a:latin typeface="+mj-lt"/>
                          <a:cs typeface="Times New Roman" panose="02020603050405020304" pitchFamily="18" charset="0"/>
                        </a:rPr>
                        <a:t>High Heat</a:t>
                      </a:r>
                    </a:p>
                  </a:txBody>
                  <a:tcPr marL="82623" marR="82623" marT="41312" marB="41312"/>
                </a:tc>
                <a:tc>
                  <a:txBody>
                    <a:bodyPr/>
                    <a:lstStyle/>
                    <a:p>
                      <a:pPr algn="ctr"/>
                      <a:r>
                        <a:rPr lang="en-US" sz="1800" dirty="0">
                          <a:latin typeface="+mj-lt"/>
                          <a:cs typeface="Times New Roman" panose="02020603050405020304" pitchFamily="18" charset="0"/>
                        </a:rPr>
                        <a:t>steaks, searing, wok cooking</a:t>
                      </a:r>
                    </a:p>
                  </a:txBody>
                  <a:tcPr marL="82623" marR="82623" marT="41312" marB="41312"/>
                </a:tc>
                <a:tc>
                  <a:txBody>
                    <a:bodyPr/>
                    <a:lstStyle/>
                    <a:p>
                      <a:pPr marL="0" marR="0" lvl="0" indent="0" algn="ctr" defTabSz="892272" rtl="0" eaLnBrk="1" fontAlgn="auto" latinLnBrk="0" hangingPunct="1">
                        <a:lnSpc>
                          <a:spcPct val="100000"/>
                        </a:lnSpc>
                        <a:spcBef>
                          <a:spcPts val="0"/>
                        </a:spcBef>
                        <a:spcAft>
                          <a:spcPts val="0"/>
                        </a:spcAft>
                        <a:buClrTx/>
                        <a:buSzTx/>
                        <a:buFontTx/>
                        <a:buNone/>
                        <a:tabLst/>
                        <a:defRPr/>
                      </a:pPr>
                      <a:r>
                        <a:rPr lang="en-US" sz="1800" dirty="0">
                          <a:latin typeface="+mj-lt"/>
                          <a:cs typeface="Times New Roman" panose="02020603050405020304" pitchFamily="18" charset="0"/>
                        </a:rPr>
                        <a:t>boiling</a:t>
                      </a:r>
                    </a:p>
                  </a:txBody>
                  <a:tcPr marL="82623" marR="82623" marT="41312" marB="41312"/>
                </a:tc>
                <a:extLst>
                  <a:ext uri="{0D108BD9-81ED-4DB2-BD59-A6C34878D82A}">
                    <a16:rowId xmlns:a16="http://schemas.microsoft.com/office/drawing/2014/main" val="3463776875"/>
                  </a:ext>
                </a:extLst>
              </a:tr>
              <a:tr h="368914">
                <a:tc>
                  <a:txBody>
                    <a:bodyPr/>
                    <a:lstStyle/>
                    <a:p>
                      <a:r>
                        <a:rPr lang="en-US" sz="1800" dirty="0">
                          <a:latin typeface="+mj-lt"/>
                          <a:cs typeface="Times New Roman" panose="02020603050405020304" pitchFamily="18" charset="0"/>
                        </a:rPr>
                        <a:t>Low Simmer</a:t>
                      </a:r>
                    </a:p>
                  </a:txBody>
                  <a:tcPr marL="82623" marR="82623" marT="41312" marB="41312"/>
                </a:tc>
                <a:tc>
                  <a:txBody>
                    <a:bodyPr/>
                    <a:lstStyle/>
                    <a:p>
                      <a:pPr algn="ctr"/>
                      <a:r>
                        <a:rPr lang="en-US" sz="1800" dirty="0">
                          <a:latin typeface="+mj-lt"/>
                          <a:cs typeface="Times New Roman" panose="02020603050405020304" pitchFamily="18" charset="0"/>
                        </a:rPr>
                        <a:t>hollandaise, glazes, chocolate</a:t>
                      </a:r>
                    </a:p>
                  </a:txBody>
                  <a:tcPr marL="82623" marR="82623" marT="41312" marB="41312"/>
                </a:tc>
                <a:tc>
                  <a:txBody>
                    <a:bodyPr/>
                    <a:lstStyle/>
                    <a:p>
                      <a:pPr algn="ctr"/>
                      <a:r>
                        <a:rPr lang="en-US" sz="1800" dirty="0">
                          <a:latin typeface="+mj-lt"/>
                          <a:cs typeface="Times New Roman" panose="02020603050405020304" pitchFamily="18" charset="0"/>
                        </a:rPr>
                        <a:t>pasta sauce, canned soup</a:t>
                      </a:r>
                    </a:p>
                  </a:txBody>
                  <a:tcPr marL="82623" marR="82623" marT="41312" marB="41312"/>
                </a:tc>
                <a:extLst>
                  <a:ext uri="{0D108BD9-81ED-4DB2-BD59-A6C34878D82A}">
                    <a16:rowId xmlns:a16="http://schemas.microsoft.com/office/drawing/2014/main" val="3446684500"/>
                  </a:ext>
                </a:extLst>
              </a:tr>
              <a:tr h="368914">
                <a:tc>
                  <a:txBody>
                    <a:bodyPr/>
                    <a:lstStyle/>
                    <a:p>
                      <a:r>
                        <a:rPr lang="en-US" sz="1800" dirty="0">
                          <a:latin typeface="+mj-lt"/>
                          <a:cs typeface="Times New Roman" panose="02020603050405020304" pitchFamily="18" charset="0"/>
                        </a:rPr>
                        <a:t>Variability</a:t>
                      </a:r>
                    </a:p>
                  </a:txBody>
                  <a:tcPr marL="82623" marR="82623" marT="41312" marB="41312"/>
                </a:tc>
                <a:tc>
                  <a:txBody>
                    <a:bodyPr/>
                    <a:lstStyle/>
                    <a:p>
                      <a:pPr algn="ctr"/>
                      <a:r>
                        <a:rPr lang="en-US" sz="1800" dirty="0">
                          <a:latin typeface="+mj-lt"/>
                          <a:cs typeface="Times New Roman" panose="02020603050405020304" pitchFamily="18" charset="0"/>
                        </a:rPr>
                        <a:t>risotto, reducing sauces</a:t>
                      </a:r>
                    </a:p>
                  </a:txBody>
                  <a:tcPr marL="82623" marR="82623" marT="41312" marB="41312"/>
                </a:tc>
                <a:tc>
                  <a:txBody>
                    <a:bodyPr/>
                    <a:lstStyle/>
                    <a:p>
                      <a:pPr algn="ctr"/>
                      <a:r>
                        <a:rPr lang="en-US" sz="1800" dirty="0">
                          <a:latin typeface="+mj-lt"/>
                          <a:cs typeface="Times New Roman" panose="02020603050405020304" pitchFamily="18" charset="0"/>
                        </a:rPr>
                        <a:t>pasta</a:t>
                      </a:r>
                    </a:p>
                  </a:txBody>
                  <a:tcPr marL="82623" marR="82623" marT="41312" marB="41312"/>
                </a:tc>
                <a:extLst>
                  <a:ext uri="{0D108BD9-81ED-4DB2-BD59-A6C34878D82A}">
                    <a16:rowId xmlns:a16="http://schemas.microsoft.com/office/drawing/2014/main" val="1504560189"/>
                  </a:ext>
                </a:extLst>
              </a:tr>
              <a:tr h="368914">
                <a:tc>
                  <a:txBody>
                    <a:bodyPr/>
                    <a:lstStyle/>
                    <a:p>
                      <a:r>
                        <a:rPr lang="en-US" sz="1800" dirty="0">
                          <a:latin typeface="+mj-lt"/>
                          <a:cs typeface="Times New Roman" panose="02020603050405020304" pitchFamily="18" charset="0"/>
                        </a:rPr>
                        <a:t>Griddle / Charbroiler</a:t>
                      </a:r>
                    </a:p>
                  </a:txBody>
                  <a:tcPr marL="82623" marR="82623" marT="41312" marB="41312"/>
                </a:tc>
                <a:tc>
                  <a:txBody>
                    <a:bodyPr/>
                    <a:lstStyle/>
                    <a:p>
                      <a:pPr algn="ctr"/>
                      <a:r>
                        <a:rPr lang="en-US" sz="1800" dirty="0">
                          <a:latin typeface="+mj-lt"/>
                          <a:cs typeface="Times New Roman" panose="02020603050405020304" pitchFamily="18" charset="0"/>
                        </a:rPr>
                        <a:t>steaks, fresh seafood</a:t>
                      </a:r>
                    </a:p>
                  </a:txBody>
                  <a:tcPr marL="82623" marR="82623" marT="41312" marB="41312"/>
                </a:tc>
                <a:tc>
                  <a:txBody>
                    <a:bodyPr/>
                    <a:lstStyle/>
                    <a:p>
                      <a:pPr algn="ctr"/>
                      <a:r>
                        <a:rPr lang="en-US" sz="1800" dirty="0">
                          <a:latin typeface="+mj-lt"/>
                          <a:cs typeface="Times New Roman" panose="02020603050405020304" pitchFamily="18" charset="0"/>
                        </a:rPr>
                        <a:t>pancakes, grilled cheese</a:t>
                      </a:r>
                    </a:p>
                  </a:txBody>
                  <a:tcPr marL="82623" marR="82623" marT="41312" marB="41312"/>
                </a:tc>
                <a:extLst>
                  <a:ext uri="{0D108BD9-81ED-4DB2-BD59-A6C34878D82A}">
                    <a16:rowId xmlns:a16="http://schemas.microsoft.com/office/drawing/2014/main" val="1451709135"/>
                  </a:ext>
                </a:extLst>
              </a:tr>
              <a:tr h="368914">
                <a:tc>
                  <a:txBody>
                    <a:bodyPr/>
                    <a:lstStyle/>
                    <a:p>
                      <a:r>
                        <a:rPr lang="en-US" sz="1800" dirty="0">
                          <a:latin typeface="+mj-lt"/>
                          <a:cs typeface="Times New Roman" panose="02020603050405020304" pitchFamily="18" charset="0"/>
                        </a:rPr>
                        <a:t>Wok Cooking</a:t>
                      </a:r>
                    </a:p>
                  </a:txBody>
                  <a:tcPr marL="82623" marR="82623" marT="41312" marB="41312"/>
                </a:tc>
                <a:tc>
                  <a:txBody>
                    <a:bodyPr/>
                    <a:lstStyle/>
                    <a:p>
                      <a:pPr algn="ctr"/>
                      <a:r>
                        <a:rPr lang="en-US" sz="1800" dirty="0">
                          <a:latin typeface="+mj-lt"/>
                          <a:cs typeface="Times New Roman" panose="02020603050405020304" pitchFamily="18" charset="0"/>
                        </a:rPr>
                        <a:t>fresh stir fry</a:t>
                      </a:r>
                    </a:p>
                  </a:txBody>
                  <a:tcPr marL="82623" marR="82623" marT="41312" marB="41312"/>
                </a:tc>
                <a:tc>
                  <a:txBody>
                    <a:bodyPr/>
                    <a:lstStyle/>
                    <a:p>
                      <a:pPr algn="ctr"/>
                      <a:r>
                        <a:rPr lang="en-US" sz="1800" dirty="0">
                          <a:latin typeface="+mj-lt"/>
                          <a:cs typeface="Times New Roman" panose="02020603050405020304" pitchFamily="18" charset="0"/>
                        </a:rPr>
                        <a:t>frozen, premixed stir fry</a:t>
                      </a:r>
                    </a:p>
                  </a:txBody>
                  <a:tcPr marL="82623" marR="82623" marT="41312" marB="41312"/>
                </a:tc>
                <a:extLst>
                  <a:ext uri="{0D108BD9-81ED-4DB2-BD59-A6C34878D82A}">
                    <a16:rowId xmlns:a16="http://schemas.microsoft.com/office/drawing/2014/main" val="2104163046"/>
                  </a:ext>
                </a:extLst>
              </a:tr>
              <a:tr h="368914">
                <a:tc>
                  <a:txBody>
                    <a:bodyPr/>
                    <a:lstStyle/>
                    <a:p>
                      <a:r>
                        <a:rPr lang="en-US" sz="1800" dirty="0">
                          <a:solidFill>
                            <a:schemeClr val="tx1"/>
                          </a:solidFill>
                          <a:latin typeface="+mj-lt"/>
                          <a:cs typeface="Times New Roman" panose="02020603050405020304" pitchFamily="18" charset="0"/>
                        </a:rPr>
                        <a:t>Broiling </a:t>
                      </a:r>
                    </a:p>
                  </a:txBody>
                  <a:tcPr marL="82623" marR="82623" marT="41312" marB="41312"/>
                </a:tc>
                <a:tc>
                  <a:txBody>
                    <a:bodyPr/>
                    <a:lstStyle/>
                    <a:p>
                      <a:pPr algn="ctr"/>
                      <a:r>
                        <a:rPr lang="en-US" sz="1800" dirty="0">
                          <a:solidFill>
                            <a:schemeClr val="tx1"/>
                          </a:solidFill>
                          <a:latin typeface="+mj-lt"/>
                          <a:cs typeface="Times New Roman" panose="02020603050405020304" pitchFamily="18" charset="0"/>
                        </a:rPr>
                        <a:t>steaks &amp; fish</a:t>
                      </a:r>
                    </a:p>
                  </a:txBody>
                  <a:tcPr marL="82623" marR="82623" marT="41312" marB="41312"/>
                </a:tc>
                <a:tc>
                  <a:txBody>
                    <a:bodyPr/>
                    <a:lstStyle/>
                    <a:p>
                      <a:pPr algn="ctr"/>
                      <a:r>
                        <a:rPr lang="en-US" sz="1800" dirty="0">
                          <a:solidFill>
                            <a:schemeClr val="tx1"/>
                          </a:solidFill>
                          <a:latin typeface="+mj-lt"/>
                          <a:cs typeface="Times New Roman" panose="02020603050405020304" pitchFamily="18" charset="0"/>
                        </a:rPr>
                        <a:t>garlic bread, cheese bread</a:t>
                      </a:r>
                    </a:p>
                  </a:txBody>
                  <a:tcPr marL="82623" marR="82623" marT="41312" marB="41312"/>
                </a:tc>
                <a:extLst>
                  <a:ext uri="{0D108BD9-81ED-4DB2-BD59-A6C34878D82A}">
                    <a16:rowId xmlns:a16="http://schemas.microsoft.com/office/drawing/2014/main" val="337933693"/>
                  </a:ext>
                </a:extLst>
              </a:tr>
              <a:tr h="368914">
                <a:tc>
                  <a:txBody>
                    <a:bodyPr/>
                    <a:lstStyle/>
                    <a:p>
                      <a:r>
                        <a:rPr lang="en-US" sz="1800" dirty="0">
                          <a:latin typeface="+mj-lt"/>
                          <a:cs typeface="Times New Roman" panose="02020603050405020304" pitchFamily="18" charset="0"/>
                        </a:rPr>
                        <a:t>Roasting</a:t>
                      </a:r>
                    </a:p>
                  </a:txBody>
                  <a:tcPr marL="82623" marR="82623" marT="41312" marB="41312"/>
                </a:tc>
                <a:tc>
                  <a:txBody>
                    <a:bodyPr/>
                    <a:lstStyle/>
                    <a:p>
                      <a:pPr algn="ctr"/>
                      <a:r>
                        <a:rPr lang="en-US" sz="1800" dirty="0">
                          <a:latin typeface="+mj-lt"/>
                          <a:cs typeface="Times New Roman" panose="02020603050405020304" pitchFamily="18" charset="0"/>
                        </a:rPr>
                        <a:t>duck or lamb</a:t>
                      </a:r>
                    </a:p>
                  </a:txBody>
                  <a:tcPr marL="82623" marR="82623" marT="41312" marB="41312"/>
                </a:tc>
                <a:tc>
                  <a:txBody>
                    <a:bodyPr/>
                    <a:lstStyle/>
                    <a:p>
                      <a:pPr algn="ctr"/>
                      <a:r>
                        <a:rPr lang="en-US" sz="1800" dirty="0">
                          <a:latin typeface="+mj-lt"/>
                          <a:cs typeface="Times New Roman" panose="02020603050405020304" pitchFamily="18" charset="0"/>
                        </a:rPr>
                        <a:t>turkey, chicken – always with probe</a:t>
                      </a:r>
                    </a:p>
                  </a:txBody>
                  <a:tcPr marL="82623" marR="82623" marT="41312" marB="41312"/>
                </a:tc>
                <a:extLst>
                  <a:ext uri="{0D108BD9-81ED-4DB2-BD59-A6C34878D82A}">
                    <a16:rowId xmlns:a16="http://schemas.microsoft.com/office/drawing/2014/main" val="1406310271"/>
                  </a:ext>
                </a:extLst>
              </a:tr>
              <a:tr h="368914">
                <a:tc>
                  <a:txBody>
                    <a:bodyPr/>
                    <a:lstStyle/>
                    <a:p>
                      <a:r>
                        <a:rPr lang="en-US" sz="1800" dirty="0">
                          <a:latin typeface="+mj-lt"/>
                          <a:cs typeface="Times New Roman" panose="02020603050405020304" pitchFamily="18" charset="0"/>
                        </a:rPr>
                        <a:t>Overall Oven</a:t>
                      </a:r>
                    </a:p>
                  </a:txBody>
                  <a:tcPr marL="82623" marR="82623" marT="41312" marB="41312"/>
                </a:tc>
                <a:tc>
                  <a:txBody>
                    <a:bodyPr/>
                    <a:lstStyle/>
                    <a:p>
                      <a:pPr algn="ctr"/>
                      <a:r>
                        <a:rPr lang="en-US" sz="1800" dirty="0">
                          <a:latin typeface="+mj-lt"/>
                          <a:cs typeface="Times New Roman" panose="02020603050405020304" pitchFamily="18" charset="0"/>
                        </a:rPr>
                        <a:t>finishing needs / from scratch baking</a:t>
                      </a:r>
                    </a:p>
                  </a:txBody>
                  <a:tcPr marL="82623" marR="82623" marT="41312" marB="41312"/>
                </a:tc>
                <a:tc>
                  <a:txBody>
                    <a:bodyPr/>
                    <a:lstStyle/>
                    <a:p>
                      <a:pPr algn="ctr"/>
                      <a:r>
                        <a:rPr lang="en-US" sz="1800" dirty="0">
                          <a:latin typeface="+mj-lt"/>
                          <a:cs typeface="Times New Roman" panose="02020603050405020304" pitchFamily="18" charset="0"/>
                        </a:rPr>
                        <a:t>boxed cookies/cakes/brownies</a:t>
                      </a:r>
                    </a:p>
                  </a:txBody>
                  <a:tcPr marL="82623" marR="82623" marT="41312" marB="41312"/>
                </a:tc>
                <a:extLst>
                  <a:ext uri="{0D108BD9-81ED-4DB2-BD59-A6C34878D82A}">
                    <a16:rowId xmlns:a16="http://schemas.microsoft.com/office/drawing/2014/main" val="778712469"/>
                  </a:ext>
                </a:extLst>
              </a:tr>
              <a:tr h="368914">
                <a:tc>
                  <a:txBody>
                    <a:bodyPr/>
                    <a:lstStyle/>
                    <a:p>
                      <a:r>
                        <a:rPr lang="en-US" sz="1800" dirty="0">
                          <a:latin typeface="+mj-lt"/>
                          <a:cs typeface="Times New Roman" panose="02020603050405020304" pitchFamily="18" charset="0"/>
                        </a:rPr>
                        <a:t>Baking – Baked Goods</a:t>
                      </a:r>
                    </a:p>
                  </a:txBody>
                  <a:tcPr marL="82623" marR="82623" marT="41312" marB="41312"/>
                </a:tc>
                <a:tc>
                  <a:txBody>
                    <a:bodyPr/>
                    <a:lstStyle/>
                    <a:p>
                      <a:pPr algn="ctr"/>
                      <a:r>
                        <a:rPr lang="en-US" sz="1800" dirty="0">
                          <a:latin typeface="+mj-lt"/>
                          <a:cs typeface="Times New Roman" panose="02020603050405020304" pitchFamily="18" charset="0"/>
                        </a:rPr>
                        <a:t>crème </a:t>
                      </a:r>
                      <a:r>
                        <a:rPr lang="en-US" sz="1800" dirty="0" err="1">
                          <a:latin typeface="+mj-lt"/>
                          <a:cs typeface="Times New Roman" panose="02020603050405020304" pitchFamily="18" charset="0"/>
                        </a:rPr>
                        <a:t>brulee</a:t>
                      </a:r>
                      <a:endParaRPr lang="en-US" sz="1800" dirty="0">
                        <a:latin typeface="+mj-lt"/>
                        <a:cs typeface="Times New Roman" panose="02020603050405020304" pitchFamily="18" charset="0"/>
                      </a:endParaRPr>
                    </a:p>
                  </a:txBody>
                  <a:tcPr marL="82623" marR="82623" marT="41312" marB="41312"/>
                </a:tc>
                <a:tc>
                  <a:txBody>
                    <a:bodyPr/>
                    <a:lstStyle/>
                    <a:p>
                      <a:pPr algn="ctr"/>
                      <a:r>
                        <a:rPr lang="en-US" sz="1800" dirty="0">
                          <a:latin typeface="+mj-lt"/>
                          <a:cs typeface="Times New Roman" panose="02020603050405020304" pitchFamily="18" charset="0"/>
                        </a:rPr>
                        <a:t>soufflé </a:t>
                      </a:r>
                    </a:p>
                  </a:txBody>
                  <a:tcPr marL="82623" marR="82623" marT="41312" marB="41312"/>
                </a:tc>
                <a:extLst>
                  <a:ext uri="{0D108BD9-81ED-4DB2-BD59-A6C34878D82A}">
                    <a16:rowId xmlns:a16="http://schemas.microsoft.com/office/drawing/2014/main" val="781782662"/>
                  </a:ext>
                </a:extLst>
              </a:tr>
              <a:tr h="368914">
                <a:tc>
                  <a:txBody>
                    <a:bodyPr/>
                    <a:lstStyle/>
                    <a:p>
                      <a:r>
                        <a:rPr lang="en-US" sz="1800" dirty="0">
                          <a:latin typeface="+mj-lt"/>
                          <a:cs typeface="Times New Roman" panose="02020603050405020304" pitchFamily="18" charset="0"/>
                        </a:rPr>
                        <a:t>Baking – Bread/Pizza</a:t>
                      </a:r>
                    </a:p>
                  </a:txBody>
                  <a:tcPr marL="82623" marR="82623" marT="41312" marB="41312"/>
                </a:tc>
                <a:tc>
                  <a:txBody>
                    <a:bodyPr/>
                    <a:lstStyle/>
                    <a:p>
                      <a:pPr algn="ctr"/>
                      <a:r>
                        <a:rPr lang="en-US" sz="1800" dirty="0">
                          <a:latin typeface="+mj-lt"/>
                          <a:cs typeface="Times New Roman" panose="02020603050405020304" pitchFamily="18" charset="0"/>
                        </a:rPr>
                        <a:t>fresh dough</a:t>
                      </a:r>
                    </a:p>
                  </a:txBody>
                  <a:tcPr marL="82623" marR="82623" marT="41312" marB="41312"/>
                </a:tc>
                <a:tc>
                  <a:txBody>
                    <a:bodyPr/>
                    <a:lstStyle/>
                    <a:p>
                      <a:pPr algn="ctr"/>
                      <a:r>
                        <a:rPr lang="en-US" sz="1800" dirty="0">
                          <a:latin typeface="+mj-lt"/>
                          <a:cs typeface="Times New Roman" panose="02020603050405020304" pitchFamily="18" charset="0"/>
                        </a:rPr>
                        <a:t>frozen/store bought dough</a:t>
                      </a:r>
                    </a:p>
                  </a:txBody>
                  <a:tcPr marL="82623" marR="82623" marT="41312" marB="41312"/>
                </a:tc>
                <a:extLst>
                  <a:ext uri="{0D108BD9-81ED-4DB2-BD59-A6C34878D82A}">
                    <a16:rowId xmlns:a16="http://schemas.microsoft.com/office/drawing/2014/main" val="829662392"/>
                  </a:ext>
                </a:extLst>
              </a:tr>
              <a:tr h="368914">
                <a:tc>
                  <a:txBody>
                    <a:bodyPr/>
                    <a:lstStyle/>
                    <a:p>
                      <a:r>
                        <a:rPr lang="en-US" sz="1800" dirty="0">
                          <a:latin typeface="+mj-lt"/>
                          <a:cs typeface="Times New Roman" panose="02020603050405020304" pitchFamily="18" charset="0"/>
                        </a:rPr>
                        <a:t>Cleaning </a:t>
                      </a:r>
                    </a:p>
                  </a:txBody>
                  <a:tcPr marL="82623" marR="82623" marT="41312" marB="41312"/>
                </a:tc>
                <a:tc>
                  <a:txBody>
                    <a:bodyPr/>
                    <a:lstStyle/>
                    <a:p>
                      <a:pPr algn="ctr"/>
                      <a:r>
                        <a:rPr lang="en-US" sz="1800" dirty="0">
                          <a:latin typeface="+mj-lt"/>
                          <a:cs typeface="Times New Roman" panose="02020603050405020304" pitchFamily="18" charset="0"/>
                        </a:rPr>
                        <a:t>it can wait, quick wipe down</a:t>
                      </a:r>
                    </a:p>
                  </a:txBody>
                  <a:tcPr marL="82623" marR="82623" marT="41312" marB="41312"/>
                </a:tc>
                <a:tc>
                  <a:txBody>
                    <a:bodyPr/>
                    <a:lstStyle/>
                    <a:p>
                      <a:pPr algn="ctr"/>
                      <a:r>
                        <a:rPr lang="en-US" sz="1800" dirty="0">
                          <a:latin typeface="+mj-lt"/>
                          <a:cs typeface="Times New Roman" panose="02020603050405020304" pitchFamily="18" charset="0"/>
                        </a:rPr>
                        <a:t>right away, deep clean</a:t>
                      </a:r>
                    </a:p>
                  </a:txBody>
                  <a:tcPr marL="82623" marR="82623" marT="41312" marB="41312"/>
                </a:tc>
                <a:extLst>
                  <a:ext uri="{0D108BD9-81ED-4DB2-BD59-A6C34878D82A}">
                    <a16:rowId xmlns:a16="http://schemas.microsoft.com/office/drawing/2014/main" val="377516416"/>
                  </a:ext>
                </a:extLst>
              </a:tr>
            </a:tbl>
          </a:graphicData>
        </a:graphic>
      </p:graphicFrame>
    </p:spTree>
    <p:extLst>
      <p:ext uri="{BB962C8B-B14F-4D97-AF65-F5344CB8AC3E}">
        <p14:creationId xmlns:p14="http://schemas.microsoft.com/office/powerpoint/2010/main" val="228016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9A38D-2401-4EEB-0AC6-02025130054A}"/>
              </a:ext>
            </a:extLst>
          </p:cNvPr>
          <p:cNvSpPr>
            <a:spLocks noGrp="1"/>
          </p:cNvSpPr>
          <p:nvPr>
            <p:ph idx="1"/>
          </p:nvPr>
        </p:nvSpPr>
        <p:spPr>
          <a:xfrm>
            <a:off x="369873" y="1510452"/>
            <a:ext cx="4202128" cy="3574127"/>
          </a:xfrm>
        </p:spPr>
        <p:txBody>
          <a:bodyPr vert="horz" lIns="0" tIns="0" rIns="0" bIns="0" rtlCol="0" anchor="t">
            <a:noAutofit/>
          </a:bodyPr>
          <a:lstStyle/>
          <a:p>
            <a:pPr lvl="3"/>
            <a:r>
              <a:rPr lang="en-US" sz="3100" dirty="0">
                <a:solidFill>
                  <a:schemeClr val="accent1"/>
                </a:solidFill>
                <a:latin typeface="+mj-lt"/>
              </a:rPr>
              <a:t>INTRODUCING THE</a:t>
            </a:r>
            <a:br>
              <a:rPr lang="en-US" sz="3100" dirty="0"/>
            </a:br>
            <a:r>
              <a:rPr lang="en-US" sz="3100" dirty="0">
                <a:solidFill>
                  <a:schemeClr val="accent1"/>
                </a:solidFill>
              </a:rPr>
              <a:t>X-8</a:t>
            </a:r>
            <a:r>
              <a:rPr lang="en-US" sz="3100" dirty="0">
                <a:solidFill>
                  <a:schemeClr val="accent1"/>
                </a:solidFill>
                <a:latin typeface="+mj-lt"/>
              </a:rPr>
              <a:t>™ BURNER</a:t>
            </a:r>
          </a:p>
          <a:p>
            <a:pPr lvl="3"/>
            <a:r>
              <a:rPr lang="en-US" b="0" dirty="0">
                <a:latin typeface="+mn-lt"/>
              </a:rPr>
              <a:t>HAVE IT ALL </a:t>
            </a:r>
          </a:p>
          <a:p>
            <a:pPr lvl="3"/>
            <a:r>
              <a:rPr lang="en-US" b="0" dirty="0">
                <a:latin typeface="+mn-lt"/>
              </a:rPr>
              <a:t>DO IT ALL </a:t>
            </a:r>
          </a:p>
          <a:p>
            <a:pPr lvl="3"/>
            <a:r>
              <a:rPr lang="en-US" b="0" dirty="0">
                <a:latin typeface="+mn-lt"/>
              </a:rPr>
              <a:t>WITH EVERY. SINGLE. BURNER.</a:t>
            </a:r>
          </a:p>
          <a:p>
            <a:pPr marL="0" indent="0">
              <a:buNone/>
            </a:pPr>
            <a:r>
              <a:rPr lang="en-US" dirty="0"/>
              <a:t>The new X-8™ burner delivers</a:t>
            </a:r>
            <a:br>
              <a:rPr lang="en-US" dirty="0"/>
            </a:br>
            <a:r>
              <a:rPr lang="en-US" dirty="0"/>
              <a:t>full-spectrum power, performance,</a:t>
            </a:r>
            <a:br>
              <a:rPr lang="en-US" dirty="0"/>
            </a:br>
            <a:r>
              <a:rPr lang="en-US" dirty="0"/>
              <a:t>and versatility from HIGH (25K BTUS) to LOW to SIM to WARM (500 BTUs) on EVERY burner. </a:t>
            </a:r>
            <a:r>
              <a:rPr lang="en-US" b="1" dirty="0"/>
              <a:t>No exceptions.</a:t>
            </a:r>
          </a:p>
          <a:p>
            <a:pPr marL="0" indent="0">
              <a:buNone/>
            </a:pPr>
            <a:endParaRPr lang="en-US" b="1" dirty="0"/>
          </a:p>
          <a:p>
            <a:pPr marL="0" indent="0">
              <a:buNone/>
            </a:pPr>
            <a:r>
              <a:rPr lang="en-US" dirty="0"/>
              <a:t>8-Point Star Shaped design maximizes even performance and efficiency in an easy to clean sealed burner format.</a:t>
            </a:r>
          </a:p>
        </p:txBody>
      </p:sp>
      <p:sp>
        <p:nvSpPr>
          <p:cNvPr id="4" name="Slide Number Placeholder 3">
            <a:extLst>
              <a:ext uri="{FF2B5EF4-FFF2-40B4-BE49-F238E27FC236}">
                <a16:creationId xmlns:a16="http://schemas.microsoft.com/office/drawing/2014/main" id="{1961ECAD-89B4-A8C6-5606-DE0468AA0995}"/>
              </a:ext>
            </a:extLst>
          </p:cNvPr>
          <p:cNvSpPr>
            <a:spLocks noGrp="1"/>
          </p:cNvSpPr>
          <p:nvPr>
            <p:ph type="sldNum" sz="quarter" idx="12"/>
          </p:nvPr>
        </p:nvSpPr>
        <p:spPr/>
        <p:txBody>
          <a:bodyPr/>
          <a:lstStyle/>
          <a:p>
            <a:fld id="{51B24ABF-F378-45CE-9AF6-2040E5902BD2}" type="slidenum">
              <a:rPr lang="en-US" smtClean="0"/>
              <a:pPr/>
              <a:t>3</a:t>
            </a:fld>
            <a:endParaRPr lang="en-US"/>
          </a:p>
        </p:txBody>
      </p:sp>
      <p:grpSp>
        <p:nvGrpSpPr>
          <p:cNvPr id="10" name="Group 9">
            <a:extLst>
              <a:ext uri="{FF2B5EF4-FFF2-40B4-BE49-F238E27FC236}">
                <a16:creationId xmlns:a16="http://schemas.microsoft.com/office/drawing/2014/main" id="{71BC70D8-113B-1222-4967-EBD460A101AF}"/>
              </a:ext>
            </a:extLst>
          </p:cNvPr>
          <p:cNvGrpSpPr/>
          <p:nvPr/>
        </p:nvGrpSpPr>
        <p:grpSpPr>
          <a:xfrm>
            <a:off x="4843602" y="1191018"/>
            <a:ext cx="1974923" cy="1974923"/>
            <a:chOff x="4231132" y="1191018"/>
            <a:chExt cx="1974923" cy="1974923"/>
          </a:xfrm>
        </p:grpSpPr>
        <p:pic>
          <p:nvPicPr>
            <p:cNvPr id="6" name="Picture 5" descr="A picture containing indoor, stove, kitchen appliance, appliance&#10;&#10;Description automatically generated">
              <a:extLst>
                <a:ext uri="{FF2B5EF4-FFF2-40B4-BE49-F238E27FC236}">
                  <a16:creationId xmlns:a16="http://schemas.microsoft.com/office/drawing/2014/main" id="{0AD6F93A-DF05-4535-BCF4-52AB491FE5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31132" y="1191018"/>
              <a:ext cx="1974923" cy="1974922"/>
            </a:xfrm>
            <a:prstGeom prst="ellipse">
              <a:avLst/>
            </a:prstGeom>
          </p:spPr>
        </p:pic>
        <p:sp>
          <p:nvSpPr>
            <p:cNvPr id="8" name="Freeform: Shape 7">
              <a:extLst>
                <a:ext uri="{FF2B5EF4-FFF2-40B4-BE49-F238E27FC236}">
                  <a16:creationId xmlns:a16="http://schemas.microsoft.com/office/drawing/2014/main" id="{1604526B-1FC1-61F1-0D3C-BC94AA3573B7}"/>
                </a:ext>
              </a:extLst>
            </p:cNvPr>
            <p:cNvSpPr/>
            <p:nvPr/>
          </p:nvSpPr>
          <p:spPr>
            <a:xfrm>
              <a:off x="4302938" y="2544179"/>
              <a:ext cx="1831311" cy="621762"/>
            </a:xfrm>
            <a:custGeom>
              <a:avLst/>
              <a:gdLst>
                <a:gd name="connsiteX0" fmla="*/ 0 w 2215886"/>
                <a:gd name="connsiteY0" fmla="*/ 0 h 752332"/>
                <a:gd name="connsiteX1" fmla="*/ 2215886 w 2215886"/>
                <a:gd name="connsiteY1" fmla="*/ 0 h 752332"/>
                <a:gd name="connsiteX2" fmla="*/ 2208875 w 2215886"/>
                <a:gd name="connsiteY2" fmla="*/ 22585 h 752332"/>
                <a:gd name="connsiteX3" fmla="*/ 1107943 w 2215886"/>
                <a:gd name="connsiteY3" fmla="*/ 752332 h 752332"/>
                <a:gd name="connsiteX4" fmla="*/ 7011 w 2215886"/>
                <a:gd name="connsiteY4" fmla="*/ 22585 h 75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886" h="752332">
                  <a:moveTo>
                    <a:pt x="0" y="0"/>
                  </a:moveTo>
                  <a:lnTo>
                    <a:pt x="2215886" y="0"/>
                  </a:lnTo>
                  <a:lnTo>
                    <a:pt x="2208875" y="22585"/>
                  </a:lnTo>
                  <a:cubicBezTo>
                    <a:pt x="2027491" y="451427"/>
                    <a:pt x="1602857" y="752332"/>
                    <a:pt x="1107943" y="752332"/>
                  </a:cubicBezTo>
                  <a:cubicBezTo>
                    <a:pt x="613030" y="752332"/>
                    <a:pt x="188396" y="451427"/>
                    <a:pt x="7011" y="22585"/>
                  </a:cubicBez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Box 22">
              <a:extLst>
                <a:ext uri="{FF2B5EF4-FFF2-40B4-BE49-F238E27FC236}">
                  <a16:creationId xmlns:a16="http://schemas.microsoft.com/office/drawing/2014/main" id="{A42127D5-33DE-2187-5E71-19536FD9751C}"/>
                </a:ext>
              </a:extLst>
            </p:cNvPr>
            <p:cNvSpPr txBox="1"/>
            <p:nvPr/>
          </p:nvSpPr>
          <p:spPr>
            <a:xfrm>
              <a:off x="4526168" y="2577176"/>
              <a:ext cx="1384850" cy="360000"/>
            </a:xfrm>
            <a:prstGeom prst="rect">
              <a:avLst/>
            </a:prstGeom>
            <a:noFill/>
          </p:spPr>
          <p:txBody>
            <a:bodyPr wrap="square" lIns="0" rtlCol="0">
              <a:noAutofit/>
            </a:bodyPr>
            <a:lstStyle/>
            <a:p>
              <a:pPr algn="ctr">
                <a:lnSpc>
                  <a:spcPct val="85000"/>
                </a:lnSpc>
              </a:pPr>
              <a:r>
                <a:rPr lang="en-US" b="1" dirty="0">
                  <a:solidFill>
                    <a:schemeClr val="bg1"/>
                  </a:solidFill>
                  <a:latin typeface="+mj-lt"/>
                </a:rPr>
                <a:t>High</a:t>
              </a:r>
              <a:br>
                <a:rPr lang="en-US" b="1" dirty="0">
                  <a:solidFill>
                    <a:schemeClr val="bg1"/>
                  </a:solidFill>
                  <a:latin typeface="+mj-lt"/>
                </a:rPr>
              </a:br>
              <a:r>
                <a:rPr lang="en-US" sz="1400" b="1" dirty="0">
                  <a:solidFill>
                    <a:schemeClr val="bg1"/>
                  </a:solidFill>
                  <a:latin typeface="+mj-lt"/>
                </a:rPr>
                <a:t>25,000 BTUs</a:t>
              </a:r>
            </a:p>
            <a:p>
              <a:pPr algn="ctr">
                <a:lnSpc>
                  <a:spcPct val="85000"/>
                </a:lnSpc>
              </a:pPr>
              <a:endParaRPr lang="en-US" b="1" dirty="0">
                <a:solidFill>
                  <a:schemeClr val="bg1"/>
                </a:solidFill>
                <a:latin typeface="+mj-lt"/>
              </a:endParaRPr>
            </a:p>
          </p:txBody>
        </p:sp>
      </p:grpSp>
      <p:grpSp>
        <p:nvGrpSpPr>
          <p:cNvPr id="12" name="Group 11">
            <a:extLst>
              <a:ext uri="{FF2B5EF4-FFF2-40B4-BE49-F238E27FC236}">
                <a16:creationId xmlns:a16="http://schemas.microsoft.com/office/drawing/2014/main" id="{43ABF23B-0B28-D15D-B918-B8D4AC000A03}"/>
              </a:ext>
            </a:extLst>
          </p:cNvPr>
          <p:cNvGrpSpPr/>
          <p:nvPr/>
        </p:nvGrpSpPr>
        <p:grpSpPr>
          <a:xfrm>
            <a:off x="6991271" y="1191017"/>
            <a:ext cx="1974923" cy="1974922"/>
            <a:chOff x="6680723" y="1191017"/>
            <a:chExt cx="1974923" cy="1974922"/>
          </a:xfrm>
        </p:grpSpPr>
        <p:pic>
          <p:nvPicPr>
            <p:cNvPr id="2" name="Picture 1" descr="A picture containing indoor, stove, kitchen appliance&#10;&#10;Description automatically generated">
              <a:extLst>
                <a:ext uri="{FF2B5EF4-FFF2-40B4-BE49-F238E27FC236}">
                  <a16:creationId xmlns:a16="http://schemas.microsoft.com/office/drawing/2014/main" id="{DAA805E6-1C13-8467-89DA-E53511F5154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80723" y="1191017"/>
              <a:ext cx="1974923" cy="1974922"/>
            </a:xfrm>
            <a:prstGeom prst="ellipse">
              <a:avLst/>
            </a:prstGeom>
          </p:spPr>
        </p:pic>
        <p:sp>
          <p:nvSpPr>
            <p:cNvPr id="5" name="Freeform: Shape 4">
              <a:extLst>
                <a:ext uri="{FF2B5EF4-FFF2-40B4-BE49-F238E27FC236}">
                  <a16:creationId xmlns:a16="http://schemas.microsoft.com/office/drawing/2014/main" id="{81F67EB0-5D1E-B731-04DB-2172C46B7C5F}"/>
                </a:ext>
              </a:extLst>
            </p:cNvPr>
            <p:cNvSpPr/>
            <p:nvPr/>
          </p:nvSpPr>
          <p:spPr>
            <a:xfrm>
              <a:off x="6752529" y="2544177"/>
              <a:ext cx="1831311" cy="621762"/>
            </a:xfrm>
            <a:custGeom>
              <a:avLst/>
              <a:gdLst>
                <a:gd name="connsiteX0" fmla="*/ 0 w 2215886"/>
                <a:gd name="connsiteY0" fmla="*/ 0 h 752332"/>
                <a:gd name="connsiteX1" fmla="*/ 2215886 w 2215886"/>
                <a:gd name="connsiteY1" fmla="*/ 0 h 752332"/>
                <a:gd name="connsiteX2" fmla="*/ 2208875 w 2215886"/>
                <a:gd name="connsiteY2" fmla="*/ 22585 h 752332"/>
                <a:gd name="connsiteX3" fmla="*/ 1107943 w 2215886"/>
                <a:gd name="connsiteY3" fmla="*/ 752332 h 752332"/>
                <a:gd name="connsiteX4" fmla="*/ 7011 w 2215886"/>
                <a:gd name="connsiteY4" fmla="*/ 22585 h 75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886" h="752332">
                  <a:moveTo>
                    <a:pt x="0" y="0"/>
                  </a:moveTo>
                  <a:lnTo>
                    <a:pt x="2215886" y="0"/>
                  </a:lnTo>
                  <a:lnTo>
                    <a:pt x="2208875" y="22585"/>
                  </a:lnTo>
                  <a:cubicBezTo>
                    <a:pt x="2027491" y="451427"/>
                    <a:pt x="1602857" y="752332"/>
                    <a:pt x="1107943" y="752332"/>
                  </a:cubicBezTo>
                  <a:cubicBezTo>
                    <a:pt x="613030" y="752332"/>
                    <a:pt x="188396" y="451427"/>
                    <a:pt x="7011" y="22585"/>
                  </a:cubicBez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extLst>
                <a:ext uri="{FF2B5EF4-FFF2-40B4-BE49-F238E27FC236}">
                  <a16:creationId xmlns:a16="http://schemas.microsoft.com/office/drawing/2014/main" id="{38A38E6B-7B9A-1137-33C9-102D888F75A1}"/>
                </a:ext>
              </a:extLst>
            </p:cNvPr>
            <p:cNvSpPr txBox="1"/>
            <p:nvPr/>
          </p:nvSpPr>
          <p:spPr>
            <a:xfrm>
              <a:off x="6962362" y="2577176"/>
              <a:ext cx="1543656" cy="360000"/>
            </a:xfrm>
            <a:prstGeom prst="rect">
              <a:avLst/>
            </a:prstGeom>
            <a:noFill/>
          </p:spPr>
          <p:txBody>
            <a:bodyPr wrap="square" lIns="0" rtlCol="0">
              <a:noAutofit/>
            </a:bodyPr>
            <a:lstStyle/>
            <a:p>
              <a:pPr algn="ctr">
                <a:lnSpc>
                  <a:spcPct val="85000"/>
                </a:lnSpc>
              </a:pPr>
              <a:r>
                <a:rPr lang="en-US" b="1">
                  <a:solidFill>
                    <a:schemeClr val="bg1"/>
                  </a:solidFill>
                  <a:latin typeface="+mj-lt"/>
                </a:rPr>
                <a:t>Low</a:t>
              </a:r>
            </a:p>
          </p:txBody>
        </p:sp>
      </p:grpSp>
      <p:grpSp>
        <p:nvGrpSpPr>
          <p:cNvPr id="16" name="Group 15">
            <a:extLst>
              <a:ext uri="{FF2B5EF4-FFF2-40B4-BE49-F238E27FC236}">
                <a16:creationId xmlns:a16="http://schemas.microsoft.com/office/drawing/2014/main" id="{FCDB5FC7-DB98-B1A8-F401-28C0EF5B26FE}"/>
              </a:ext>
            </a:extLst>
          </p:cNvPr>
          <p:cNvGrpSpPr/>
          <p:nvPr/>
        </p:nvGrpSpPr>
        <p:grpSpPr>
          <a:xfrm>
            <a:off x="4843602" y="3692062"/>
            <a:ext cx="1974923" cy="1974923"/>
            <a:chOff x="4231132" y="3692062"/>
            <a:chExt cx="1974923" cy="1974923"/>
          </a:xfrm>
        </p:grpSpPr>
        <p:grpSp>
          <p:nvGrpSpPr>
            <p:cNvPr id="9" name="Group 8">
              <a:extLst>
                <a:ext uri="{FF2B5EF4-FFF2-40B4-BE49-F238E27FC236}">
                  <a16:creationId xmlns:a16="http://schemas.microsoft.com/office/drawing/2014/main" id="{62777FC6-D3E4-3C76-D72C-16DEA2F34DA0}"/>
                </a:ext>
              </a:extLst>
            </p:cNvPr>
            <p:cNvGrpSpPr/>
            <p:nvPr/>
          </p:nvGrpSpPr>
          <p:grpSpPr>
            <a:xfrm>
              <a:off x="4231132" y="3692062"/>
              <a:ext cx="1974923" cy="1974923"/>
              <a:chOff x="3972312" y="3484695"/>
              <a:chExt cx="2389656" cy="2389657"/>
            </a:xfrm>
          </p:grpSpPr>
          <p:pic>
            <p:nvPicPr>
              <p:cNvPr id="11" name="Picture 10">
                <a:extLst>
                  <a:ext uri="{FF2B5EF4-FFF2-40B4-BE49-F238E27FC236}">
                    <a16:creationId xmlns:a16="http://schemas.microsoft.com/office/drawing/2014/main" id="{65859440-4F35-024B-23F8-D9C45BA6D04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972312" y="3484695"/>
                <a:ext cx="2389656" cy="2389656"/>
              </a:xfrm>
              <a:prstGeom prst="ellipse">
                <a:avLst/>
              </a:prstGeom>
            </p:spPr>
          </p:pic>
          <p:sp>
            <p:nvSpPr>
              <p:cNvPr id="13" name="Freeform: Shape 12">
                <a:extLst>
                  <a:ext uri="{FF2B5EF4-FFF2-40B4-BE49-F238E27FC236}">
                    <a16:creationId xmlns:a16="http://schemas.microsoft.com/office/drawing/2014/main" id="{33824556-7581-45B5-9C3E-12366BE3748E}"/>
                  </a:ext>
                </a:extLst>
              </p:cNvPr>
              <p:cNvSpPr/>
              <p:nvPr/>
            </p:nvSpPr>
            <p:spPr>
              <a:xfrm>
                <a:off x="4059197" y="5122020"/>
                <a:ext cx="2215886" cy="752332"/>
              </a:xfrm>
              <a:custGeom>
                <a:avLst/>
                <a:gdLst>
                  <a:gd name="connsiteX0" fmla="*/ 0 w 2215886"/>
                  <a:gd name="connsiteY0" fmla="*/ 0 h 752332"/>
                  <a:gd name="connsiteX1" fmla="*/ 2215886 w 2215886"/>
                  <a:gd name="connsiteY1" fmla="*/ 0 h 752332"/>
                  <a:gd name="connsiteX2" fmla="*/ 2208876 w 2215886"/>
                  <a:gd name="connsiteY2" fmla="*/ 22585 h 752332"/>
                  <a:gd name="connsiteX3" fmla="*/ 1107943 w 2215886"/>
                  <a:gd name="connsiteY3" fmla="*/ 752332 h 752332"/>
                  <a:gd name="connsiteX4" fmla="*/ 7011 w 2215886"/>
                  <a:gd name="connsiteY4" fmla="*/ 22585 h 75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886" h="752332">
                    <a:moveTo>
                      <a:pt x="0" y="0"/>
                    </a:moveTo>
                    <a:lnTo>
                      <a:pt x="2215886" y="0"/>
                    </a:lnTo>
                    <a:lnTo>
                      <a:pt x="2208876" y="22585"/>
                    </a:lnTo>
                    <a:cubicBezTo>
                      <a:pt x="2027491" y="451427"/>
                      <a:pt x="1602857" y="752332"/>
                      <a:pt x="1107943" y="752332"/>
                    </a:cubicBezTo>
                    <a:cubicBezTo>
                      <a:pt x="613030" y="752332"/>
                      <a:pt x="188396" y="451427"/>
                      <a:pt x="7011" y="22585"/>
                    </a:cubicBez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Box 24">
              <a:extLst>
                <a:ext uri="{FF2B5EF4-FFF2-40B4-BE49-F238E27FC236}">
                  <a16:creationId xmlns:a16="http://schemas.microsoft.com/office/drawing/2014/main" id="{ACE7FCD0-540E-76ED-69F0-8F8C7003D5B1}"/>
                </a:ext>
              </a:extLst>
            </p:cNvPr>
            <p:cNvSpPr txBox="1"/>
            <p:nvPr/>
          </p:nvSpPr>
          <p:spPr>
            <a:xfrm>
              <a:off x="4380759" y="5083309"/>
              <a:ext cx="1675668" cy="360000"/>
            </a:xfrm>
            <a:prstGeom prst="rect">
              <a:avLst/>
            </a:prstGeom>
            <a:noFill/>
          </p:spPr>
          <p:txBody>
            <a:bodyPr wrap="square" lIns="0" rtlCol="0">
              <a:noAutofit/>
            </a:bodyPr>
            <a:lstStyle/>
            <a:p>
              <a:pPr algn="ctr">
                <a:lnSpc>
                  <a:spcPct val="85000"/>
                </a:lnSpc>
              </a:pPr>
              <a:r>
                <a:rPr lang="en-US" b="1">
                  <a:solidFill>
                    <a:schemeClr val="bg1"/>
                  </a:solidFill>
                  <a:latin typeface="+mj-lt"/>
                </a:rPr>
                <a:t>Simmer</a:t>
              </a:r>
            </a:p>
          </p:txBody>
        </p:sp>
      </p:grpSp>
      <p:grpSp>
        <p:nvGrpSpPr>
          <p:cNvPr id="15" name="Group 14">
            <a:extLst>
              <a:ext uri="{FF2B5EF4-FFF2-40B4-BE49-F238E27FC236}">
                <a16:creationId xmlns:a16="http://schemas.microsoft.com/office/drawing/2014/main" id="{CAC4C7C4-47E3-74F6-0B54-5D2527CEF9F2}"/>
              </a:ext>
            </a:extLst>
          </p:cNvPr>
          <p:cNvGrpSpPr/>
          <p:nvPr/>
        </p:nvGrpSpPr>
        <p:grpSpPr>
          <a:xfrm>
            <a:off x="6991271" y="3692062"/>
            <a:ext cx="1974923" cy="1974923"/>
            <a:chOff x="6680723" y="3692062"/>
            <a:chExt cx="1974923" cy="1974923"/>
          </a:xfrm>
        </p:grpSpPr>
        <p:grpSp>
          <p:nvGrpSpPr>
            <p:cNvPr id="17" name="Group 16">
              <a:extLst>
                <a:ext uri="{FF2B5EF4-FFF2-40B4-BE49-F238E27FC236}">
                  <a16:creationId xmlns:a16="http://schemas.microsoft.com/office/drawing/2014/main" id="{40A9CBD2-3664-8961-C712-BB40CC06D7BA}"/>
                </a:ext>
              </a:extLst>
            </p:cNvPr>
            <p:cNvGrpSpPr/>
            <p:nvPr/>
          </p:nvGrpSpPr>
          <p:grpSpPr>
            <a:xfrm>
              <a:off x="6680723" y="3692062"/>
              <a:ext cx="1974923" cy="1974923"/>
              <a:chOff x="6473356" y="3484695"/>
              <a:chExt cx="2389656" cy="2389657"/>
            </a:xfrm>
          </p:grpSpPr>
          <p:pic>
            <p:nvPicPr>
              <p:cNvPr id="21" name="Picture 20" descr="A picture containing indoor, disk brake, gearshift&#10;&#10;Description automatically generated">
                <a:extLst>
                  <a:ext uri="{FF2B5EF4-FFF2-40B4-BE49-F238E27FC236}">
                    <a16:creationId xmlns:a16="http://schemas.microsoft.com/office/drawing/2014/main" id="{4E8FFF7A-D396-27D8-41A4-D78DBD1368B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473356" y="3484695"/>
                <a:ext cx="2389656" cy="2389656"/>
              </a:xfrm>
              <a:prstGeom prst="ellipse">
                <a:avLst/>
              </a:prstGeom>
            </p:spPr>
          </p:pic>
          <p:sp>
            <p:nvSpPr>
              <p:cNvPr id="22" name="Freeform: Shape 21">
                <a:extLst>
                  <a:ext uri="{FF2B5EF4-FFF2-40B4-BE49-F238E27FC236}">
                    <a16:creationId xmlns:a16="http://schemas.microsoft.com/office/drawing/2014/main" id="{B4FCC757-B65D-A73C-ED45-A90384F8FD05}"/>
                  </a:ext>
                </a:extLst>
              </p:cNvPr>
              <p:cNvSpPr/>
              <p:nvPr/>
            </p:nvSpPr>
            <p:spPr>
              <a:xfrm>
                <a:off x="6560241" y="5122020"/>
                <a:ext cx="2215886" cy="752332"/>
              </a:xfrm>
              <a:custGeom>
                <a:avLst/>
                <a:gdLst>
                  <a:gd name="connsiteX0" fmla="*/ 0 w 2215886"/>
                  <a:gd name="connsiteY0" fmla="*/ 0 h 752332"/>
                  <a:gd name="connsiteX1" fmla="*/ 2215886 w 2215886"/>
                  <a:gd name="connsiteY1" fmla="*/ 0 h 752332"/>
                  <a:gd name="connsiteX2" fmla="*/ 2208875 w 2215886"/>
                  <a:gd name="connsiteY2" fmla="*/ 22585 h 752332"/>
                  <a:gd name="connsiteX3" fmla="*/ 1107943 w 2215886"/>
                  <a:gd name="connsiteY3" fmla="*/ 752332 h 752332"/>
                  <a:gd name="connsiteX4" fmla="*/ 7011 w 2215886"/>
                  <a:gd name="connsiteY4" fmla="*/ 22585 h 75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886" h="752332">
                    <a:moveTo>
                      <a:pt x="0" y="0"/>
                    </a:moveTo>
                    <a:lnTo>
                      <a:pt x="2215886" y="0"/>
                    </a:lnTo>
                    <a:lnTo>
                      <a:pt x="2208875" y="22585"/>
                    </a:lnTo>
                    <a:cubicBezTo>
                      <a:pt x="2027491" y="451427"/>
                      <a:pt x="1602857" y="752332"/>
                      <a:pt x="1107943" y="752332"/>
                    </a:cubicBezTo>
                    <a:cubicBezTo>
                      <a:pt x="613030" y="752332"/>
                      <a:pt x="188396" y="451427"/>
                      <a:pt x="7011" y="22585"/>
                    </a:cubicBez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6" name="TextBox 25">
              <a:extLst>
                <a:ext uri="{FF2B5EF4-FFF2-40B4-BE49-F238E27FC236}">
                  <a16:creationId xmlns:a16="http://schemas.microsoft.com/office/drawing/2014/main" id="{6CAAB12C-95E3-FC60-E992-10CF7A578036}"/>
                </a:ext>
              </a:extLst>
            </p:cNvPr>
            <p:cNvSpPr txBox="1"/>
            <p:nvPr/>
          </p:nvSpPr>
          <p:spPr>
            <a:xfrm>
              <a:off x="6896356" y="5083309"/>
              <a:ext cx="1543656" cy="360000"/>
            </a:xfrm>
            <a:prstGeom prst="rect">
              <a:avLst/>
            </a:prstGeom>
            <a:noFill/>
          </p:spPr>
          <p:txBody>
            <a:bodyPr wrap="square" lIns="0" rtlCol="0">
              <a:noAutofit/>
            </a:bodyPr>
            <a:lstStyle/>
            <a:p>
              <a:pPr algn="ctr">
                <a:lnSpc>
                  <a:spcPct val="85000"/>
                </a:lnSpc>
              </a:pPr>
              <a:r>
                <a:rPr lang="en-US" b="1">
                  <a:solidFill>
                    <a:schemeClr val="bg1"/>
                  </a:solidFill>
                  <a:latin typeface="+mj-lt"/>
                </a:rPr>
                <a:t>Warm</a:t>
              </a:r>
              <a:br>
                <a:rPr lang="en-US" b="1">
                  <a:solidFill>
                    <a:schemeClr val="bg1"/>
                  </a:solidFill>
                  <a:latin typeface="+mj-lt"/>
                </a:rPr>
              </a:br>
              <a:r>
                <a:rPr lang="en-US" sz="1400" b="1">
                  <a:solidFill>
                    <a:schemeClr val="bg1"/>
                  </a:solidFill>
                  <a:latin typeface="+mj-lt"/>
                </a:rPr>
                <a:t>500 BTUs</a:t>
              </a:r>
              <a:endParaRPr lang="en-US" b="1">
                <a:solidFill>
                  <a:schemeClr val="bg1"/>
                </a:solidFill>
                <a:latin typeface="+mj-lt"/>
              </a:endParaRPr>
            </a:p>
            <a:p>
              <a:pPr algn="ctr">
                <a:lnSpc>
                  <a:spcPct val="85000"/>
                </a:lnSpc>
              </a:pPr>
              <a:endParaRPr lang="en-US" b="1">
                <a:solidFill>
                  <a:schemeClr val="bg1"/>
                </a:solidFill>
                <a:latin typeface="+mj-lt"/>
              </a:endParaRPr>
            </a:p>
          </p:txBody>
        </p:sp>
      </p:grpSp>
      <p:sp>
        <p:nvSpPr>
          <p:cNvPr id="20" name="Rectangle 19">
            <a:extLst>
              <a:ext uri="{FF2B5EF4-FFF2-40B4-BE49-F238E27FC236}">
                <a16:creationId xmlns:a16="http://schemas.microsoft.com/office/drawing/2014/main" id="{C4B752B9-0C8D-91B2-F1CE-7A82246EAF90}"/>
              </a:ext>
            </a:extLst>
          </p:cNvPr>
          <p:cNvSpPr/>
          <p:nvPr/>
        </p:nvSpPr>
        <p:spPr>
          <a:xfrm>
            <a:off x="-1" y="6451591"/>
            <a:ext cx="91440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827B31-D6F5-047B-4D6D-34E6658C47E9}"/>
              </a:ext>
            </a:extLst>
          </p:cNvPr>
          <p:cNvSpPr/>
          <p:nvPr/>
        </p:nvSpPr>
        <p:spPr>
          <a:xfrm>
            <a:off x="-1" y="-2670629"/>
            <a:ext cx="9144001" cy="3654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941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00FA-5F87-E421-C7D3-05A3D65ECBEA}"/>
              </a:ext>
            </a:extLst>
          </p:cNvPr>
          <p:cNvSpPr>
            <a:spLocks noGrp="1"/>
          </p:cNvSpPr>
          <p:nvPr>
            <p:ph type="title"/>
          </p:nvPr>
        </p:nvSpPr>
        <p:spPr>
          <a:xfrm>
            <a:off x="151677" y="197426"/>
            <a:ext cx="7416000" cy="360000"/>
          </a:xfrm>
        </p:spPr>
        <p:txBody>
          <a:bodyPr/>
          <a:lstStyle/>
          <a:p>
            <a:r>
              <a:rPr lang="en-US" dirty="0"/>
              <a:t>Who is our dual fuel customer?</a:t>
            </a:r>
          </a:p>
        </p:txBody>
      </p:sp>
      <p:sp>
        <p:nvSpPr>
          <p:cNvPr id="4" name="Slide Number Placeholder 3">
            <a:extLst>
              <a:ext uri="{FF2B5EF4-FFF2-40B4-BE49-F238E27FC236}">
                <a16:creationId xmlns:a16="http://schemas.microsoft.com/office/drawing/2014/main" id="{3361EDDC-7A16-5DE9-D772-D718203FDF91}"/>
              </a:ext>
            </a:extLst>
          </p:cNvPr>
          <p:cNvSpPr>
            <a:spLocks noGrp="1"/>
          </p:cNvSpPr>
          <p:nvPr>
            <p:ph type="sldNum" sz="quarter" idx="12"/>
          </p:nvPr>
        </p:nvSpPr>
        <p:spPr/>
        <p:txBody>
          <a:bodyPr/>
          <a:lstStyle/>
          <a:p>
            <a:fld id="{51B24ABF-F378-45CE-9AF6-2040E5902BD2}" type="slidenum">
              <a:rPr lang="en-US" smtClean="0"/>
              <a:pPr/>
              <a:t>30</a:t>
            </a:fld>
            <a:endParaRPr lang="en-US"/>
          </a:p>
        </p:txBody>
      </p:sp>
      <p:sp>
        <p:nvSpPr>
          <p:cNvPr id="5" name="Text Placeholder 4">
            <a:extLst>
              <a:ext uri="{FF2B5EF4-FFF2-40B4-BE49-F238E27FC236}">
                <a16:creationId xmlns:a16="http://schemas.microsoft.com/office/drawing/2014/main" id="{B9DBFE19-5237-83EA-9776-E8549CAEDC7D}"/>
              </a:ext>
            </a:extLst>
          </p:cNvPr>
          <p:cNvSpPr>
            <a:spLocks noGrp="1"/>
          </p:cNvSpPr>
          <p:nvPr>
            <p:ph type="body" sz="quarter" idx="13"/>
          </p:nvPr>
        </p:nvSpPr>
        <p:spPr>
          <a:xfrm>
            <a:off x="151677" y="557426"/>
            <a:ext cx="7416000" cy="543187"/>
          </a:xfrm>
        </p:spPr>
        <p:txBody>
          <a:bodyPr/>
          <a:lstStyle/>
          <a:p>
            <a:r>
              <a:rPr lang="en-US" sz="2100" b="1" dirty="0">
                <a:solidFill>
                  <a:schemeClr val="accent2"/>
                </a:solidFill>
              </a:rPr>
              <a:t>The House Proud Cook </a:t>
            </a:r>
          </a:p>
        </p:txBody>
      </p:sp>
      <p:sp>
        <p:nvSpPr>
          <p:cNvPr id="6" name="TextBox 5">
            <a:extLst>
              <a:ext uri="{FF2B5EF4-FFF2-40B4-BE49-F238E27FC236}">
                <a16:creationId xmlns:a16="http://schemas.microsoft.com/office/drawing/2014/main" id="{CFF991CF-26B6-A16E-AF78-87304B446BE1}"/>
              </a:ext>
            </a:extLst>
          </p:cNvPr>
          <p:cNvSpPr txBox="1"/>
          <p:nvPr/>
        </p:nvSpPr>
        <p:spPr>
          <a:xfrm>
            <a:off x="151677" y="891436"/>
            <a:ext cx="7879140" cy="5909310"/>
          </a:xfrm>
          <a:prstGeom prst="rect">
            <a:avLst/>
          </a:prstGeom>
          <a:noFill/>
        </p:spPr>
        <p:txBody>
          <a:bodyPr wrap="square" rtlCol="0">
            <a:spAutoFit/>
          </a:bodyPr>
          <a:lstStyle/>
          <a:p>
            <a:pPr defTabSz="892272"/>
            <a:r>
              <a:rPr lang="en-US" b="1" dirty="0">
                <a:solidFill>
                  <a:prstClr val="black"/>
                </a:solidFill>
                <a:latin typeface="+mj-lt"/>
                <a:cs typeface="Times New Roman" panose="02020603050405020304" pitchFamily="18" charset="0"/>
              </a:rPr>
              <a:t>Behavioral/Psychographics:</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Comfortable with using technology for its convenience</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Cleaning is important, goes to bed with a clean space</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They see the value of paying for enhanced performance features, even if they do not use it – like to “trade up”</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Look for the maximum advantages, even at a higher cost</a:t>
            </a:r>
          </a:p>
          <a:p>
            <a:pPr defTabSz="892272"/>
            <a:endParaRPr lang="en-US" b="1" dirty="0">
              <a:solidFill>
                <a:prstClr val="black"/>
              </a:solidFill>
              <a:latin typeface="+mj-lt"/>
              <a:cs typeface="Times New Roman" panose="02020603050405020304" pitchFamily="18" charset="0"/>
            </a:endParaRPr>
          </a:p>
          <a:p>
            <a:pPr defTabSz="892272"/>
            <a:r>
              <a:rPr lang="en-US" b="1" dirty="0">
                <a:solidFill>
                  <a:prstClr val="black"/>
                </a:solidFill>
                <a:latin typeface="+mj-lt"/>
                <a:cs typeface="Times New Roman" panose="02020603050405020304" pitchFamily="18" charset="0"/>
              </a:rPr>
              <a:t>How they cook in the kitchen:</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Can/do make delicious meals, but everything is recipe-based</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Wants direct feedback on cooking actions via: screen, timers, temperatures, probes </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Craves control over the cooking process</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Cooks daily, but will prioritize family time over cooking time</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Has the same meals every week</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Bakes year round; oven used as much as stovetop</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Values speed &amp; efficiency</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Follows recipes/cooking modes to compensate for minimal skills</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Uses meal kit/delivery companies</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Does not substitute ingredients, less confident cooking on the fly</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Appliances should reflect their home &amp; kitchen décor </a:t>
            </a:r>
          </a:p>
          <a:p>
            <a:pPr marL="164203" indent="-164203" defTabSz="892272">
              <a:buFont typeface="Wingdings" panose="05000000000000000000" pitchFamily="2" charset="2"/>
              <a:buChar char="§"/>
              <a:tabLst>
                <a:tab pos="109985" algn="l"/>
              </a:tabLst>
            </a:pPr>
            <a:r>
              <a:rPr lang="en-US" dirty="0">
                <a:solidFill>
                  <a:prstClr val="black"/>
                </a:solidFill>
                <a:latin typeface="+mj-lt"/>
                <a:cs typeface="Times New Roman" panose="02020603050405020304" pitchFamily="18" charset="0"/>
              </a:rPr>
              <a:t>Always does a thorough clean after each meal</a:t>
            </a:r>
          </a:p>
          <a:p>
            <a:pPr defTabSz="892272">
              <a:tabLst>
                <a:tab pos="109985" algn="l"/>
              </a:tabLst>
            </a:pPr>
            <a:endParaRPr lang="en-US" dirty="0">
              <a:solidFill>
                <a:prstClr val="black"/>
              </a:solidFill>
              <a:latin typeface="+mj-lt"/>
              <a:cs typeface="Times New Roman" panose="02020603050405020304" pitchFamily="18" charset="0"/>
            </a:endParaRPr>
          </a:p>
        </p:txBody>
      </p:sp>
    </p:spTree>
    <p:extLst>
      <p:ext uri="{BB962C8B-B14F-4D97-AF65-F5344CB8AC3E}">
        <p14:creationId xmlns:p14="http://schemas.microsoft.com/office/powerpoint/2010/main" val="2151341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F74A42-E14E-A175-9CB1-CDEF1E8D11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6" y="0"/>
            <a:ext cx="8923289" cy="200774"/>
          </a:xfrm>
          <a:prstGeom prst="rect">
            <a:avLst/>
          </a:prstGeom>
        </p:spPr>
      </p:pic>
      <p:pic>
        <p:nvPicPr>
          <p:cNvPr id="4" name="Picture 3">
            <a:extLst>
              <a:ext uri="{FF2B5EF4-FFF2-40B4-BE49-F238E27FC236}">
                <a16:creationId xmlns:a16="http://schemas.microsoft.com/office/drawing/2014/main" id="{AA678FF6-2064-CF97-9993-5C2CCAA351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6" y="6114397"/>
            <a:ext cx="8923289" cy="743607"/>
          </a:xfrm>
          <a:prstGeom prst="rect">
            <a:avLst/>
          </a:prstGeom>
        </p:spPr>
      </p:pic>
      <p:pic>
        <p:nvPicPr>
          <p:cNvPr id="5" name="Picture 4">
            <a:extLst>
              <a:ext uri="{FF2B5EF4-FFF2-40B4-BE49-F238E27FC236}">
                <a16:creationId xmlns:a16="http://schemas.microsoft.com/office/drawing/2014/main" id="{F369CC04-2180-C07C-1654-9C0656C750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731" b="18167"/>
          <a:stretch/>
        </p:blipFill>
        <p:spPr>
          <a:xfrm>
            <a:off x="6240900" y="6155705"/>
            <a:ext cx="2792889" cy="660984"/>
          </a:xfrm>
          <a:prstGeom prst="rect">
            <a:avLst/>
          </a:prstGeom>
        </p:spPr>
      </p:pic>
      <p:graphicFrame>
        <p:nvGraphicFramePr>
          <p:cNvPr id="18" name="Table 17">
            <a:extLst>
              <a:ext uri="{FF2B5EF4-FFF2-40B4-BE49-F238E27FC236}">
                <a16:creationId xmlns:a16="http://schemas.microsoft.com/office/drawing/2014/main" id="{1E6FC81A-C9A9-962C-5412-324D206FF7C9}"/>
              </a:ext>
            </a:extLst>
          </p:cNvPr>
          <p:cNvGraphicFramePr>
            <a:graphicFrameLocks noGrp="1"/>
          </p:cNvGraphicFramePr>
          <p:nvPr/>
        </p:nvGraphicFramePr>
        <p:xfrm>
          <a:off x="341005" y="2296577"/>
          <a:ext cx="2230823" cy="3589505"/>
        </p:xfrm>
        <a:graphic>
          <a:graphicData uri="http://schemas.openxmlformats.org/drawingml/2006/table">
            <a:tbl>
              <a:tblPr>
                <a:tableStyleId>{5C22544A-7EE6-4342-B048-85BDC9FD1C3A}</a:tableStyleId>
              </a:tblPr>
              <a:tblGrid>
                <a:gridCol w="696471">
                  <a:extLst>
                    <a:ext uri="{9D8B030D-6E8A-4147-A177-3AD203B41FA5}">
                      <a16:colId xmlns:a16="http://schemas.microsoft.com/office/drawing/2014/main" val="1171119570"/>
                    </a:ext>
                  </a:extLst>
                </a:gridCol>
                <a:gridCol w="696471">
                  <a:extLst>
                    <a:ext uri="{9D8B030D-6E8A-4147-A177-3AD203B41FA5}">
                      <a16:colId xmlns:a16="http://schemas.microsoft.com/office/drawing/2014/main" val="2230787673"/>
                    </a:ext>
                  </a:extLst>
                </a:gridCol>
                <a:gridCol w="837881">
                  <a:extLst>
                    <a:ext uri="{9D8B030D-6E8A-4147-A177-3AD203B41FA5}">
                      <a16:colId xmlns:a16="http://schemas.microsoft.com/office/drawing/2014/main" val="2218721274"/>
                    </a:ext>
                  </a:extLst>
                </a:gridCol>
              </a:tblGrid>
              <a:tr h="373043">
                <a:tc gridSpan="3">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Platinum &amp; RNB</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9529444"/>
                  </a:ext>
                </a:extLst>
              </a:tr>
              <a:tr h="895308">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Gas </a:t>
                      </a:r>
                    </a:p>
                    <a:p>
                      <a:pPr algn="ctr" fontAlgn="ctr"/>
                      <a:r>
                        <a:rPr lang="en-US" sz="1100" b="1" u="none" strike="noStrike" dirty="0">
                          <a:effectLst/>
                          <a:latin typeface="Times New Roman" panose="02020603050405020304" pitchFamily="18" charset="0"/>
                          <a:cs typeface="Times New Roman" panose="02020603050405020304" pitchFamily="18" charset="0"/>
                        </a:rPr>
                        <a:t>Type</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High Rate</a:t>
                      </a:r>
                    </a:p>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(BTUs)</a:t>
                      </a: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Min.</a:t>
                      </a:r>
                    </a:p>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Simmer</a:t>
                      </a:r>
                    </a:p>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(BTUs)</a:t>
                      </a: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729908"/>
                  </a:ext>
                </a:extLst>
              </a:tr>
              <a:tr h="29014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NG</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25,000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Times New Roman" panose="02020603050405020304" pitchFamily="18" charset="0"/>
                          <a:cs typeface="Times New Roman" panose="02020603050405020304" pitchFamily="18" charset="0"/>
                        </a:rPr>
                        <a:t>       2,691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7274561"/>
                  </a:ext>
                </a:extLst>
              </a:tr>
              <a:tr h="29014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NG</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22,000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Times New Roman" panose="02020603050405020304" pitchFamily="18" charset="0"/>
                          <a:cs typeface="Times New Roman" panose="02020603050405020304" pitchFamily="18" charset="0"/>
                        </a:rPr>
                        <a:t>       2,444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6682677"/>
                  </a:ext>
                </a:extLst>
              </a:tr>
              <a:tr h="870433">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NG</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18,000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Times New Roman" panose="02020603050405020304" pitchFamily="18" charset="0"/>
                          <a:cs typeface="Times New Roman" panose="02020603050405020304" pitchFamily="18" charset="0"/>
                        </a:rPr>
                        <a:t>       1,929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1463567"/>
                  </a:ext>
                </a:extLst>
              </a:tr>
              <a:tr h="290144">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NG</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15,000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Times New Roman" panose="02020603050405020304" pitchFamily="18" charset="0"/>
                          <a:cs typeface="Times New Roman" panose="02020603050405020304" pitchFamily="18" charset="0"/>
                        </a:rPr>
                        <a:t>       1,902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7463391"/>
                  </a:ext>
                </a:extLst>
              </a:tr>
              <a:tr h="580289">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NG</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Simmer (9,500)</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Times New Roman" panose="02020603050405020304" pitchFamily="18" charset="0"/>
                          <a:cs typeface="Times New Roman" panose="02020603050405020304" pitchFamily="18" charset="0"/>
                        </a:rPr>
                        <a:t>       1,307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2631444"/>
                  </a:ext>
                </a:extLst>
              </a:tr>
            </a:tbl>
          </a:graphicData>
        </a:graphic>
      </p:graphicFrame>
      <p:graphicFrame>
        <p:nvGraphicFramePr>
          <p:cNvPr id="19" name="Table 18">
            <a:extLst>
              <a:ext uri="{FF2B5EF4-FFF2-40B4-BE49-F238E27FC236}">
                <a16:creationId xmlns:a16="http://schemas.microsoft.com/office/drawing/2014/main" id="{0B024BD2-ECC7-8971-0AB7-D446EA6FCD33}"/>
              </a:ext>
            </a:extLst>
          </p:cNvPr>
          <p:cNvGraphicFramePr>
            <a:graphicFrameLocks noGrp="1"/>
          </p:cNvGraphicFramePr>
          <p:nvPr/>
        </p:nvGraphicFramePr>
        <p:xfrm>
          <a:off x="5498073" y="2296577"/>
          <a:ext cx="3304922" cy="2641879"/>
        </p:xfrm>
        <a:graphic>
          <a:graphicData uri="http://schemas.openxmlformats.org/drawingml/2006/table">
            <a:tbl>
              <a:tblPr>
                <a:tableStyleId>{5C22544A-7EE6-4342-B048-85BDC9FD1C3A}</a:tableStyleId>
              </a:tblPr>
              <a:tblGrid>
                <a:gridCol w="621253">
                  <a:extLst>
                    <a:ext uri="{9D8B030D-6E8A-4147-A177-3AD203B41FA5}">
                      <a16:colId xmlns:a16="http://schemas.microsoft.com/office/drawing/2014/main" val="4058820021"/>
                    </a:ext>
                  </a:extLst>
                </a:gridCol>
                <a:gridCol w="621253">
                  <a:extLst>
                    <a:ext uri="{9D8B030D-6E8A-4147-A177-3AD203B41FA5}">
                      <a16:colId xmlns:a16="http://schemas.microsoft.com/office/drawing/2014/main" val="2063714322"/>
                    </a:ext>
                  </a:extLst>
                </a:gridCol>
                <a:gridCol w="673025">
                  <a:extLst>
                    <a:ext uri="{9D8B030D-6E8A-4147-A177-3AD203B41FA5}">
                      <a16:colId xmlns:a16="http://schemas.microsoft.com/office/drawing/2014/main" val="1819586671"/>
                    </a:ext>
                  </a:extLst>
                </a:gridCol>
                <a:gridCol w="728407">
                  <a:extLst>
                    <a:ext uri="{9D8B030D-6E8A-4147-A177-3AD203B41FA5}">
                      <a16:colId xmlns:a16="http://schemas.microsoft.com/office/drawing/2014/main" val="475346590"/>
                    </a:ext>
                  </a:extLst>
                </a:gridCol>
                <a:gridCol w="660984">
                  <a:extLst>
                    <a:ext uri="{9D8B030D-6E8A-4147-A177-3AD203B41FA5}">
                      <a16:colId xmlns:a16="http://schemas.microsoft.com/office/drawing/2014/main" val="2822497585"/>
                    </a:ext>
                  </a:extLst>
                </a:gridCol>
              </a:tblGrid>
              <a:tr h="373268">
                <a:tc gridSpan="5">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Dual Fuel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hMerge="1">
                  <a:txBody>
                    <a:bodyPr/>
                    <a:lstStyle/>
                    <a:p>
                      <a:pPr algn="l"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hMerge="1">
                  <a:txBody>
                    <a:bodyPr/>
                    <a:lstStyle/>
                    <a:p>
                      <a:pPr algn="l"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2715920333"/>
                  </a:ext>
                </a:extLst>
              </a:tr>
              <a:tr h="895083">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Gas </a:t>
                      </a:r>
                    </a:p>
                    <a:p>
                      <a:pPr algn="ctr" fontAlgn="ctr"/>
                      <a:r>
                        <a:rPr lang="en-US" sz="1100" b="1" u="none" strike="noStrike" dirty="0">
                          <a:effectLst/>
                          <a:latin typeface="Times New Roman" panose="02020603050405020304" pitchFamily="18" charset="0"/>
                          <a:cs typeface="Times New Roman" panose="02020603050405020304" pitchFamily="18" charset="0"/>
                        </a:rPr>
                        <a:t>Type</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High Rate</a:t>
                      </a:r>
                    </a:p>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(BTUs)</a:t>
                      </a: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Low</a:t>
                      </a:r>
                    </a:p>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(BTUs)</a:t>
                      </a: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Simmer</a:t>
                      </a:r>
                    </a:p>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(BTUs)</a:t>
                      </a: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Warm</a:t>
                      </a:r>
                    </a:p>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(BTUs)</a:t>
                      </a: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6534819"/>
                  </a:ext>
                </a:extLst>
              </a:tr>
              <a:tr h="275888">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NG</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25,000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2,700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800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500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6881360"/>
                  </a:ext>
                </a:extLst>
              </a:tr>
              <a:tr h="26997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NG</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18,000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2,700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800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500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3479357"/>
                  </a:ext>
                </a:extLst>
              </a:tr>
              <a:tr h="827664">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TEMP</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12-13</a:t>
                      </a:r>
                      <a:br>
                        <a:rPr lang="en-US" sz="1100" u="none" strike="noStrike" dirty="0">
                          <a:effectLst/>
                          <a:latin typeface="Times New Roman" panose="02020603050405020304" pitchFamily="18" charset="0"/>
                          <a:cs typeface="Times New Roman" panose="02020603050405020304" pitchFamily="18" charset="0"/>
                        </a:rPr>
                      </a:br>
                      <a:r>
                        <a:rPr lang="en-US" sz="1100" u="none" strike="noStrike" dirty="0">
                          <a:effectLst/>
                          <a:latin typeface="Times New Roman" panose="02020603050405020304" pitchFamily="18" charset="0"/>
                          <a:cs typeface="Times New Roman" panose="02020603050405020304" pitchFamily="18" charset="0"/>
                        </a:rPr>
                        <a:t>min. to boil</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150°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130°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115°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5792732"/>
                  </a:ext>
                </a:extLst>
              </a:tr>
            </a:tbl>
          </a:graphicData>
        </a:graphic>
      </p:graphicFrame>
      <p:graphicFrame>
        <p:nvGraphicFramePr>
          <p:cNvPr id="6" name="Table 5">
            <a:extLst>
              <a:ext uri="{FF2B5EF4-FFF2-40B4-BE49-F238E27FC236}">
                <a16:creationId xmlns:a16="http://schemas.microsoft.com/office/drawing/2014/main" id="{CBC502F2-BFAA-7CA0-5FCB-2EC2E9466E69}"/>
              </a:ext>
            </a:extLst>
          </p:cNvPr>
          <p:cNvGraphicFramePr>
            <a:graphicFrameLocks noGrp="1"/>
          </p:cNvGraphicFramePr>
          <p:nvPr/>
        </p:nvGraphicFramePr>
        <p:xfrm>
          <a:off x="2919539" y="2296577"/>
          <a:ext cx="2230823" cy="3589505"/>
        </p:xfrm>
        <a:graphic>
          <a:graphicData uri="http://schemas.openxmlformats.org/drawingml/2006/table">
            <a:tbl>
              <a:tblPr>
                <a:tableStyleId>{5C22544A-7EE6-4342-B048-85BDC9FD1C3A}</a:tableStyleId>
              </a:tblPr>
              <a:tblGrid>
                <a:gridCol w="814184">
                  <a:extLst>
                    <a:ext uri="{9D8B030D-6E8A-4147-A177-3AD203B41FA5}">
                      <a16:colId xmlns:a16="http://schemas.microsoft.com/office/drawing/2014/main" val="2787964729"/>
                    </a:ext>
                  </a:extLst>
                </a:gridCol>
                <a:gridCol w="673032">
                  <a:extLst>
                    <a:ext uri="{9D8B030D-6E8A-4147-A177-3AD203B41FA5}">
                      <a16:colId xmlns:a16="http://schemas.microsoft.com/office/drawing/2014/main" val="2071649684"/>
                    </a:ext>
                  </a:extLst>
                </a:gridCol>
                <a:gridCol w="743607">
                  <a:extLst>
                    <a:ext uri="{9D8B030D-6E8A-4147-A177-3AD203B41FA5}">
                      <a16:colId xmlns:a16="http://schemas.microsoft.com/office/drawing/2014/main" val="2600844250"/>
                    </a:ext>
                  </a:extLst>
                </a:gridCol>
              </a:tblGrid>
              <a:tr h="373043">
                <a:tc gridSpan="3">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RCS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hMerge="1">
                  <a:txBody>
                    <a:bodyPr/>
                    <a:lstStyle/>
                    <a:p>
                      <a:pPr algn="l"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369529444"/>
                  </a:ext>
                </a:extLst>
              </a:tr>
              <a:tr h="895308">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Gas </a:t>
                      </a:r>
                    </a:p>
                    <a:p>
                      <a:pPr algn="ctr" fontAlgn="ctr"/>
                      <a:r>
                        <a:rPr lang="en-US" sz="1100" b="1" u="none" strike="noStrike" dirty="0">
                          <a:effectLst/>
                          <a:latin typeface="Times New Roman" panose="02020603050405020304" pitchFamily="18" charset="0"/>
                          <a:cs typeface="Times New Roman" panose="02020603050405020304" pitchFamily="18" charset="0"/>
                        </a:rPr>
                        <a:t>Type</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High Rate</a:t>
                      </a:r>
                    </a:p>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(BTUs)</a:t>
                      </a: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Min.</a:t>
                      </a:r>
                    </a:p>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Simmer</a:t>
                      </a:r>
                    </a:p>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(BTUs)</a:t>
                      </a: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729908"/>
                  </a:ext>
                </a:extLst>
              </a:tr>
              <a:tr h="29014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NG</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21,000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Times New Roman" panose="02020603050405020304" pitchFamily="18" charset="0"/>
                          <a:cs typeface="Times New Roman" panose="02020603050405020304" pitchFamily="18" charset="0"/>
                        </a:rPr>
                        <a:t>      2,402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7274561"/>
                  </a:ext>
                </a:extLst>
              </a:tr>
              <a:tr h="290144">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NG</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18,000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Times New Roman" panose="02020603050405020304" pitchFamily="18" charset="0"/>
                          <a:cs typeface="Times New Roman" panose="02020603050405020304" pitchFamily="18" charset="0"/>
                        </a:rPr>
                        <a:t>      2,680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6682677"/>
                  </a:ext>
                </a:extLst>
              </a:tr>
              <a:tr h="870433">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NG</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15,000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Times New Roman" panose="02020603050405020304" pitchFamily="18" charset="0"/>
                          <a:cs typeface="Times New Roman" panose="02020603050405020304" pitchFamily="18" charset="0"/>
                        </a:rPr>
                        <a:t>      2,242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1463567"/>
                  </a:ext>
                </a:extLst>
              </a:tr>
              <a:tr h="290144">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NG</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10,000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Times New Roman" panose="02020603050405020304" pitchFamily="18" charset="0"/>
                          <a:cs typeface="Times New Roman" panose="02020603050405020304" pitchFamily="18" charset="0"/>
                        </a:rPr>
                        <a:t>      1,632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7463391"/>
                  </a:ext>
                </a:extLst>
              </a:tr>
              <a:tr h="580289">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NG</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Simmer (5K)</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Times New Roman" panose="02020603050405020304" pitchFamily="18" charset="0"/>
                          <a:cs typeface="Times New Roman" panose="02020603050405020304" pitchFamily="18" charset="0"/>
                        </a:rPr>
                        <a:t>         516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38" marR="5738" marT="5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2631444"/>
                  </a:ext>
                </a:extLst>
              </a:tr>
            </a:tbl>
          </a:graphicData>
        </a:graphic>
      </p:graphicFrame>
      <p:pic>
        <p:nvPicPr>
          <p:cNvPr id="8" name="Picture 7" descr="A picture containing text, appliance, kitchen appliance, stove&#10;&#10;Description automatically generated">
            <a:extLst>
              <a:ext uri="{FF2B5EF4-FFF2-40B4-BE49-F238E27FC236}">
                <a16:creationId xmlns:a16="http://schemas.microsoft.com/office/drawing/2014/main" id="{2FA11455-F64D-E886-0C95-C8C45E51A2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728" y="999171"/>
            <a:ext cx="1074100" cy="1130630"/>
          </a:xfrm>
          <a:prstGeom prst="rect">
            <a:avLst/>
          </a:prstGeom>
        </p:spPr>
      </p:pic>
      <p:sp>
        <p:nvSpPr>
          <p:cNvPr id="9" name="TextBox 8">
            <a:extLst>
              <a:ext uri="{FF2B5EF4-FFF2-40B4-BE49-F238E27FC236}">
                <a16:creationId xmlns:a16="http://schemas.microsoft.com/office/drawing/2014/main" id="{5CA96C7E-8826-5A71-BD85-7BDF747BD355}"/>
              </a:ext>
            </a:extLst>
          </p:cNvPr>
          <p:cNvSpPr txBox="1"/>
          <p:nvPr/>
        </p:nvSpPr>
        <p:spPr>
          <a:xfrm>
            <a:off x="288846" y="336214"/>
            <a:ext cx="3010668" cy="354506"/>
          </a:xfrm>
          <a:prstGeom prst="rect">
            <a:avLst/>
          </a:prstGeom>
          <a:noFill/>
        </p:spPr>
        <p:txBody>
          <a:bodyPr wrap="none" lIns="75678" tIns="37839" rIns="75678" bIns="37839" rtlCol="0">
            <a:spAutoFit/>
          </a:bodyPr>
          <a:lstStyle/>
          <a:p>
            <a:r>
              <a:rPr lang="en-US" sz="1807" b="1" dirty="0">
                <a:latin typeface="Times New Roman" panose="02020603050405020304" pitchFamily="18" charset="0"/>
                <a:cs typeface="Times New Roman" panose="02020603050405020304" pitchFamily="18" charset="0"/>
              </a:rPr>
              <a:t>BlueStar Range Burner Data</a:t>
            </a:r>
            <a:endParaRPr lang="en-US" sz="1988" b="1" dirty="0">
              <a:latin typeface="Times New Roman" panose="02020603050405020304" pitchFamily="18" charset="0"/>
              <a:cs typeface="Times New Roman" panose="02020603050405020304" pitchFamily="18" charset="0"/>
            </a:endParaRPr>
          </a:p>
        </p:txBody>
      </p:sp>
      <p:pic>
        <p:nvPicPr>
          <p:cNvPr id="13" name="Picture 12" descr="A picture containing text, appliance, kitchen appliance, stove&#10;&#10;Description automatically generated">
            <a:extLst>
              <a:ext uri="{FF2B5EF4-FFF2-40B4-BE49-F238E27FC236}">
                <a16:creationId xmlns:a16="http://schemas.microsoft.com/office/drawing/2014/main" id="{C23880D5-8AA3-E720-EC2F-D2726378D2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594" r="17594"/>
          <a:stretch/>
        </p:blipFill>
        <p:spPr>
          <a:xfrm>
            <a:off x="3497900" y="894653"/>
            <a:ext cx="1074100" cy="1232610"/>
          </a:xfrm>
          <a:prstGeom prst="rect">
            <a:avLst/>
          </a:prstGeom>
        </p:spPr>
      </p:pic>
      <p:pic>
        <p:nvPicPr>
          <p:cNvPr id="15" name="Picture 14" descr="A close-up of a stove&#10;&#10;Description automatically generated with low confidence">
            <a:extLst>
              <a:ext uri="{FF2B5EF4-FFF2-40B4-BE49-F238E27FC236}">
                <a16:creationId xmlns:a16="http://schemas.microsoft.com/office/drawing/2014/main" id="{FC2B5A1B-2619-538F-6E82-937093E1DE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2488" y="999170"/>
            <a:ext cx="1074100" cy="1130631"/>
          </a:xfrm>
          <a:prstGeom prst="rect">
            <a:avLst/>
          </a:prstGeom>
        </p:spPr>
      </p:pic>
      <p:pic>
        <p:nvPicPr>
          <p:cNvPr id="17" name="Picture 16" descr="A picture containing appliance, kitchen appliance, stove, oven&#10;&#10;Description automatically generated">
            <a:extLst>
              <a:ext uri="{FF2B5EF4-FFF2-40B4-BE49-F238E27FC236}">
                <a16:creationId xmlns:a16="http://schemas.microsoft.com/office/drawing/2014/main" id="{3D80D6FE-3B23-D883-FD63-5AA5B8ED0D4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13484" y="1010658"/>
            <a:ext cx="1074100" cy="1116605"/>
          </a:xfrm>
          <a:prstGeom prst="rect">
            <a:avLst/>
          </a:prstGeom>
        </p:spPr>
      </p:pic>
    </p:spTree>
    <p:extLst>
      <p:ext uri="{BB962C8B-B14F-4D97-AF65-F5344CB8AC3E}">
        <p14:creationId xmlns:p14="http://schemas.microsoft.com/office/powerpoint/2010/main" val="2241037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33B8E1-0E2A-F5D5-D07C-0CC5E12193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204"/>
          <a:stretch/>
        </p:blipFill>
        <p:spPr>
          <a:xfrm>
            <a:off x="110356" y="0"/>
            <a:ext cx="8923289" cy="247725"/>
          </a:xfrm>
          <a:prstGeom prst="rect">
            <a:avLst/>
          </a:prstGeom>
        </p:spPr>
      </p:pic>
      <p:pic>
        <p:nvPicPr>
          <p:cNvPr id="4" name="Picture 3">
            <a:extLst>
              <a:ext uri="{FF2B5EF4-FFF2-40B4-BE49-F238E27FC236}">
                <a16:creationId xmlns:a16="http://schemas.microsoft.com/office/drawing/2014/main" id="{412A34A5-2B3A-3E92-9FEB-444D4CCB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6" y="6114393"/>
            <a:ext cx="8923289" cy="743607"/>
          </a:xfrm>
          <a:prstGeom prst="rect">
            <a:avLst/>
          </a:prstGeom>
        </p:spPr>
      </p:pic>
      <p:sp>
        <p:nvSpPr>
          <p:cNvPr id="7" name="TextBox 6">
            <a:extLst>
              <a:ext uri="{FF2B5EF4-FFF2-40B4-BE49-F238E27FC236}">
                <a16:creationId xmlns:a16="http://schemas.microsoft.com/office/drawing/2014/main" id="{7D08EC9A-67B2-6408-FB9B-08C5FA46963F}"/>
              </a:ext>
            </a:extLst>
          </p:cNvPr>
          <p:cNvSpPr txBox="1"/>
          <p:nvPr/>
        </p:nvSpPr>
        <p:spPr>
          <a:xfrm>
            <a:off x="6431019" y="838597"/>
            <a:ext cx="1652461" cy="342530"/>
          </a:xfrm>
          <a:prstGeom prst="rect">
            <a:avLst/>
          </a:prstGeom>
          <a:noFill/>
        </p:spPr>
        <p:txBody>
          <a:bodyPr wrap="square" rtlCol="0">
            <a:spAutoFit/>
          </a:bodyPr>
          <a:lstStyle/>
          <a:p>
            <a:r>
              <a:rPr lang="en-US" sz="1626" b="1" dirty="0">
                <a:solidFill>
                  <a:schemeClr val="bg1"/>
                </a:solidFill>
                <a:latin typeface="Times New Roman" panose="02020603050405020304" pitchFamily="18" charset="0"/>
                <a:cs typeface="Times New Roman" panose="02020603050405020304" pitchFamily="18" charset="0"/>
              </a:rPr>
              <a:t>Insert video link</a:t>
            </a:r>
          </a:p>
        </p:txBody>
      </p:sp>
      <p:pic>
        <p:nvPicPr>
          <p:cNvPr id="1032" name="Picture 8" descr="Youtube Play Button PNG Images, Youtube Video Play Buttons Free Download -  Free Transparent PNG Logos">
            <a:hlinkClick r:id="rId3"/>
            <a:extLst>
              <a:ext uri="{FF2B5EF4-FFF2-40B4-BE49-F238E27FC236}">
                <a16:creationId xmlns:a16="http://schemas.microsoft.com/office/drawing/2014/main" id="{ACD1A80B-FEC3-7DA0-9FE7-D142746406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290" y="6221431"/>
            <a:ext cx="752067" cy="5295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16812EA-EE2D-49FE-853C-CBD905EE6A3F}"/>
              </a:ext>
            </a:extLst>
          </p:cNvPr>
          <p:cNvPicPr>
            <a:picLocks noChangeAspect="1"/>
          </p:cNvPicPr>
          <p:nvPr/>
        </p:nvPicPr>
        <p:blipFill>
          <a:blip r:embed="rId5"/>
          <a:stretch>
            <a:fillRect/>
          </a:stretch>
        </p:blipFill>
        <p:spPr>
          <a:xfrm>
            <a:off x="110499" y="248012"/>
            <a:ext cx="8923289" cy="5866237"/>
          </a:xfrm>
          <a:prstGeom prst="rect">
            <a:avLst/>
          </a:prstGeom>
        </p:spPr>
      </p:pic>
    </p:spTree>
    <p:extLst>
      <p:ext uri="{BB962C8B-B14F-4D97-AF65-F5344CB8AC3E}">
        <p14:creationId xmlns:p14="http://schemas.microsoft.com/office/powerpoint/2010/main" val="1273856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DFBDD3-EA0D-7939-C27D-5F6EEE77132F}"/>
              </a:ext>
            </a:extLst>
          </p:cNvPr>
          <p:cNvSpPr/>
          <p:nvPr/>
        </p:nvSpPr>
        <p:spPr>
          <a:xfrm>
            <a:off x="0" y="0"/>
            <a:ext cx="9144001" cy="2372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0080"/>
              </a:highlight>
            </a:endParaRPr>
          </a:p>
        </p:txBody>
      </p:sp>
      <p:sp>
        <p:nvSpPr>
          <p:cNvPr id="2" name="Title 1">
            <a:extLst>
              <a:ext uri="{FF2B5EF4-FFF2-40B4-BE49-F238E27FC236}">
                <a16:creationId xmlns:a16="http://schemas.microsoft.com/office/drawing/2014/main" id="{027187C9-5135-E232-8A3A-9D6A271B5A1A}"/>
              </a:ext>
            </a:extLst>
          </p:cNvPr>
          <p:cNvSpPr>
            <a:spLocks noGrp="1"/>
          </p:cNvSpPr>
          <p:nvPr>
            <p:ph type="ctrTitle"/>
          </p:nvPr>
        </p:nvSpPr>
        <p:spPr>
          <a:xfrm>
            <a:off x="198781" y="161775"/>
            <a:ext cx="8417318" cy="461665"/>
          </a:xfrm>
        </p:spPr>
        <p:txBody>
          <a:bodyPr/>
          <a:lstStyle/>
          <a:p>
            <a:pPr algn="l"/>
            <a:r>
              <a:rPr lang="en-US" sz="2800" dirty="0">
                <a:solidFill>
                  <a:schemeClr val="bg1"/>
                </a:solidFill>
              </a:rPr>
              <a:t>What are they cooking</a:t>
            </a:r>
          </a:p>
        </p:txBody>
      </p:sp>
      <p:sp>
        <p:nvSpPr>
          <p:cNvPr id="4" name="Slide Number Placeholder 3">
            <a:extLst>
              <a:ext uri="{FF2B5EF4-FFF2-40B4-BE49-F238E27FC236}">
                <a16:creationId xmlns:a16="http://schemas.microsoft.com/office/drawing/2014/main" id="{4B5A1CB3-00E8-D6C3-8C1C-72C8330B3D03}"/>
              </a:ext>
            </a:extLst>
          </p:cNvPr>
          <p:cNvSpPr>
            <a:spLocks noGrp="1"/>
          </p:cNvSpPr>
          <p:nvPr>
            <p:ph type="sldNum" sz="quarter" idx="12"/>
          </p:nvPr>
        </p:nvSpPr>
        <p:spPr/>
        <p:txBody>
          <a:bodyPr/>
          <a:lstStyle/>
          <a:p>
            <a:fld id="{51B24ABF-F378-45CE-9AF6-2040E5902BD2}" type="slidenum">
              <a:rPr lang="en-US" smtClean="0"/>
              <a:t>33</a:t>
            </a:fld>
            <a:endParaRPr lang="en-US"/>
          </a:p>
        </p:txBody>
      </p:sp>
      <p:graphicFrame>
        <p:nvGraphicFramePr>
          <p:cNvPr id="10" name="Table 7">
            <a:extLst>
              <a:ext uri="{FF2B5EF4-FFF2-40B4-BE49-F238E27FC236}">
                <a16:creationId xmlns:a16="http://schemas.microsoft.com/office/drawing/2014/main" id="{B91A16E1-7200-3C29-ED5D-92FC11DB0265}"/>
              </a:ext>
            </a:extLst>
          </p:cNvPr>
          <p:cNvGraphicFramePr>
            <a:graphicFrameLocks noGrp="1"/>
          </p:cNvGraphicFramePr>
          <p:nvPr>
            <p:extLst>
              <p:ext uri="{D42A27DB-BD31-4B8C-83A1-F6EECF244321}">
                <p14:modId xmlns:p14="http://schemas.microsoft.com/office/powerpoint/2010/main" val="3600622077"/>
              </p:ext>
            </p:extLst>
          </p:nvPr>
        </p:nvGraphicFramePr>
        <p:xfrm>
          <a:off x="1622920" y="1570429"/>
          <a:ext cx="5569040" cy="4512684"/>
        </p:xfrm>
        <a:graphic>
          <a:graphicData uri="http://schemas.openxmlformats.org/drawingml/2006/table">
            <a:tbl>
              <a:tblPr firstRow="1" bandRow="1">
                <a:tableStyleId>{5C22544A-7EE6-4342-B048-85BDC9FD1C3A}</a:tableStyleId>
              </a:tblPr>
              <a:tblGrid>
                <a:gridCol w="2415841">
                  <a:extLst>
                    <a:ext uri="{9D8B030D-6E8A-4147-A177-3AD203B41FA5}">
                      <a16:colId xmlns:a16="http://schemas.microsoft.com/office/drawing/2014/main" val="1837970629"/>
                    </a:ext>
                  </a:extLst>
                </a:gridCol>
                <a:gridCol w="3153199">
                  <a:extLst>
                    <a:ext uri="{9D8B030D-6E8A-4147-A177-3AD203B41FA5}">
                      <a16:colId xmlns:a16="http://schemas.microsoft.com/office/drawing/2014/main" val="4252627951"/>
                    </a:ext>
                  </a:extLst>
                </a:gridCol>
              </a:tblGrid>
              <a:tr h="331519">
                <a:tc>
                  <a:txBody>
                    <a:bodyPr/>
                    <a:lstStyle/>
                    <a:p>
                      <a:r>
                        <a:rPr lang="en-US" sz="1800" dirty="0">
                          <a:latin typeface="+mj-lt"/>
                          <a:cs typeface="Times New Roman" panose="02020603050405020304" pitchFamily="18" charset="0"/>
                        </a:rPr>
                        <a:t>Feature</a:t>
                      </a:r>
                    </a:p>
                  </a:txBody>
                  <a:tcPr marL="82623" marR="82623" marT="41312" marB="41312"/>
                </a:tc>
                <a:tc>
                  <a:txBody>
                    <a:bodyPr/>
                    <a:lstStyle/>
                    <a:p>
                      <a:pPr algn="ctr"/>
                      <a:r>
                        <a:rPr lang="en-US" sz="1800" dirty="0">
                          <a:latin typeface="+mj-lt"/>
                          <a:cs typeface="Times New Roman" panose="02020603050405020304" pitchFamily="18" charset="0"/>
                        </a:rPr>
                        <a:t>The House Proud Cook</a:t>
                      </a:r>
                    </a:p>
                  </a:txBody>
                  <a:tcPr marL="82623" marR="82623" marT="41312" marB="41312"/>
                </a:tc>
                <a:extLst>
                  <a:ext uri="{0D108BD9-81ED-4DB2-BD59-A6C34878D82A}">
                    <a16:rowId xmlns:a16="http://schemas.microsoft.com/office/drawing/2014/main" val="3817363544"/>
                  </a:ext>
                </a:extLst>
              </a:tr>
              <a:tr h="354325">
                <a:tc>
                  <a:txBody>
                    <a:bodyPr/>
                    <a:lstStyle/>
                    <a:p>
                      <a:r>
                        <a:rPr lang="en-US" sz="1800" dirty="0">
                          <a:latin typeface="+mj-lt"/>
                          <a:cs typeface="Times New Roman" panose="02020603050405020304" pitchFamily="18" charset="0"/>
                        </a:rPr>
                        <a:t>High Heat</a:t>
                      </a:r>
                    </a:p>
                  </a:txBody>
                  <a:tcPr marL="82623" marR="82623" marT="41312" marB="41312"/>
                </a:tc>
                <a:tc>
                  <a:txBody>
                    <a:bodyPr/>
                    <a:lstStyle/>
                    <a:p>
                      <a:pPr marL="0" marR="0" lvl="0" indent="0" algn="ctr" defTabSz="892272" rtl="0" eaLnBrk="1" fontAlgn="auto" latinLnBrk="0" hangingPunct="1">
                        <a:lnSpc>
                          <a:spcPct val="100000"/>
                        </a:lnSpc>
                        <a:spcBef>
                          <a:spcPts val="0"/>
                        </a:spcBef>
                        <a:spcAft>
                          <a:spcPts val="0"/>
                        </a:spcAft>
                        <a:buClrTx/>
                        <a:buSzTx/>
                        <a:buFontTx/>
                        <a:buNone/>
                        <a:tabLst/>
                        <a:defRPr/>
                      </a:pPr>
                      <a:r>
                        <a:rPr lang="en-US" sz="1800" dirty="0">
                          <a:latin typeface="+mj-lt"/>
                          <a:cs typeface="Times New Roman" panose="02020603050405020304" pitchFamily="18" charset="0"/>
                        </a:rPr>
                        <a:t>boiling</a:t>
                      </a:r>
                    </a:p>
                  </a:txBody>
                  <a:tcPr marL="82623" marR="82623" marT="41312" marB="41312"/>
                </a:tc>
                <a:extLst>
                  <a:ext uri="{0D108BD9-81ED-4DB2-BD59-A6C34878D82A}">
                    <a16:rowId xmlns:a16="http://schemas.microsoft.com/office/drawing/2014/main" val="3463776875"/>
                  </a:ext>
                </a:extLst>
              </a:tr>
              <a:tr h="331519">
                <a:tc>
                  <a:txBody>
                    <a:bodyPr/>
                    <a:lstStyle/>
                    <a:p>
                      <a:r>
                        <a:rPr lang="en-US" sz="1800" dirty="0">
                          <a:latin typeface="+mj-lt"/>
                          <a:cs typeface="Times New Roman" panose="02020603050405020304" pitchFamily="18" charset="0"/>
                        </a:rPr>
                        <a:t>Low Simmer</a:t>
                      </a:r>
                    </a:p>
                  </a:txBody>
                  <a:tcPr marL="82623" marR="82623" marT="41312" marB="41312"/>
                </a:tc>
                <a:tc>
                  <a:txBody>
                    <a:bodyPr/>
                    <a:lstStyle/>
                    <a:p>
                      <a:pPr algn="ctr"/>
                      <a:r>
                        <a:rPr lang="en-US" sz="1800" dirty="0">
                          <a:latin typeface="+mj-lt"/>
                          <a:cs typeface="Times New Roman" panose="02020603050405020304" pitchFamily="18" charset="0"/>
                        </a:rPr>
                        <a:t>pasta sauce, canned soup</a:t>
                      </a:r>
                    </a:p>
                  </a:txBody>
                  <a:tcPr marL="82623" marR="82623" marT="41312" marB="41312"/>
                </a:tc>
                <a:extLst>
                  <a:ext uri="{0D108BD9-81ED-4DB2-BD59-A6C34878D82A}">
                    <a16:rowId xmlns:a16="http://schemas.microsoft.com/office/drawing/2014/main" val="3446684500"/>
                  </a:ext>
                </a:extLst>
              </a:tr>
              <a:tr h="331519">
                <a:tc>
                  <a:txBody>
                    <a:bodyPr/>
                    <a:lstStyle/>
                    <a:p>
                      <a:r>
                        <a:rPr lang="en-US" sz="1800" dirty="0">
                          <a:latin typeface="+mj-lt"/>
                          <a:cs typeface="Times New Roman" panose="02020603050405020304" pitchFamily="18" charset="0"/>
                        </a:rPr>
                        <a:t>Variability</a:t>
                      </a:r>
                    </a:p>
                  </a:txBody>
                  <a:tcPr marL="82623" marR="82623" marT="41312" marB="41312"/>
                </a:tc>
                <a:tc>
                  <a:txBody>
                    <a:bodyPr/>
                    <a:lstStyle/>
                    <a:p>
                      <a:pPr algn="ctr"/>
                      <a:r>
                        <a:rPr lang="en-US" sz="1800" dirty="0">
                          <a:latin typeface="+mj-lt"/>
                          <a:cs typeface="Times New Roman" panose="02020603050405020304" pitchFamily="18" charset="0"/>
                        </a:rPr>
                        <a:t>pasta</a:t>
                      </a:r>
                    </a:p>
                  </a:txBody>
                  <a:tcPr marL="82623" marR="82623" marT="41312" marB="41312"/>
                </a:tc>
                <a:extLst>
                  <a:ext uri="{0D108BD9-81ED-4DB2-BD59-A6C34878D82A}">
                    <a16:rowId xmlns:a16="http://schemas.microsoft.com/office/drawing/2014/main" val="1504560189"/>
                  </a:ext>
                </a:extLst>
              </a:tr>
              <a:tr h="331519">
                <a:tc>
                  <a:txBody>
                    <a:bodyPr/>
                    <a:lstStyle/>
                    <a:p>
                      <a:r>
                        <a:rPr lang="en-US" sz="1800" dirty="0">
                          <a:latin typeface="+mj-lt"/>
                          <a:cs typeface="Times New Roman" panose="02020603050405020304" pitchFamily="18" charset="0"/>
                        </a:rPr>
                        <a:t>Griddle / Charbroiler</a:t>
                      </a:r>
                    </a:p>
                  </a:txBody>
                  <a:tcPr marL="82623" marR="82623" marT="41312" marB="41312"/>
                </a:tc>
                <a:tc>
                  <a:txBody>
                    <a:bodyPr/>
                    <a:lstStyle/>
                    <a:p>
                      <a:pPr algn="ctr"/>
                      <a:r>
                        <a:rPr lang="en-US" sz="1800" dirty="0">
                          <a:latin typeface="+mj-lt"/>
                          <a:cs typeface="Times New Roman" panose="02020603050405020304" pitchFamily="18" charset="0"/>
                        </a:rPr>
                        <a:t>pancakes, grilled cheese</a:t>
                      </a:r>
                    </a:p>
                  </a:txBody>
                  <a:tcPr marL="82623" marR="82623" marT="41312" marB="41312"/>
                </a:tc>
                <a:extLst>
                  <a:ext uri="{0D108BD9-81ED-4DB2-BD59-A6C34878D82A}">
                    <a16:rowId xmlns:a16="http://schemas.microsoft.com/office/drawing/2014/main" val="1451709135"/>
                  </a:ext>
                </a:extLst>
              </a:tr>
              <a:tr h="331519">
                <a:tc>
                  <a:txBody>
                    <a:bodyPr/>
                    <a:lstStyle/>
                    <a:p>
                      <a:r>
                        <a:rPr lang="en-US" sz="1800" dirty="0">
                          <a:latin typeface="+mj-lt"/>
                          <a:cs typeface="Times New Roman" panose="02020603050405020304" pitchFamily="18" charset="0"/>
                        </a:rPr>
                        <a:t>Wok Cooking</a:t>
                      </a:r>
                    </a:p>
                  </a:txBody>
                  <a:tcPr marL="82623" marR="82623" marT="41312" marB="41312"/>
                </a:tc>
                <a:tc>
                  <a:txBody>
                    <a:bodyPr/>
                    <a:lstStyle/>
                    <a:p>
                      <a:pPr algn="ctr"/>
                      <a:r>
                        <a:rPr lang="en-US" sz="1800" dirty="0">
                          <a:latin typeface="+mj-lt"/>
                          <a:cs typeface="Times New Roman" panose="02020603050405020304" pitchFamily="18" charset="0"/>
                        </a:rPr>
                        <a:t>frozen, premixed stir fry</a:t>
                      </a:r>
                    </a:p>
                  </a:txBody>
                  <a:tcPr marL="82623" marR="82623" marT="41312" marB="41312"/>
                </a:tc>
                <a:extLst>
                  <a:ext uri="{0D108BD9-81ED-4DB2-BD59-A6C34878D82A}">
                    <a16:rowId xmlns:a16="http://schemas.microsoft.com/office/drawing/2014/main" val="2104163046"/>
                  </a:ext>
                </a:extLst>
              </a:tr>
              <a:tr h="331519">
                <a:tc>
                  <a:txBody>
                    <a:bodyPr/>
                    <a:lstStyle/>
                    <a:p>
                      <a:r>
                        <a:rPr lang="en-US" sz="1800" dirty="0">
                          <a:solidFill>
                            <a:schemeClr val="tx1"/>
                          </a:solidFill>
                          <a:latin typeface="+mj-lt"/>
                          <a:cs typeface="Times New Roman" panose="02020603050405020304" pitchFamily="18" charset="0"/>
                        </a:rPr>
                        <a:t>Broiling </a:t>
                      </a:r>
                    </a:p>
                  </a:txBody>
                  <a:tcPr marL="82623" marR="82623" marT="41312" marB="41312"/>
                </a:tc>
                <a:tc>
                  <a:txBody>
                    <a:bodyPr/>
                    <a:lstStyle/>
                    <a:p>
                      <a:pPr algn="ctr"/>
                      <a:r>
                        <a:rPr lang="en-US" sz="1800" dirty="0">
                          <a:solidFill>
                            <a:schemeClr val="tx1"/>
                          </a:solidFill>
                          <a:latin typeface="+mj-lt"/>
                          <a:cs typeface="Times New Roman" panose="02020603050405020304" pitchFamily="18" charset="0"/>
                        </a:rPr>
                        <a:t>garlic bread, cheese bread</a:t>
                      </a:r>
                    </a:p>
                  </a:txBody>
                  <a:tcPr marL="82623" marR="82623" marT="41312" marB="41312"/>
                </a:tc>
                <a:extLst>
                  <a:ext uri="{0D108BD9-81ED-4DB2-BD59-A6C34878D82A}">
                    <a16:rowId xmlns:a16="http://schemas.microsoft.com/office/drawing/2014/main" val="337933693"/>
                  </a:ext>
                </a:extLst>
              </a:tr>
              <a:tr h="586300">
                <a:tc>
                  <a:txBody>
                    <a:bodyPr/>
                    <a:lstStyle/>
                    <a:p>
                      <a:r>
                        <a:rPr lang="en-US" sz="1800" dirty="0">
                          <a:latin typeface="+mj-lt"/>
                          <a:cs typeface="Times New Roman" panose="02020603050405020304" pitchFamily="18" charset="0"/>
                        </a:rPr>
                        <a:t>Roasting</a:t>
                      </a:r>
                    </a:p>
                  </a:txBody>
                  <a:tcPr marL="82623" marR="82623" marT="41312" marB="41312"/>
                </a:tc>
                <a:tc>
                  <a:txBody>
                    <a:bodyPr/>
                    <a:lstStyle/>
                    <a:p>
                      <a:pPr algn="ctr"/>
                      <a:r>
                        <a:rPr lang="en-US" sz="1800" dirty="0">
                          <a:latin typeface="+mj-lt"/>
                          <a:cs typeface="Times New Roman" panose="02020603050405020304" pitchFamily="18" charset="0"/>
                        </a:rPr>
                        <a:t>turkey, chicken – always with probe</a:t>
                      </a:r>
                    </a:p>
                  </a:txBody>
                  <a:tcPr marL="82623" marR="82623" marT="41312" marB="41312"/>
                </a:tc>
                <a:extLst>
                  <a:ext uri="{0D108BD9-81ED-4DB2-BD59-A6C34878D82A}">
                    <a16:rowId xmlns:a16="http://schemas.microsoft.com/office/drawing/2014/main" val="1406310271"/>
                  </a:ext>
                </a:extLst>
              </a:tr>
              <a:tr h="331519">
                <a:tc>
                  <a:txBody>
                    <a:bodyPr/>
                    <a:lstStyle/>
                    <a:p>
                      <a:r>
                        <a:rPr lang="en-US" sz="1800" dirty="0">
                          <a:latin typeface="+mj-lt"/>
                          <a:cs typeface="Times New Roman" panose="02020603050405020304" pitchFamily="18" charset="0"/>
                        </a:rPr>
                        <a:t>Overall Oven</a:t>
                      </a:r>
                    </a:p>
                  </a:txBody>
                  <a:tcPr marL="82623" marR="82623" marT="41312" marB="41312"/>
                </a:tc>
                <a:tc>
                  <a:txBody>
                    <a:bodyPr/>
                    <a:lstStyle/>
                    <a:p>
                      <a:pPr algn="ctr"/>
                      <a:r>
                        <a:rPr lang="en-US" sz="1800" dirty="0">
                          <a:latin typeface="+mj-lt"/>
                          <a:cs typeface="Times New Roman" panose="02020603050405020304" pitchFamily="18" charset="0"/>
                        </a:rPr>
                        <a:t>boxed cookies/cakes/brownies</a:t>
                      </a:r>
                    </a:p>
                  </a:txBody>
                  <a:tcPr marL="82623" marR="82623" marT="41312" marB="41312"/>
                </a:tc>
                <a:extLst>
                  <a:ext uri="{0D108BD9-81ED-4DB2-BD59-A6C34878D82A}">
                    <a16:rowId xmlns:a16="http://schemas.microsoft.com/office/drawing/2014/main" val="778712469"/>
                  </a:ext>
                </a:extLst>
              </a:tr>
              <a:tr h="331519">
                <a:tc>
                  <a:txBody>
                    <a:bodyPr/>
                    <a:lstStyle/>
                    <a:p>
                      <a:r>
                        <a:rPr lang="en-US" sz="1800" dirty="0">
                          <a:latin typeface="+mj-lt"/>
                          <a:cs typeface="Times New Roman" panose="02020603050405020304" pitchFamily="18" charset="0"/>
                        </a:rPr>
                        <a:t>Baking – Baked Goods</a:t>
                      </a:r>
                    </a:p>
                  </a:txBody>
                  <a:tcPr marL="82623" marR="82623" marT="41312" marB="41312"/>
                </a:tc>
                <a:tc>
                  <a:txBody>
                    <a:bodyPr/>
                    <a:lstStyle/>
                    <a:p>
                      <a:pPr algn="ctr"/>
                      <a:r>
                        <a:rPr lang="en-US" sz="1800" dirty="0">
                          <a:latin typeface="+mj-lt"/>
                          <a:cs typeface="Times New Roman" panose="02020603050405020304" pitchFamily="18" charset="0"/>
                        </a:rPr>
                        <a:t>soufflé </a:t>
                      </a:r>
                    </a:p>
                  </a:txBody>
                  <a:tcPr marL="82623" marR="82623" marT="41312" marB="41312"/>
                </a:tc>
                <a:extLst>
                  <a:ext uri="{0D108BD9-81ED-4DB2-BD59-A6C34878D82A}">
                    <a16:rowId xmlns:a16="http://schemas.microsoft.com/office/drawing/2014/main" val="781782662"/>
                  </a:ext>
                </a:extLst>
              </a:tr>
              <a:tr h="331519">
                <a:tc>
                  <a:txBody>
                    <a:bodyPr/>
                    <a:lstStyle/>
                    <a:p>
                      <a:r>
                        <a:rPr lang="en-US" sz="1800" dirty="0">
                          <a:latin typeface="+mj-lt"/>
                          <a:cs typeface="Times New Roman" panose="02020603050405020304" pitchFamily="18" charset="0"/>
                        </a:rPr>
                        <a:t>Baking – Bread/Pizza</a:t>
                      </a:r>
                    </a:p>
                  </a:txBody>
                  <a:tcPr marL="82623" marR="82623" marT="41312" marB="41312"/>
                </a:tc>
                <a:tc>
                  <a:txBody>
                    <a:bodyPr/>
                    <a:lstStyle/>
                    <a:p>
                      <a:pPr algn="ctr"/>
                      <a:r>
                        <a:rPr lang="en-US" sz="1800" dirty="0">
                          <a:latin typeface="+mj-lt"/>
                          <a:cs typeface="Times New Roman" panose="02020603050405020304" pitchFamily="18" charset="0"/>
                        </a:rPr>
                        <a:t>frozen/store bought dough</a:t>
                      </a:r>
                    </a:p>
                  </a:txBody>
                  <a:tcPr marL="82623" marR="82623" marT="41312" marB="41312"/>
                </a:tc>
                <a:extLst>
                  <a:ext uri="{0D108BD9-81ED-4DB2-BD59-A6C34878D82A}">
                    <a16:rowId xmlns:a16="http://schemas.microsoft.com/office/drawing/2014/main" val="829662392"/>
                  </a:ext>
                </a:extLst>
              </a:tr>
              <a:tr h="331519">
                <a:tc>
                  <a:txBody>
                    <a:bodyPr/>
                    <a:lstStyle/>
                    <a:p>
                      <a:r>
                        <a:rPr lang="en-US" sz="1800" dirty="0">
                          <a:latin typeface="+mj-lt"/>
                          <a:cs typeface="Times New Roman" panose="02020603050405020304" pitchFamily="18" charset="0"/>
                        </a:rPr>
                        <a:t>Cleaning </a:t>
                      </a:r>
                    </a:p>
                  </a:txBody>
                  <a:tcPr marL="82623" marR="82623" marT="41312" marB="41312"/>
                </a:tc>
                <a:tc>
                  <a:txBody>
                    <a:bodyPr/>
                    <a:lstStyle/>
                    <a:p>
                      <a:pPr algn="ctr"/>
                      <a:r>
                        <a:rPr lang="en-US" sz="1800" dirty="0">
                          <a:latin typeface="+mj-lt"/>
                          <a:cs typeface="Times New Roman" panose="02020603050405020304" pitchFamily="18" charset="0"/>
                        </a:rPr>
                        <a:t>right away, deep clean</a:t>
                      </a:r>
                    </a:p>
                  </a:txBody>
                  <a:tcPr marL="82623" marR="82623" marT="41312" marB="41312"/>
                </a:tc>
                <a:extLst>
                  <a:ext uri="{0D108BD9-81ED-4DB2-BD59-A6C34878D82A}">
                    <a16:rowId xmlns:a16="http://schemas.microsoft.com/office/drawing/2014/main" val="377516416"/>
                  </a:ext>
                </a:extLst>
              </a:tr>
            </a:tbl>
          </a:graphicData>
        </a:graphic>
      </p:graphicFrame>
      <p:sp>
        <p:nvSpPr>
          <p:cNvPr id="12" name="TextBox 11">
            <a:extLst>
              <a:ext uri="{FF2B5EF4-FFF2-40B4-BE49-F238E27FC236}">
                <a16:creationId xmlns:a16="http://schemas.microsoft.com/office/drawing/2014/main" id="{4200F2B4-13C1-1D57-F584-A14EEBB9A6A5}"/>
              </a:ext>
            </a:extLst>
          </p:cNvPr>
          <p:cNvSpPr txBox="1"/>
          <p:nvPr/>
        </p:nvSpPr>
        <p:spPr>
          <a:xfrm>
            <a:off x="151676" y="554382"/>
            <a:ext cx="3246783" cy="461665"/>
          </a:xfrm>
          <a:prstGeom prst="rect">
            <a:avLst/>
          </a:prstGeom>
          <a:noFill/>
        </p:spPr>
        <p:txBody>
          <a:bodyPr wrap="square" rtlCol="0">
            <a:spAutoFit/>
          </a:bodyPr>
          <a:lstStyle/>
          <a:p>
            <a:r>
              <a:rPr lang="en-US" sz="2400" b="1" dirty="0">
                <a:solidFill>
                  <a:schemeClr val="accent2"/>
                </a:solidFill>
                <a:latin typeface="+mj-lt"/>
              </a:rPr>
              <a:t>The House Proud Cook</a:t>
            </a:r>
          </a:p>
        </p:txBody>
      </p:sp>
    </p:spTree>
    <p:extLst>
      <p:ext uri="{BB962C8B-B14F-4D97-AF65-F5344CB8AC3E}">
        <p14:creationId xmlns:p14="http://schemas.microsoft.com/office/powerpoint/2010/main" val="1451264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5162FE-5636-7644-CFC9-5D22210322BB}"/>
              </a:ext>
            </a:extLst>
          </p:cNvPr>
          <p:cNvSpPr>
            <a:spLocks noGrp="1"/>
          </p:cNvSpPr>
          <p:nvPr>
            <p:ph type="subTitle" idx="1"/>
          </p:nvPr>
        </p:nvSpPr>
        <p:spPr>
          <a:xfrm>
            <a:off x="359495" y="2469428"/>
            <a:ext cx="8436080" cy="1696623"/>
          </a:xfrm>
        </p:spPr>
        <p:txBody>
          <a:bodyPr vert="horz" lIns="0" tIns="0" rIns="0" bIns="0" rtlCol="0" anchor="t">
            <a:noAutofit/>
          </a:bodyPr>
          <a:lstStyle/>
          <a:p>
            <a:r>
              <a:rPr lang="en-US" sz="1800" dirty="0"/>
              <a:t>BlueStar Dual Fuel ranges feature an easy-to-clean robust ceramic glass bottom on all oven cavities. The surface can be wiped down after each use and even scraped when necessary for tough stains. Its unique and energy efficient material can withstand extreme conditions and provides an excellent heat transfer for faster pre-heat and cooking cycles. And service will be easier as hidden bake element can be accessed without needing to take apart the entire oven cavity.  </a:t>
            </a:r>
            <a:endParaRPr lang="en-US" dirty="0"/>
          </a:p>
          <a:p>
            <a:endParaRPr lang="en-US" sz="1800" dirty="0"/>
          </a:p>
        </p:txBody>
      </p:sp>
      <p:sp>
        <p:nvSpPr>
          <p:cNvPr id="4" name="Slide Number Placeholder 3">
            <a:extLst>
              <a:ext uri="{FF2B5EF4-FFF2-40B4-BE49-F238E27FC236}">
                <a16:creationId xmlns:a16="http://schemas.microsoft.com/office/drawing/2014/main" id="{D9FEE0E9-6E6E-1BFB-4C97-108687609F8C}"/>
              </a:ext>
            </a:extLst>
          </p:cNvPr>
          <p:cNvSpPr>
            <a:spLocks noGrp="1"/>
          </p:cNvSpPr>
          <p:nvPr>
            <p:ph type="sldNum" sz="quarter" idx="12"/>
          </p:nvPr>
        </p:nvSpPr>
        <p:spPr/>
        <p:txBody>
          <a:bodyPr/>
          <a:lstStyle/>
          <a:p>
            <a:fld id="{51B24ABF-F378-45CE-9AF6-2040E5902BD2}" type="slidenum">
              <a:rPr lang="en-US" smtClean="0"/>
              <a:t>34</a:t>
            </a:fld>
            <a:endParaRPr lang="en-US"/>
          </a:p>
        </p:txBody>
      </p:sp>
      <p:sp>
        <p:nvSpPr>
          <p:cNvPr id="7" name="Rectangle 6">
            <a:extLst>
              <a:ext uri="{FF2B5EF4-FFF2-40B4-BE49-F238E27FC236}">
                <a16:creationId xmlns:a16="http://schemas.microsoft.com/office/drawing/2014/main" id="{E915E939-4EAE-9639-00A8-D5C3DB916EC3}"/>
              </a:ext>
            </a:extLst>
          </p:cNvPr>
          <p:cNvSpPr/>
          <p:nvPr/>
        </p:nvSpPr>
        <p:spPr>
          <a:xfrm>
            <a:off x="0" y="0"/>
            <a:ext cx="9144000" cy="2160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C27687-76E3-9F50-3456-45E40F557F01}"/>
              </a:ext>
            </a:extLst>
          </p:cNvPr>
          <p:cNvSpPr txBox="1"/>
          <p:nvPr/>
        </p:nvSpPr>
        <p:spPr>
          <a:xfrm>
            <a:off x="509587" y="540026"/>
            <a:ext cx="4572000" cy="523220"/>
          </a:xfrm>
          <a:prstGeom prst="rect">
            <a:avLst/>
          </a:prstGeom>
          <a:noFill/>
        </p:spPr>
        <p:txBody>
          <a:bodyPr wrap="square">
            <a:spAutoFit/>
          </a:bodyPr>
          <a:lstStyle/>
          <a:p>
            <a:r>
              <a:rPr lang="en-US" sz="2800" b="1" dirty="0">
                <a:solidFill>
                  <a:schemeClr val="bg1"/>
                </a:solidFill>
                <a:latin typeface="+mj-lt"/>
              </a:rPr>
              <a:t>OVEN BOTTOM</a:t>
            </a:r>
            <a:endParaRPr lang="en-US" sz="2800" b="1" dirty="0">
              <a:solidFill>
                <a:schemeClr val="accent2"/>
              </a:solidFill>
              <a:latin typeface="+mj-lt"/>
            </a:endParaRPr>
          </a:p>
        </p:txBody>
      </p:sp>
    </p:spTree>
    <p:extLst>
      <p:ext uri="{BB962C8B-B14F-4D97-AF65-F5344CB8AC3E}">
        <p14:creationId xmlns:p14="http://schemas.microsoft.com/office/powerpoint/2010/main" val="13495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976066-10B3-39A1-CECC-0CD94B436915}"/>
              </a:ext>
            </a:extLst>
          </p:cNvPr>
          <p:cNvSpPr/>
          <p:nvPr/>
        </p:nvSpPr>
        <p:spPr>
          <a:xfrm>
            <a:off x="-1" y="2302933"/>
            <a:ext cx="9144001" cy="42204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0F22C-C6B0-3D9F-F22A-61669F9071D6}"/>
              </a:ext>
            </a:extLst>
          </p:cNvPr>
          <p:cNvSpPr>
            <a:spLocks noGrp="1"/>
          </p:cNvSpPr>
          <p:nvPr>
            <p:ph type="title"/>
          </p:nvPr>
        </p:nvSpPr>
        <p:spPr/>
        <p:txBody>
          <a:bodyPr/>
          <a:lstStyle/>
          <a:p>
            <a:r>
              <a:rPr lang="en-US"/>
              <a:t>Superior Design Delivers Superior Performance</a:t>
            </a:r>
          </a:p>
        </p:txBody>
      </p:sp>
      <p:sp>
        <p:nvSpPr>
          <p:cNvPr id="5" name="Slide Number Placeholder 4">
            <a:extLst>
              <a:ext uri="{FF2B5EF4-FFF2-40B4-BE49-F238E27FC236}">
                <a16:creationId xmlns:a16="http://schemas.microsoft.com/office/drawing/2014/main" id="{AE5E75AD-B30F-ABD3-CAB8-C17019034D87}"/>
              </a:ext>
            </a:extLst>
          </p:cNvPr>
          <p:cNvSpPr>
            <a:spLocks noGrp="1"/>
          </p:cNvSpPr>
          <p:nvPr>
            <p:ph type="sldNum" sz="quarter" idx="12"/>
          </p:nvPr>
        </p:nvSpPr>
        <p:spPr/>
        <p:txBody>
          <a:bodyPr/>
          <a:lstStyle/>
          <a:p>
            <a:fld id="{51B24ABF-F378-45CE-9AF6-2040E5902BD2}" type="slidenum">
              <a:rPr lang="en-US" smtClean="0"/>
              <a:pPr/>
              <a:t>4</a:t>
            </a:fld>
            <a:endParaRPr lang="en-US"/>
          </a:p>
        </p:txBody>
      </p:sp>
      <p:sp>
        <p:nvSpPr>
          <p:cNvPr id="11" name="Text Placeholder 10">
            <a:extLst>
              <a:ext uri="{FF2B5EF4-FFF2-40B4-BE49-F238E27FC236}">
                <a16:creationId xmlns:a16="http://schemas.microsoft.com/office/drawing/2014/main" id="{8416363D-9930-5070-027A-18D65561419C}"/>
              </a:ext>
            </a:extLst>
          </p:cNvPr>
          <p:cNvSpPr>
            <a:spLocks noGrp="1"/>
          </p:cNvSpPr>
          <p:nvPr>
            <p:ph type="body" sz="quarter" idx="13"/>
          </p:nvPr>
        </p:nvSpPr>
        <p:spPr>
          <a:xfrm>
            <a:off x="872455" y="1159778"/>
            <a:ext cx="7416000" cy="543187"/>
          </a:xfrm>
        </p:spPr>
        <p:txBody>
          <a:bodyPr vert="horz" lIns="0" tIns="0" rIns="0" bIns="0" rtlCol="0" anchor="t">
            <a:noAutofit/>
          </a:bodyPr>
          <a:lstStyle/>
          <a:p>
            <a:r>
              <a:rPr lang="en-US" dirty="0"/>
              <a:t>The X-8™ shines with more control, easy cleaning and the expansive 8-point heat coverage of our iconic open burners in a modern sealed design.</a:t>
            </a:r>
          </a:p>
        </p:txBody>
      </p:sp>
      <p:grpSp>
        <p:nvGrpSpPr>
          <p:cNvPr id="30" name="Group 29">
            <a:extLst>
              <a:ext uri="{FF2B5EF4-FFF2-40B4-BE49-F238E27FC236}">
                <a16:creationId xmlns:a16="http://schemas.microsoft.com/office/drawing/2014/main" id="{A460F75C-EACF-234F-EC28-E39E9FDE3076}"/>
              </a:ext>
            </a:extLst>
          </p:cNvPr>
          <p:cNvGrpSpPr/>
          <p:nvPr/>
        </p:nvGrpSpPr>
        <p:grpSpPr>
          <a:xfrm>
            <a:off x="1246483" y="2791157"/>
            <a:ext cx="1411944" cy="1412826"/>
            <a:chOff x="4670463" y="3041685"/>
            <a:chExt cx="1411944" cy="1412826"/>
          </a:xfrm>
        </p:grpSpPr>
        <p:sp>
          <p:nvSpPr>
            <p:cNvPr id="25" name="Freeform: Shape 24">
              <a:extLst>
                <a:ext uri="{FF2B5EF4-FFF2-40B4-BE49-F238E27FC236}">
                  <a16:creationId xmlns:a16="http://schemas.microsoft.com/office/drawing/2014/main" id="{080E0DC3-26C7-4E87-2049-7FDCA9E114FE}"/>
                </a:ext>
              </a:extLst>
            </p:cNvPr>
            <p:cNvSpPr/>
            <p:nvPr/>
          </p:nvSpPr>
          <p:spPr>
            <a:xfrm>
              <a:off x="5187400" y="3557058"/>
              <a:ext cx="378072" cy="378072"/>
            </a:xfrm>
            <a:custGeom>
              <a:avLst/>
              <a:gdLst>
                <a:gd name="connsiteX0" fmla="*/ 378073 w 378072"/>
                <a:gd name="connsiteY0" fmla="*/ 189036 h 378072"/>
                <a:gd name="connsiteX1" fmla="*/ 189036 w 378072"/>
                <a:gd name="connsiteY1" fmla="*/ 378073 h 378072"/>
                <a:gd name="connsiteX2" fmla="*/ 0 w 378072"/>
                <a:gd name="connsiteY2" fmla="*/ 189036 h 378072"/>
                <a:gd name="connsiteX3" fmla="*/ 189036 w 378072"/>
                <a:gd name="connsiteY3" fmla="*/ 0 h 378072"/>
                <a:gd name="connsiteX4" fmla="*/ 378073 w 378072"/>
                <a:gd name="connsiteY4" fmla="*/ 189036 h 37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72" h="378072">
                  <a:moveTo>
                    <a:pt x="378073" y="189036"/>
                  </a:moveTo>
                  <a:cubicBezTo>
                    <a:pt x="378073" y="293438"/>
                    <a:pt x="293438" y="378073"/>
                    <a:pt x="189036" y="378073"/>
                  </a:cubicBezTo>
                  <a:cubicBezTo>
                    <a:pt x="84635" y="378073"/>
                    <a:pt x="0" y="293438"/>
                    <a:pt x="0" y="189036"/>
                  </a:cubicBezTo>
                  <a:cubicBezTo>
                    <a:pt x="0" y="84634"/>
                    <a:pt x="84635" y="0"/>
                    <a:pt x="189036" y="0"/>
                  </a:cubicBezTo>
                  <a:cubicBezTo>
                    <a:pt x="293438" y="0"/>
                    <a:pt x="378073" y="84634"/>
                    <a:pt x="378073" y="189036"/>
                  </a:cubicBezTo>
                  <a:close/>
                </a:path>
              </a:pathLst>
            </a:custGeom>
            <a:noFill/>
            <a:ln w="15875" cap="flat">
              <a:solidFill>
                <a:schemeClr val="bg1"/>
              </a:solidFill>
              <a:prstDash val="solid"/>
              <a:miter/>
            </a:ln>
          </p:spPr>
          <p:txBody>
            <a:bodyPr rtlCol="0" anchor="b"/>
            <a:lstStyle/>
            <a:p>
              <a:endParaRPr lang="en-US"/>
            </a:p>
          </p:txBody>
        </p:sp>
        <p:sp>
          <p:nvSpPr>
            <p:cNvPr id="27" name="Freeform: Shape 26">
              <a:extLst>
                <a:ext uri="{FF2B5EF4-FFF2-40B4-BE49-F238E27FC236}">
                  <a16:creationId xmlns:a16="http://schemas.microsoft.com/office/drawing/2014/main" id="{D8D8A9AC-9B46-02C8-AA8D-7EC4E3FA8302}"/>
                </a:ext>
              </a:extLst>
            </p:cNvPr>
            <p:cNvSpPr/>
            <p:nvPr/>
          </p:nvSpPr>
          <p:spPr>
            <a:xfrm>
              <a:off x="5059026" y="3428684"/>
              <a:ext cx="634821" cy="634821"/>
            </a:xfrm>
            <a:custGeom>
              <a:avLst/>
              <a:gdLst>
                <a:gd name="connsiteX0" fmla="*/ 634821 w 634821"/>
                <a:gd name="connsiteY0" fmla="*/ 317411 h 634821"/>
                <a:gd name="connsiteX1" fmla="*/ 317411 w 634821"/>
                <a:gd name="connsiteY1" fmla="*/ 634821 h 634821"/>
                <a:gd name="connsiteX2" fmla="*/ 0 w 634821"/>
                <a:gd name="connsiteY2" fmla="*/ 317411 h 634821"/>
                <a:gd name="connsiteX3" fmla="*/ 317411 w 634821"/>
                <a:gd name="connsiteY3" fmla="*/ 0 h 634821"/>
                <a:gd name="connsiteX4" fmla="*/ 634821 w 634821"/>
                <a:gd name="connsiteY4" fmla="*/ 317411 h 634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821" h="634821">
                  <a:moveTo>
                    <a:pt x="634821" y="317411"/>
                  </a:moveTo>
                  <a:cubicBezTo>
                    <a:pt x="634821" y="492712"/>
                    <a:pt x="492712" y="634821"/>
                    <a:pt x="317411" y="634821"/>
                  </a:cubicBezTo>
                  <a:cubicBezTo>
                    <a:pt x="142110" y="634821"/>
                    <a:pt x="0" y="492712"/>
                    <a:pt x="0" y="317411"/>
                  </a:cubicBezTo>
                  <a:cubicBezTo>
                    <a:pt x="0" y="142110"/>
                    <a:pt x="142110" y="0"/>
                    <a:pt x="317411" y="0"/>
                  </a:cubicBezTo>
                  <a:cubicBezTo>
                    <a:pt x="492712" y="0"/>
                    <a:pt x="634821" y="142110"/>
                    <a:pt x="634821" y="317411"/>
                  </a:cubicBezTo>
                  <a:close/>
                </a:path>
              </a:pathLst>
            </a:custGeom>
            <a:noFill/>
            <a:ln w="15875" cap="flat">
              <a:solidFill>
                <a:schemeClr val="bg1"/>
              </a:solidFill>
              <a:prstDash val="solid"/>
              <a:miter/>
            </a:ln>
          </p:spPr>
          <p:txBody>
            <a:bodyPr rtlCol="0" anchor="b"/>
            <a:lstStyle/>
            <a:p>
              <a:endParaRPr lang="en-US"/>
            </a:p>
          </p:txBody>
        </p:sp>
        <p:sp>
          <p:nvSpPr>
            <p:cNvPr id="28" name="Freeform: Shape 27">
              <a:extLst>
                <a:ext uri="{FF2B5EF4-FFF2-40B4-BE49-F238E27FC236}">
                  <a16:creationId xmlns:a16="http://schemas.microsoft.com/office/drawing/2014/main" id="{47F2CD3F-FDC7-289C-D6FF-6BB272568552}"/>
                </a:ext>
              </a:extLst>
            </p:cNvPr>
            <p:cNvSpPr/>
            <p:nvPr/>
          </p:nvSpPr>
          <p:spPr>
            <a:xfrm>
              <a:off x="4670463" y="3041685"/>
              <a:ext cx="1411944" cy="1412826"/>
            </a:xfrm>
            <a:custGeom>
              <a:avLst/>
              <a:gdLst>
                <a:gd name="connsiteX0" fmla="*/ 706258 w 1411944"/>
                <a:gd name="connsiteY0" fmla="*/ 1412827 h 1412826"/>
                <a:gd name="connsiteX1" fmla="*/ 627829 w 1411944"/>
                <a:gd name="connsiteY1" fmla="*/ 1380051 h 1412826"/>
                <a:gd name="connsiteX2" fmla="*/ 596105 w 1411944"/>
                <a:gd name="connsiteY2" fmla="*/ 1302674 h 1412826"/>
                <a:gd name="connsiteX3" fmla="*/ 596105 w 1411944"/>
                <a:gd name="connsiteY3" fmla="*/ 1142746 h 1412826"/>
                <a:gd name="connsiteX4" fmla="*/ 596077 w 1411944"/>
                <a:gd name="connsiteY4" fmla="*/ 1140131 h 1412826"/>
                <a:gd name="connsiteX5" fmla="*/ 554062 w 1411944"/>
                <a:gd name="connsiteY5" fmla="*/ 1075006 h 1412826"/>
                <a:gd name="connsiteX6" fmla="*/ 527540 w 1411944"/>
                <a:gd name="connsiteY6" fmla="*/ 1071026 h 1412826"/>
                <a:gd name="connsiteX7" fmla="*/ 475093 w 1411944"/>
                <a:gd name="connsiteY7" fmla="*/ 1092773 h 1412826"/>
                <a:gd name="connsiteX8" fmla="*/ 361956 w 1411944"/>
                <a:gd name="connsiteY8" fmla="*/ 1205910 h 1412826"/>
                <a:gd name="connsiteX9" fmla="*/ 284266 w 1411944"/>
                <a:gd name="connsiteY9" fmla="*/ 1238089 h 1412826"/>
                <a:gd name="connsiteX10" fmla="*/ 206548 w 1411944"/>
                <a:gd name="connsiteY10" fmla="*/ 1205910 h 1412826"/>
                <a:gd name="connsiteX11" fmla="*/ 174426 w 1411944"/>
                <a:gd name="connsiteY11" fmla="*/ 1128192 h 1412826"/>
                <a:gd name="connsiteX12" fmla="*/ 206463 w 1411944"/>
                <a:gd name="connsiteY12" fmla="*/ 1050502 h 1412826"/>
                <a:gd name="connsiteX13" fmla="*/ 318293 w 1411944"/>
                <a:gd name="connsiteY13" fmla="*/ 938672 h 1412826"/>
                <a:gd name="connsiteX14" fmla="*/ 319742 w 1411944"/>
                <a:gd name="connsiteY14" fmla="*/ 937194 h 1412826"/>
                <a:gd name="connsiteX15" fmla="*/ 335860 w 1411944"/>
                <a:gd name="connsiteY15" fmla="*/ 853876 h 1412826"/>
                <a:gd name="connsiteX16" fmla="*/ 280741 w 1411944"/>
                <a:gd name="connsiteY16" fmla="*/ 816865 h 1412826"/>
                <a:gd name="connsiteX17" fmla="*/ 269797 w 1411944"/>
                <a:gd name="connsiteY17" fmla="*/ 816467 h 1412826"/>
                <a:gd name="connsiteX18" fmla="*/ 107993 w 1411944"/>
                <a:gd name="connsiteY18" fmla="*/ 816467 h 1412826"/>
                <a:gd name="connsiteX19" fmla="*/ 24249 w 1411944"/>
                <a:gd name="connsiteY19" fmla="*/ 776328 h 1412826"/>
                <a:gd name="connsiteX20" fmla="*/ 1706 w 1411944"/>
                <a:gd name="connsiteY20" fmla="*/ 686984 h 1412826"/>
                <a:gd name="connsiteX21" fmla="*/ 107993 w 1411944"/>
                <a:gd name="connsiteY21" fmla="*/ 596502 h 1412826"/>
                <a:gd name="connsiteX22" fmla="*/ 269854 w 1411944"/>
                <a:gd name="connsiteY22" fmla="*/ 596502 h 1412826"/>
                <a:gd name="connsiteX23" fmla="*/ 280883 w 1411944"/>
                <a:gd name="connsiteY23" fmla="*/ 596047 h 1412826"/>
                <a:gd name="connsiteX24" fmla="*/ 335860 w 1411944"/>
                <a:gd name="connsiteY24" fmla="*/ 559008 h 1412826"/>
                <a:gd name="connsiteX25" fmla="*/ 319714 w 1411944"/>
                <a:gd name="connsiteY25" fmla="*/ 475746 h 1412826"/>
                <a:gd name="connsiteX26" fmla="*/ 316161 w 1411944"/>
                <a:gd name="connsiteY26" fmla="*/ 472193 h 1412826"/>
                <a:gd name="connsiteX27" fmla="*/ 206406 w 1411944"/>
                <a:gd name="connsiteY27" fmla="*/ 362438 h 1412826"/>
                <a:gd name="connsiteX28" fmla="*/ 174398 w 1411944"/>
                <a:gd name="connsiteY28" fmla="*/ 284749 h 1412826"/>
                <a:gd name="connsiteX29" fmla="*/ 206747 w 1411944"/>
                <a:gd name="connsiteY29" fmla="*/ 206803 h 1412826"/>
                <a:gd name="connsiteX30" fmla="*/ 284209 w 1411944"/>
                <a:gd name="connsiteY30" fmla="*/ 174852 h 1412826"/>
                <a:gd name="connsiteX31" fmla="*/ 361899 w 1411944"/>
                <a:gd name="connsiteY31" fmla="*/ 207030 h 1412826"/>
                <a:gd name="connsiteX32" fmla="*/ 475037 w 1411944"/>
                <a:gd name="connsiteY32" fmla="*/ 320168 h 1412826"/>
                <a:gd name="connsiteX33" fmla="*/ 527484 w 1411944"/>
                <a:gd name="connsiteY33" fmla="*/ 341914 h 1412826"/>
                <a:gd name="connsiteX34" fmla="*/ 554005 w 1411944"/>
                <a:gd name="connsiteY34" fmla="*/ 337935 h 1412826"/>
                <a:gd name="connsiteX35" fmla="*/ 595991 w 1411944"/>
                <a:gd name="connsiteY35" fmla="*/ 273179 h 1412826"/>
                <a:gd name="connsiteX36" fmla="*/ 596048 w 1411944"/>
                <a:gd name="connsiteY36" fmla="*/ 270194 h 1412826"/>
                <a:gd name="connsiteX37" fmla="*/ 596048 w 1411944"/>
                <a:gd name="connsiteY37" fmla="*/ 109982 h 1412826"/>
                <a:gd name="connsiteX38" fmla="*/ 627772 w 1411944"/>
                <a:gd name="connsiteY38" fmla="*/ 32776 h 1412826"/>
                <a:gd name="connsiteX39" fmla="*/ 706201 w 1411944"/>
                <a:gd name="connsiteY39" fmla="*/ 0 h 1412826"/>
                <a:gd name="connsiteX40" fmla="*/ 755749 w 1411944"/>
                <a:gd name="connsiteY40" fmla="*/ 12024 h 1412826"/>
                <a:gd name="connsiteX41" fmla="*/ 815842 w 1411944"/>
                <a:gd name="connsiteY41" fmla="*/ 110352 h 1412826"/>
                <a:gd name="connsiteX42" fmla="*/ 815842 w 1411944"/>
                <a:gd name="connsiteY42" fmla="*/ 271303 h 1412826"/>
                <a:gd name="connsiteX43" fmla="*/ 858709 w 1411944"/>
                <a:gd name="connsiteY43" fmla="*/ 338276 h 1412826"/>
                <a:gd name="connsiteX44" fmla="*/ 882986 w 1411944"/>
                <a:gd name="connsiteY44" fmla="*/ 341801 h 1412826"/>
                <a:gd name="connsiteX45" fmla="*/ 935944 w 1411944"/>
                <a:gd name="connsiteY45" fmla="*/ 321021 h 1412826"/>
                <a:gd name="connsiteX46" fmla="*/ 936712 w 1411944"/>
                <a:gd name="connsiteY46" fmla="*/ 320253 h 1412826"/>
                <a:gd name="connsiteX47" fmla="*/ 1049878 w 1411944"/>
                <a:gd name="connsiteY47" fmla="*/ 207087 h 1412826"/>
                <a:gd name="connsiteX48" fmla="*/ 1127767 w 1411944"/>
                <a:gd name="connsiteY48" fmla="*/ 174795 h 1412826"/>
                <a:gd name="connsiteX49" fmla="*/ 1162532 w 1411944"/>
                <a:gd name="connsiteY49" fmla="*/ 180452 h 1412826"/>
                <a:gd name="connsiteX50" fmla="*/ 1234423 w 1411944"/>
                <a:gd name="connsiteY50" fmla="*/ 259364 h 1412826"/>
                <a:gd name="connsiteX51" fmla="*/ 1205257 w 1411944"/>
                <a:gd name="connsiteY51" fmla="*/ 362609 h 1412826"/>
                <a:gd name="connsiteX52" fmla="*/ 1089618 w 1411944"/>
                <a:gd name="connsiteY52" fmla="*/ 478248 h 1412826"/>
                <a:gd name="connsiteX53" fmla="*/ 1076087 w 1411944"/>
                <a:gd name="connsiteY53" fmla="*/ 558866 h 1412826"/>
                <a:gd name="connsiteX54" fmla="*/ 1142264 w 1411944"/>
                <a:gd name="connsiteY54" fmla="*/ 596474 h 1412826"/>
                <a:gd name="connsiteX55" fmla="*/ 1303954 w 1411944"/>
                <a:gd name="connsiteY55" fmla="*/ 596474 h 1412826"/>
                <a:gd name="connsiteX56" fmla="*/ 1327719 w 1411944"/>
                <a:gd name="connsiteY56" fmla="*/ 599658 h 1412826"/>
                <a:gd name="connsiteX57" fmla="*/ 1331329 w 1411944"/>
                <a:gd name="connsiteY57" fmla="*/ 600567 h 1412826"/>
                <a:gd name="connsiteX58" fmla="*/ 1333347 w 1411944"/>
                <a:gd name="connsiteY58" fmla="*/ 601107 h 1412826"/>
                <a:gd name="connsiteX59" fmla="*/ 1411094 w 1411944"/>
                <a:gd name="connsiteY59" fmla="*/ 719930 h 1412826"/>
                <a:gd name="connsiteX60" fmla="*/ 1303954 w 1411944"/>
                <a:gd name="connsiteY60" fmla="*/ 816239 h 1412826"/>
                <a:gd name="connsiteX61" fmla="*/ 1142264 w 1411944"/>
                <a:gd name="connsiteY61" fmla="*/ 816239 h 1412826"/>
                <a:gd name="connsiteX62" fmla="*/ 1076030 w 1411944"/>
                <a:gd name="connsiteY62" fmla="*/ 853961 h 1412826"/>
                <a:gd name="connsiteX63" fmla="*/ 1090613 w 1411944"/>
                <a:gd name="connsiteY63" fmla="*/ 935631 h 1412826"/>
                <a:gd name="connsiteX64" fmla="*/ 1092205 w 1411944"/>
                <a:gd name="connsiteY64" fmla="*/ 937137 h 1412826"/>
                <a:gd name="connsiteX65" fmla="*/ 1205286 w 1411944"/>
                <a:gd name="connsiteY65" fmla="*/ 1050218 h 1412826"/>
                <a:gd name="connsiteX66" fmla="*/ 1234394 w 1411944"/>
                <a:gd name="connsiteY66" fmla="*/ 1153406 h 1412826"/>
                <a:gd name="connsiteX67" fmla="*/ 1162418 w 1411944"/>
                <a:gd name="connsiteY67" fmla="*/ 1232347 h 1412826"/>
                <a:gd name="connsiteX68" fmla="*/ 1127738 w 1411944"/>
                <a:gd name="connsiteY68" fmla="*/ 1237975 h 1412826"/>
                <a:gd name="connsiteX69" fmla="*/ 1049793 w 1411944"/>
                <a:gd name="connsiteY69" fmla="*/ 1205626 h 1412826"/>
                <a:gd name="connsiteX70" fmla="*/ 935916 w 1411944"/>
                <a:gd name="connsiteY70" fmla="*/ 1091721 h 1412826"/>
                <a:gd name="connsiteX71" fmla="*/ 882957 w 1411944"/>
                <a:gd name="connsiteY71" fmla="*/ 1070941 h 1412826"/>
                <a:gd name="connsiteX72" fmla="*/ 858681 w 1411944"/>
                <a:gd name="connsiteY72" fmla="*/ 1074466 h 1412826"/>
                <a:gd name="connsiteX73" fmla="*/ 815814 w 1411944"/>
                <a:gd name="connsiteY73" fmla="*/ 1141496 h 1412826"/>
                <a:gd name="connsiteX74" fmla="*/ 815814 w 1411944"/>
                <a:gd name="connsiteY74" fmla="*/ 1302475 h 1412826"/>
                <a:gd name="connsiteX75" fmla="*/ 755692 w 1411944"/>
                <a:gd name="connsiteY75" fmla="*/ 1400746 h 1412826"/>
                <a:gd name="connsiteX76" fmla="*/ 706201 w 1411944"/>
                <a:gd name="connsiteY76" fmla="*/ 1412742 h 14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411944" h="1412826">
                  <a:moveTo>
                    <a:pt x="706258" y="1412827"/>
                  </a:moveTo>
                  <a:cubicBezTo>
                    <a:pt x="677178" y="1412827"/>
                    <a:pt x="648581" y="1400888"/>
                    <a:pt x="627829" y="1380051"/>
                  </a:cubicBezTo>
                  <a:cubicBezTo>
                    <a:pt x="607220" y="1359357"/>
                    <a:pt x="595963" y="1331868"/>
                    <a:pt x="596105" y="1302674"/>
                  </a:cubicBezTo>
                  <a:lnTo>
                    <a:pt x="596105" y="1142746"/>
                  </a:lnTo>
                  <a:cubicBezTo>
                    <a:pt x="596105" y="1141865"/>
                    <a:pt x="596105" y="1140984"/>
                    <a:pt x="596077" y="1140131"/>
                  </a:cubicBezTo>
                  <a:cubicBezTo>
                    <a:pt x="595366" y="1099936"/>
                    <a:pt x="562192" y="1079412"/>
                    <a:pt x="554062" y="1075006"/>
                  </a:cubicBezTo>
                  <a:cubicBezTo>
                    <a:pt x="548974" y="1073443"/>
                    <a:pt x="539252" y="1071026"/>
                    <a:pt x="527540" y="1071026"/>
                  </a:cubicBezTo>
                  <a:cubicBezTo>
                    <a:pt x="507159" y="1071026"/>
                    <a:pt x="489506" y="1078332"/>
                    <a:pt x="475093" y="1092773"/>
                  </a:cubicBezTo>
                  <a:lnTo>
                    <a:pt x="361956" y="1205910"/>
                  </a:lnTo>
                  <a:cubicBezTo>
                    <a:pt x="341204" y="1226661"/>
                    <a:pt x="313602" y="1238089"/>
                    <a:pt x="284266" y="1238089"/>
                  </a:cubicBezTo>
                  <a:cubicBezTo>
                    <a:pt x="254930" y="1238089"/>
                    <a:pt x="227328" y="1226661"/>
                    <a:pt x="206548" y="1205910"/>
                  </a:cubicBezTo>
                  <a:cubicBezTo>
                    <a:pt x="185854" y="1185585"/>
                    <a:pt x="174454" y="1157955"/>
                    <a:pt x="174426" y="1128192"/>
                  </a:cubicBezTo>
                  <a:cubicBezTo>
                    <a:pt x="174426" y="1098941"/>
                    <a:pt x="186081" y="1070628"/>
                    <a:pt x="206463" y="1050502"/>
                  </a:cubicBezTo>
                  <a:cubicBezTo>
                    <a:pt x="210755" y="1046210"/>
                    <a:pt x="302630" y="954307"/>
                    <a:pt x="318293" y="938672"/>
                  </a:cubicBezTo>
                  <a:lnTo>
                    <a:pt x="319742" y="937194"/>
                  </a:lnTo>
                  <a:cubicBezTo>
                    <a:pt x="354082" y="902770"/>
                    <a:pt x="337822" y="858765"/>
                    <a:pt x="335860" y="853876"/>
                  </a:cubicBezTo>
                  <a:cubicBezTo>
                    <a:pt x="335349" y="852625"/>
                    <a:pt x="321846" y="821583"/>
                    <a:pt x="280741" y="816865"/>
                  </a:cubicBezTo>
                  <a:cubicBezTo>
                    <a:pt x="277330" y="816609"/>
                    <a:pt x="273578" y="816467"/>
                    <a:pt x="269797" y="816467"/>
                  </a:cubicBezTo>
                  <a:lnTo>
                    <a:pt x="107993" y="816467"/>
                  </a:lnTo>
                  <a:cubicBezTo>
                    <a:pt x="73796" y="815074"/>
                    <a:pt x="44062" y="800832"/>
                    <a:pt x="24249" y="776328"/>
                  </a:cubicBezTo>
                  <a:cubicBezTo>
                    <a:pt x="4350" y="751711"/>
                    <a:pt x="-3865" y="719134"/>
                    <a:pt x="1706" y="686984"/>
                  </a:cubicBezTo>
                  <a:cubicBezTo>
                    <a:pt x="10718" y="634224"/>
                    <a:pt x="52448" y="598691"/>
                    <a:pt x="107993" y="596502"/>
                  </a:cubicBezTo>
                  <a:lnTo>
                    <a:pt x="269854" y="596502"/>
                  </a:lnTo>
                  <a:cubicBezTo>
                    <a:pt x="273578" y="596474"/>
                    <a:pt x="277302" y="596332"/>
                    <a:pt x="280883" y="596047"/>
                  </a:cubicBezTo>
                  <a:cubicBezTo>
                    <a:pt x="321846" y="591414"/>
                    <a:pt x="335320" y="560315"/>
                    <a:pt x="335860" y="559008"/>
                  </a:cubicBezTo>
                  <a:cubicBezTo>
                    <a:pt x="337793" y="554175"/>
                    <a:pt x="354053" y="510171"/>
                    <a:pt x="319714" y="475746"/>
                  </a:cubicBezTo>
                  <a:lnTo>
                    <a:pt x="316161" y="472193"/>
                  </a:lnTo>
                  <a:cubicBezTo>
                    <a:pt x="295893" y="451982"/>
                    <a:pt x="211892" y="367925"/>
                    <a:pt x="206406" y="362438"/>
                  </a:cubicBezTo>
                  <a:cubicBezTo>
                    <a:pt x="186053" y="342341"/>
                    <a:pt x="174369" y="314028"/>
                    <a:pt x="174398" y="284749"/>
                  </a:cubicBezTo>
                  <a:cubicBezTo>
                    <a:pt x="174398" y="254986"/>
                    <a:pt x="185882" y="227299"/>
                    <a:pt x="206747" y="206803"/>
                  </a:cubicBezTo>
                  <a:cubicBezTo>
                    <a:pt x="227328" y="186222"/>
                    <a:pt x="254873" y="174852"/>
                    <a:pt x="284209" y="174852"/>
                  </a:cubicBezTo>
                  <a:cubicBezTo>
                    <a:pt x="313545" y="174852"/>
                    <a:pt x="341148" y="186279"/>
                    <a:pt x="361899" y="207030"/>
                  </a:cubicBezTo>
                  <a:lnTo>
                    <a:pt x="475037" y="320168"/>
                  </a:lnTo>
                  <a:cubicBezTo>
                    <a:pt x="489449" y="334580"/>
                    <a:pt x="507102" y="341914"/>
                    <a:pt x="527484" y="341914"/>
                  </a:cubicBezTo>
                  <a:cubicBezTo>
                    <a:pt x="539195" y="341914"/>
                    <a:pt x="548917" y="339498"/>
                    <a:pt x="554005" y="337935"/>
                  </a:cubicBezTo>
                  <a:cubicBezTo>
                    <a:pt x="562107" y="333528"/>
                    <a:pt x="595309" y="313061"/>
                    <a:pt x="595991" y="273179"/>
                  </a:cubicBezTo>
                  <a:cubicBezTo>
                    <a:pt x="596020" y="271957"/>
                    <a:pt x="596048" y="271104"/>
                    <a:pt x="596048" y="270194"/>
                  </a:cubicBezTo>
                  <a:lnTo>
                    <a:pt x="596048" y="109982"/>
                  </a:lnTo>
                  <a:cubicBezTo>
                    <a:pt x="595906" y="80902"/>
                    <a:pt x="607192" y="53470"/>
                    <a:pt x="627772" y="32776"/>
                  </a:cubicBezTo>
                  <a:cubicBezTo>
                    <a:pt x="648524" y="11939"/>
                    <a:pt x="677092" y="0"/>
                    <a:pt x="706201" y="0"/>
                  </a:cubicBezTo>
                  <a:cubicBezTo>
                    <a:pt x="723513" y="0"/>
                    <a:pt x="740171" y="4037"/>
                    <a:pt x="755749" y="12024"/>
                  </a:cubicBezTo>
                  <a:cubicBezTo>
                    <a:pt x="792675" y="30615"/>
                    <a:pt x="816297" y="69219"/>
                    <a:pt x="815842" y="110352"/>
                  </a:cubicBezTo>
                  <a:lnTo>
                    <a:pt x="815842" y="271303"/>
                  </a:lnTo>
                  <a:cubicBezTo>
                    <a:pt x="814904" y="307092"/>
                    <a:pt x="846657" y="332733"/>
                    <a:pt x="858709" y="338276"/>
                  </a:cubicBezTo>
                  <a:cubicBezTo>
                    <a:pt x="861467" y="339214"/>
                    <a:pt x="870137" y="341801"/>
                    <a:pt x="882986" y="341801"/>
                  </a:cubicBezTo>
                  <a:cubicBezTo>
                    <a:pt x="898222" y="341801"/>
                    <a:pt x="919770" y="338190"/>
                    <a:pt x="935944" y="321021"/>
                  </a:cubicBezTo>
                  <a:lnTo>
                    <a:pt x="936712" y="320253"/>
                  </a:lnTo>
                  <a:lnTo>
                    <a:pt x="1049878" y="207087"/>
                  </a:lnTo>
                  <a:cubicBezTo>
                    <a:pt x="1070004" y="186592"/>
                    <a:pt x="1098402" y="174795"/>
                    <a:pt x="1127767" y="174795"/>
                  </a:cubicBezTo>
                  <a:cubicBezTo>
                    <a:pt x="1139677" y="174795"/>
                    <a:pt x="1151389" y="176699"/>
                    <a:pt x="1162532" y="180452"/>
                  </a:cubicBezTo>
                  <a:cubicBezTo>
                    <a:pt x="1198549" y="192078"/>
                    <a:pt x="1225469" y="221585"/>
                    <a:pt x="1234423" y="259364"/>
                  </a:cubicBezTo>
                  <a:cubicBezTo>
                    <a:pt x="1243406" y="297228"/>
                    <a:pt x="1232490" y="335831"/>
                    <a:pt x="1205257" y="362609"/>
                  </a:cubicBezTo>
                  <a:lnTo>
                    <a:pt x="1089618" y="478248"/>
                  </a:lnTo>
                  <a:cubicBezTo>
                    <a:pt x="1058605" y="512047"/>
                    <a:pt x="1074183" y="554175"/>
                    <a:pt x="1076087" y="558866"/>
                  </a:cubicBezTo>
                  <a:cubicBezTo>
                    <a:pt x="1076712" y="560344"/>
                    <a:pt x="1092461" y="596474"/>
                    <a:pt x="1142264" y="596474"/>
                  </a:cubicBezTo>
                  <a:lnTo>
                    <a:pt x="1303954" y="596474"/>
                  </a:lnTo>
                  <a:cubicBezTo>
                    <a:pt x="1312113" y="596815"/>
                    <a:pt x="1320100" y="597867"/>
                    <a:pt x="1327719" y="599658"/>
                  </a:cubicBezTo>
                  <a:cubicBezTo>
                    <a:pt x="1328913" y="599942"/>
                    <a:pt x="1330135" y="600255"/>
                    <a:pt x="1331329" y="600567"/>
                  </a:cubicBezTo>
                  <a:cubicBezTo>
                    <a:pt x="1332068" y="600766"/>
                    <a:pt x="1332722" y="600937"/>
                    <a:pt x="1333347" y="601107"/>
                  </a:cubicBezTo>
                  <a:cubicBezTo>
                    <a:pt x="1385680" y="615946"/>
                    <a:pt x="1417660" y="664811"/>
                    <a:pt x="1411094" y="719930"/>
                  </a:cubicBezTo>
                  <a:cubicBezTo>
                    <a:pt x="1405607" y="765981"/>
                    <a:pt x="1370359" y="813624"/>
                    <a:pt x="1303954" y="816239"/>
                  </a:cubicBezTo>
                  <a:lnTo>
                    <a:pt x="1142264" y="816239"/>
                  </a:lnTo>
                  <a:cubicBezTo>
                    <a:pt x="1092432" y="816268"/>
                    <a:pt x="1076684" y="852426"/>
                    <a:pt x="1076030" y="853961"/>
                  </a:cubicBezTo>
                  <a:cubicBezTo>
                    <a:pt x="1074154" y="858652"/>
                    <a:pt x="1058320" y="901462"/>
                    <a:pt x="1090613" y="935631"/>
                  </a:cubicBezTo>
                  <a:lnTo>
                    <a:pt x="1092205" y="937137"/>
                  </a:lnTo>
                  <a:lnTo>
                    <a:pt x="1205286" y="1050218"/>
                  </a:lnTo>
                  <a:cubicBezTo>
                    <a:pt x="1232490" y="1076939"/>
                    <a:pt x="1243377" y="1115542"/>
                    <a:pt x="1234394" y="1153406"/>
                  </a:cubicBezTo>
                  <a:cubicBezTo>
                    <a:pt x="1225440" y="1191185"/>
                    <a:pt x="1198520" y="1220692"/>
                    <a:pt x="1162418" y="1232347"/>
                  </a:cubicBezTo>
                  <a:cubicBezTo>
                    <a:pt x="1151332" y="1236071"/>
                    <a:pt x="1139649" y="1237975"/>
                    <a:pt x="1127738" y="1237975"/>
                  </a:cubicBezTo>
                  <a:cubicBezTo>
                    <a:pt x="1098374" y="1237975"/>
                    <a:pt x="1069947" y="1226178"/>
                    <a:pt x="1049793" y="1205626"/>
                  </a:cubicBezTo>
                  <a:lnTo>
                    <a:pt x="935916" y="1091721"/>
                  </a:lnTo>
                  <a:cubicBezTo>
                    <a:pt x="919741" y="1074551"/>
                    <a:pt x="898194" y="1070941"/>
                    <a:pt x="882957" y="1070941"/>
                  </a:cubicBezTo>
                  <a:cubicBezTo>
                    <a:pt x="870393" y="1070941"/>
                    <a:pt x="861979" y="1073329"/>
                    <a:pt x="858681" y="1074466"/>
                  </a:cubicBezTo>
                  <a:cubicBezTo>
                    <a:pt x="846628" y="1080009"/>
                    <a:pt x="814876" y="1105678"/>
                    <a:pt x="815814" y="1141496"/>
                  </a:cubicBezTo>
                  <a:lnTo>
                    <a:pt x="815814" y="1302475"/>
                  </a:lnTo>
                  <a:cubicBezTo>
                    <a:pt x="816269" y="1343523"/>
                    <a:pt x="792675" y="1382126"/>
                    <a:pt x="755692" y="1400746"/>
                  </a:cubicBezTo>
                  <a:cubicBezTo>
                    <a:pt x="740171" y="1408705"/>
                    <a:pt x="723513" y="1412742"/>
                    <a:pt x="706201" y="1412742"/>
                  </a:cubicBezTo>
                  <a:close/>
                </a:path>
              </a:pathLst>
            </a:custGeom>
            <a:noFill/>
            <a:ln w="15875" cap="flat">
              <a:solidFill>
                <a:schemeClr val="bg1"/>
              </a:solidFill>
              <a:prstDash val="solid"/>
              <a:miter/>
            </a:ln>
          </p:spPr>
          <p:txBody>
            <a:bodyPr rtlCol="0" anchor="b"/>
            <a:lstStyle/>
            <a:p>
              <a:endParaRPr lang="en-US"/>
            </a:p>
          </p:txBody>
        </p:sp>
      </p:grpSp>
      <p:sp>
        <p:nvSpPr>
          <p:cNvPr id="31" name="Text Placeholder 10">
            <a:extLst>
              <a:ext uri="{FF2B5EF4-FFF2-40B4-BE49-F238E27FC236}">
                <a16:creationId xmlns:a16="http://schemas.microsoft.com/office/drawing/2014/main" id="{8EA31ACB-FA83-8DFA-FF43-B3CBA0EE39B1}"/>
              </a:ext>
            </a:extLst>
          </p:cNvPr>
          <p:cNvSpPr txBox="1">
            <a:spLocks/>
          </p:cNvSpPr>
          <p:nvPr/>
        </p:nvSpPr>
        <p:spPr>
          <a:xfrm>
            <a:off x="872455" y="4836622"/>
            <a:ext cx="2160000" cy="95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kern="1200">
                <a:solidFill>
                  <a:schemeClr val="tx2"/>
                </a:solidFill>
                <a:latin typeface="+mj-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a:solidFill>
                  <a:schemeClr val="bg1"/>
                </a:solidFill>
                <a:latin typeface="+mn-lt"/>
              </a:rPr>
              <a:t>8-point design and 20” circumference for even heating across any size or style of cookware</a:t>
            </a:r>
          </a:p>
        </p:txBody>
      </p:sp>
      <p:sp>
        <p:nvSpPr>
          <p:cNvPr id="32" name="Text Placeholder 10">
            <a:extLst>
              <a:ext uri="{FF2B5EF4-FFF2-40B4-BE49-F238E27FC236}">
                <a16:creationId xmlns:a16="http://schemas.microsoft.com/office/drawing/2014/main" id="{ADCF79F6-E974-D97C-E541-8EEACC60ACA1}"/>
              </a:ext>
            </a:extLst>
          </p:cNvPr>
          <p:cNvSpPr txBox="1">
            <a:spLocks/>
          </p:cNvSpPr>
          <p:nvPr/>
        </p:nvSpPr>
        <p:spPr>
          <a:xfrm>
            <a:off x="3500455" y="4836622"/>
            <a:ext cx="2160000" cy="95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kern="1200">
                <a:solidFill>
                  <a:schemeClr val="tx2"/>
                </a:solidFill>
                <a:latin typeface="+mj-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a:solidFill>
                  <a:schemeClr val="bg1"/>
                </a:solidFill>
                <a:latin typeface="+mn-lt"/>
              </a:rPr>
              <a:t>Largest range of BTUs – extra-high sear to </a:t>
            </a:r>
            <a:br>
              <a:rPr lang="en-US" sz="1400">
                <a:solidFill>
                  <a:schemeClr val="bg1"/>
                </a:solidFill>
                <a:latin typeface="+mn-lt"/>
              </a:rPr>
            </a:br>
            <a:r>
              <a:rPr lang="en-US" sz="1400">
                <a:solidFill>
                  <a:schemeClr val="bg1"/>
                </a:solidFill>
                <a:latin typeface="+mn-lt"/>
              </a:rPr>
              <a:t>ultra-low warm</a:t>
            </a:r>
          </a:p>
        </p:txBody>
      </p:sp>
      <p:sp>
        <p:nvSpPr>
          <p:cNvPr id="33" name="Text Placeholder 10">
            <a:extLst>
              <a:ext uri="{FF2B5EF4-FFF2-40B4-BE49-F238E27FC236}">
                <a16:creationId xmlns:a16="http://schemas.microsoft.com/office/drawing/2014/main" id="{1D50FF89-65B2-1DAC-99D6-8F32282E4E53}"/>
              </a:ext>
            </a:extLst>
          </p:cNvPr>
          <p:cNvSpPr txBox="1">
            <a:spLocks/>
          </p:cNvSpPr>
          <p:nvPr/>
        </p:nvSpPr>
        <p:spPr>
          <a:xfrm>
            <a:off x="6128455" y="4836622"/>
            <a:ext cx="2160000" cy="9566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Font typeface="Arial" panose="020B0604020202020204" pitchFamily="34" charset="0"/>
              <a:buNone/>
              <a:defRPr sz="2000" kern="1200">
                <a:solidFill>
                  <a:schemeClr val="tx2"/>
                </a:solidFill>
                <a:latin typeface="+mj-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4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2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b="1" kern="1200" cap="all" baseline="0">
                <a:solidFill>
                  <a:schemeClr val="accent2"/>
                </a:solidFill>
                <a:latin typeface="+mj-lt"/>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a:solidFill>
                  <a:schemeClr val="bg1"/>
                </a:solidFill>
                <a:latin typeface="+mn-lt"/>
              </a:rPr>
              <a:t>152 precision-control heat ports for 3x the flame distribution of any other sealed burner</a:t>
            </a:r>
          </a:p>
        </p:txBody>
      </p:sp>
      <p:sp>
        <p:nvSpPr>
          <p:cNvPr id="36" name="Graphic 34">
            <a:extLst>
              <a:ext uri="{FF2B5EF4-FFF2-40B4-BE49-F238E27FC236}">
                <a16:creationId xmlns:a16="http://schemas.microsoft.com/office/drawing/2014/main" id="{4470B688-4DB5-0698-7830-6B2D359E77C3}"/>
              </a:ext>
            </a:extLst>
          </p:cNvPr>
          <p:cNvSpPr/>
          <p:nvPr/>
        </p:nvSpPr>
        <p:spPr>
          <a:xfrm>
            <a:off x="4212071" y="2791157"/>
            <a:ext cx="883592" cy="1412825"/>
          </a:xfrm>
          <a:custGeom>
            <a:avLst/>
            <a:gdLst>
              <a:gd name="connsiteX0" fmla="*/ 0 w 2667000"/>
              <a:gd name="connsiteY0" fmla="*/ 0 h 800100"/>
              <a:gd name="connsiteX1" fmla="*/ 888968 w 2667000"/>
              <a:gd name="connsiteY1" fmla="*/ 800100 h 800100"/>
              <a:gd name="connsiteX2" fmla="*/ 1778032 w 2667000"/>
              <a:gd name="connsiteY2" fmla="*/ 0 h 800100"/>
              <a:gd name="connsiteX3" fmla="*/ 2667000 w 2667000"/>
              <a:gd name="connsiteY3" fmla="*/ 800100 h 800100"/>
              <a:gd name="connsiteX0" fmla="*/ 0 w 1778032"/>
              <a:gd name="connsiteY0" fmla="*/ 0 h 800100"/>
              <a:gd name="connsiteX1" fmla="*/ 888968 w 1778032"/>
              <a:gd name="connsiteY1" fmla="*/ 800100 h 800100"/>
              <a:gd name="connsiteX2" fmla="*/ 1778032 w 1778032"/>
              <a:gd name="connsiteY2" fmla="*/ 0 h 800100"/>
              <a:gd name="connsiteX0" fmla="*/ 0 w 888968"/>
              <a:gd name="connsiteY0" fmla="*/ 0 h 800100"/>
              <a:gd name="connsiteX1" fmla="*/ 888968 w 888968"/>
              <a:gd name="connsiteY1" fmla="*/ 800100 h 800100"/>
            </a:gdLst>
            <a:ahLst/>
            <a:cxnLst>
              <a:cxn ang="0">
                <a:pos x="connsiteX0" y="connsiteY0"/>
              </a:cxn>
              <a:cxn ang="0">
                <a:pos x="connsiteX1" y="connsiteY1"/>
              </a:cxn>
            </a:cxnLst>
            <a:rect l="l" t="t" r="r" b="b"/>
            <a:pathLst>
              <a:path w="888968" h="800100">
                <a:moveTo>
                  <a:pt x="0" y="0"/>
                </a:moveTo>
                <a:cubicBezTo>
                  <a:pt x="444532" y="0"/>
                  <a:pt x="444532" y="800100"/>
                  <a:pt x="888968" y="800100"/>
                </a:cubicBezTo>
              </a:path>
            </a:pathLst>
          </a:custGeom>
          <a:noFill/>
          <a:ln w="15875" cap="flat">
            <a:solidFill>
              <a:schemeClr val="bg1"/>
            </a:solidFill>
            <a:prstDash val="solid"/>
            <a:miter/>
          </a:ln>
        </p:spPr>
        <p:txBody>
          <a:bodyPr rtlCol="0" anchor="ctr"/>
          <a:lstStyle/>
          <a:p>
            <a:endParaRPr lang="en-US"/>
          </a:p>
        </p:txBody>
      </p:sp>
      <p:sp>
        <p:nvSpPr>
          <p:cNvPr id="37" name="Title 1">
            <a:extLst>
              <a:ext uri="{FF2B5EF4-FFF2-40B4-BE49-F238E27FC236}">
                <a16:creationId xmlns:a16="http://schemas.microsoft.com/office/drawing/2014/main" id="{DFBDE59F-88E1-33D7-5EEA-850D547DC215}"/>
              </a:ext>
            </a:extLst>
          </p:cNvPr>
          <p:cNvSpPr txBox="1">
            <a:spLocks/>
          </p:cNvSpPr>
          <p:nvPr/>
        </p:nvSpPr>
        <p:spPr>
          <a:xfrm>
            <a:off x="3585995" y="2711417"/>
            <a:ext cx="549030" cy="47536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cap="all" baseline="0">
                <a:solidFill>
                  <a:schemeClr val="accent1"/>
                </a:solidFill>
                <a:latin typeface="+mj-lt"/>
                <a:ea typeface="+mj-ea"/>
                <a:cs typeface="+mj-cs"/>
              </a:defRPr>
            </a:lvl1pPr>
          </a:lstStyle>
          <a:p>
            <a:pPr algn="r"/>
            <a:r>
              <a:rPr lang="en-US" sz="1600" cap="none">
                <a:solidFill>
                  <a:schemeClr val="bg1"/>
                </a:solidFill>
              </a:rPr>
              <a:t>25,000</a:t>
            </a:r>
            <a:br>
              <a:rPr lang="en-US" sz="1600" cap="none">
                <a:solidFill>
                  <a:schemeClr val="bg1"/>
                </a:solidFill>
              </a:rPr>
            </a:br>
            <a:r>
              <a:rPr lang="en-US" sz="1200" cap="none">
                <a:solidFill>
                  <a:schemeClr val="bg1"/>
                </a:solidFill>
              </a:rPr>
              <a:t>BTUs</a:t>
            </a:r>
            <a:endParaRPr lang="en-US" sz="1600" cap="none">
              <a:solidFill>
                <a:schemeClr val="bg1"/>
              </a:solidFill>
            </a:endParaRPr>
          </a:p>
        </p:txBody>
      </p:sp>
      <p:sp>
        <p:nvSpPr>
          <p:cNvPr id="39" name="Title 1">
            <a:extLst>
              <a:ext uri="{FF2B5EF4-FFF2-40B4-BE49-F238E27FC236}">
                <a16:creationId xmlns:a16="http://schemas.microsoft.com/office/drawing/2014/main" id="{F8853C62-6718-518A-5AC7-3EC4775F69A5}"/>
              </a:ext>
            </a:extLst>
          </p:cNvPr>
          <p:cNvSpPr txBox="1">
            <a:spLocks/>
          </p:cNvSpPr>
          <p:nvPr/>
        </p:nvSpPr>
        <p:spPr>
          <a:xfrm>
            <a:off x="5196642" y="3840110"/>
            <a:ext cx="355273" cy="47536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cap="all" baseline="0">
                <a:solidFill>
                  <a:schemeClr val="accent1"/>
                </a:solidFill>
                <a:latin typeface="+mj-lt"/>
                <a:ea typeface="+mj-ea"/>
                <a:cs typeface="+mj-cs"/>
              </a:defRPr>
            </a:lvl1pPr>
          </a:lstStyle>
          <a:p>
            <a:r>
              <a:rPr lang="en-US" sz="1600" cap="none">
                <a:solidFill>
                  <a:schemeClr val="bg1"/>
                </a:solidFill>
              </a:rPr>
              <a:t>500</a:t>
            </a:r>
            <a:br>
              <a:rPr lang="en-US" sz="1600" cap="none">
                <a:solidFill>
                  <a:schemeClr val="bg1"/>
                </a:solidFill>
              </a:rPr>
            </a:br>
            <a:r>
              <a:rPr lang="en-US" sz="1200" cap="none">
                <a:solidFill>
                  <a:schemeClr val="bg1"/>
                </a:solidFill>
              </a:rPr>
              <a:t>BTUs</a:t>
            </a:r>
          </a:p>
        </p:txBody>
      </p:sp>
      <p:sp>
        <p:nvSpPr>
          <p:cNvPr id="40" name="Title 1">
            <a:extLst>
              <a:ext uri="{FF2B5EF4-FFF2-40B4-BE49-F238E27FC236}">
                <a16:creationId xmlns:a16="http://schemas.microsoft.com/office/drawing/2014/main" id="{B5E98775-75C4-93ED-E2ED-CE2CE7537838}"/>
              </a:ext>
            </a:extLst>
          </p:cNvPr>
          <p:cNvSpPr txBox="1">
            <a:spLocks/>
          </p:cNvSpPr>
          <p:nvPr/>
        </p:nvSpPr>
        <p:spPr>
          <a:xfrm>
            <a:off x="6310595" y="3115894"/>
            <a:ext cx="1795720" cy="850405"/>
          </a:xfrm>
          <a:prstGeom prst="rect">
            <a:avLst/>
          </a:prstGeom>
          <a:noFill/>
          <a:ln>
            <a:noFill/>
          </a:ln>
        </p:spPr>
        <p:txBody>
          <a:bodyPr vert="horz" lIns="0" tIns="0" rIns="0" bIns="0" rtlCol="0" anchor="ctr">
            <a:noAutofit/>
          </a:bodyPr>
          <a:lstStyle>
            <a:lvl1pPr algn="l" defTabSz="914400" rtl="0" eaLnBrk="1" latinLnBrk="0" hangingPunct="1">
              <a:lnSpc>
                <a:spcPct val="90000"/>
              </a:lnSpc>
              <a:spcBef>
                <a:spcPct val="0"/>
              </a:spcBef>
              <a:buNone/>
              <a:defRPr sz="2800" b="1" kern="1200" cap="all" baseline="0">
                <a:solidFill>
                  <a:schemeClr val="accent1"/>
                </a:solidFill>
                <a:latin typeface="+mj-lt"/>
                <a:ea typeface="+mj-ea"/>
                <a:cs typeface="+mj-cs"/>
              </a:defRPr>
            </a:lvl1pPr>
          </a:lstStyle>
          <a:p>
            <a:pPr algn="ctr"/>
            <a:r>
              <a:rPr lang="en-US" sz="8800" cap="none" spc="-300">
                <a:ln w="15875">
                  <a:solidFill>
                    <a:schemeClr val="bg1"/>
                  </a:solidFill>
                </a:ln>
                <a:noFill/>
              </a:rPr>
              <a:t>152</a:t>
            </a:r>
            <a:endParaRPr lang="en-US" sz="7200" cap="none" spc="-300">
              <a:ln w="15875">
                <a:solidFill>
                  <a:schemeClr val="bg1"/>
                </a:solidFill>
              </a:ln>
              <a:noFill/>
            </a:endParaRPr>
          </a:p>
        </p:txBody>
      </p:sp>
      <p:cxnSp>
        <p:nvCxnSpPr>
          <p:cNvPr id="42" name="Straight Connector 41">
            <a:extLst>
              <a:ext uri="{FF2B5EF4-FFF2-40B4-BE49-F238E27FC236}">
                <a16:creationId xmlns:a16="http://schemas.microsoft.com/office/drawing/2014/main" id="{AD2B32F5-A222-AA3E-7F19-A76D3EB704A4}"/>
              </a:ext>
            </a:extLst>
          </p:cNvPr>
          <p:cNvCxnSpPr>
            <a:cxnSpLocks/>
          </p:cNvCxnSpPr>
          <p:nvPr/>
        </p:nvCxnSpPr>
        <p:spPr>
          <a:xfrm>
            <a:off x="3266455" y="2552701"/>
            <a:ext cx="0" cy="2171700"/>
          </a:xfrm>
          <a:prstGeom prst="line">
            <a:avLst/>
          </a:prstGeom>
          <a:ln w="3175">
            <a:solidFill>
              <a:schemeClr val="accent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958E2D8-174E-3E2A-D218-3A1535D62FF9}"/>
              </a:ext>
            </a:extLst>
          </p:cNvPr>
          <p:cNvCxnSpPr>
            <a:cxnSpLocks/>
          </p:cNvCxnSpPr>
          <p:nvPr/>
        </p:nvCxnSpPr>
        <p:spPr>
          <a:xfrm>
            <a:off x="5894455" y="2552701"/>
            <a:ext cx="0" cy="2171700"/>
          </a:xfrm>
          <a:prstGeom prst="line">
            <a:avLst/>
          </a:prstGeom>
          <a:ln w="3175">
            <a:solidFill>
              <a:schemeClr val="accent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A69E0DC-37B7-2FE0-9763-2E6929DD029A}"/>
              </a:ext>
            </a:extLst>
          </p:cNvPr>
          <p:cNvCxnSpPr>
            <a:cxnSpLocks/>
          </p:cNvCxnSpPr>
          <p:nvPr/>
        </p:nvCxnSpPr>
        <p:spPr>
          <a:xfrm>
            <a:off x="3266455" y="4724400"/>
            <a:ext cx="0" cy="1068831"/>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21C42F5-BDA3-06E8-8B9E-89AE3E4E81D8}"/>
              </a:ext>
            </a:extLst>
          </p:cNvPr>
          <p:cNvCxnSpPr>
            <a:cxnSpLocks/>
          </p:cNvCxnSpPr>
          <p:nvPr/>
        </p:nvCxnSpPr>
        <p:spPr>
          <a:xfrm>
            <a:off x="5894455" y="4724400"/>
            <a:ext cx="0" cy="1068831"/>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8298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5" name="Online Media 4" title="Bluestar X8 Dual Fuel Burner">
            <a:hlinkClick r:id="" action="ppaction://media"/>
            <a:extLst>
              <a:ext uri="{FF2B5EF4-FFF2-40B4-BE49-F238E27FC236}">
                <a16:creationId xmlns:a16="http://schemas.microsoft.com/office/drawing/2014/main" id="{77AFE01A-8A67-614E-0DD9-7CD009231664}"/>
              </a:ext>
            </a:extLst>
          </p:cNvPr>
          <p:cNvPicPr>
            <a:picLocks noRot="1" noChangeAspect="1"/>
          </p:cNvPicPr>
          <p:nvPr>
            <a:videoFile r:link="rId1"/>
          </p:nvPr>
        </p:nvPicPr>
        <p:blipFill>
          <a:blip r:embed="rId4"/>
          <a:stretch>
            <a:fillRect/>
          </a:stretch>
        </p:blipFill>
        <p:spPr>
          <a:xfrm>
            <a:off x="0" y="0"/>
            <a:ext cx="9144000" cy="5151549"/>
          </a:xfrm>
          <a:prstGeom prst="rect">
            <a:avLst/>
          </a:prstGeom>
        </p:spPr>
      </p:pic>
      <p:sp>
        <p:nvSpPr>
          <p:cNvPr id="8" name="Title 1">
            <a:extLst>
              <a:ext uri="{FF2B5EF4-FFF2-40B4-BE49-F238E27FC236}">
                <a16:creationId xmlns:a16="http://schemas.microsoft.com/office/drawing/2014/main" id="{D08112F3-B2A3-57A0-9E99-72CC1DBF4D36}"/>
              </a:ext>
            </a:extLst>
          </p:cNvPr>
          <p:cNvSpPr txBox="1">
            <a:spLocks/>
          </p:cNvSpPr>
          <p:nvPr/>
        </p:nvSpPr>
        <p:spPr>
          <a:xfrm>
            <a:off x="1362878" y="5465415"/>
            <a:ext cx="1900171" cy="40282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accent1"/>
                </a:solidFill>
                <a:latin typeface="+mj-lt"/>
                <a:ea typeface="+mj-ea"/>
                <a:cs typeface="+mj-cs"/>
              </a:defRPr>
            </a:lvl1pPr>
          </a:lstStyle>
          <a:p>
            <a:pPr>
              <a:lnSpc>
                <a:spcPct val="100000"/>
              </a:lnSpc>
            </a:pPr>
            <a:r>
              <a:rPr lang="en-US">
                <a:solidFill>
                  <a:schemeClr val="bg1"/>
                </a:solidFill>
              </a:rPr>
              <a:t>STAR POWER</a:t>
            </a:r>
          </a:p>
        </p:txBody>
      </p:sp>
      <p:sp>
        <p:nvSpPr>
          <p:cNvPr id="9" name="Slide Number Placeholder 11">
            <a:extLst>
              <a:ext uri="{FF2B5EF4-FFF2-40B4-BE49-F238E27FC236}">
                <a16:creationId xmlns:a16="http://schemas.microsoft.com/office/drawing/2014/main" id="{75B62BB3-BE59-C5D8-D26A-961119008393}"/>
              </a:ext>
            </a:extLst>
          </p:cNvPr>
          <p:cNvSpPr>
            <a:spLocks noGrp="1"/>
          </p:cNvSpPr>
          <p:nvPr>
            <p:ph type="sldNum" sz="quarter" idx="12"/>
          </p:nvPr>
        </p:nvSpPr>
        <p:spPr>
          <a:xfrm>
            <a:off x="8740323" y="6548746"/>
            <a:ext cx="252000" cy="252000"/>
          </a:xfrm>
        </p:spPr>
        <p:txBody>
          <a:bodyPr/>
          <a:lstStyle/>
          <a:p>
            <a:fld id="{51B24ABF-F378-45CE-9AF6-2040E5902BD2}" type="slidenum">
              <a:rPr lang="en-US" smtClean="0">
                <a:solidFill>
                  <a:schemeClr val="bg1"/>
                </a:solidFill>
              </a:rPr>
              <a:pPr/>
              <a:t>5</a:t>
            </a:fld>
            <a:endParaRPr lang="en-US">
              <a:solidFill>
                <a:schemeClr val="bg1"/>
              </a:solidFill>
            </a:endParaRPr>
          </a:p>
        </p:txBody>
      </p:sp>
      <p:sp>
        <p:nvSpPr>
          <p:cNvPr id="10" name="Title 1">
            <a:extLst>
              <a:ext uri="{FF2B5EF4-FFF2-40B4-BE49-F238E27FC236}">
                <a16:creationId xmlns:a16="http://schemas.microsoft.com/office/drawing/2014/main" id="{232FB7A9-AD93-5672-401D-44A4FC03A711}"/>
              </a:ext>
            </a:extLst>
          </p:cNvPr>
          <p:cNvSpPr txBox="1">
            <a:spLocks/>
          </p:cNvSpPr>
          <p:nvPr/>
        </p:nvSpPr>
        <p:spPr>
          <a:xfrm>
            <a:off x="1362878" y="5786285"/>
            <a:ext cx="1900171" cy="40282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accent1"/>
                </a:solidFill>
                <a:latin typeface="+mj-lt"/>
                <a:ea typeface="+mj-ea"/>
                <a:cs typeface="+mj-cs"/>
              </a:defRPr>
            </a:lvl1pPr>
          </a:lstStyle>
          <a:p>
            <a:pPr>
              <a:lnSpc>
                <a:spcPct val="100000"/>
              </a:lnSpc>
            </a:pPr>
            <a:r>
              <a:rPr lang="en-US">
                <a:solidFill>
                  <a:schemeClr val="accent2"/>
                </a:solidFill>
              </a:rPr>
              <a:t>TIMES EIGHT</a:t>
            </a:r>
          </a:p>
        </p:txBody>
      </p:sp>
      <p:sp>
        <p:nvSpPr>
          <p:cNvPr id="13" name="Rectangle 12">
            <a:extLst>
              <a:ext uri="{FF2B5EF4-FFF2-40B4-BE49-F238E27FC236}">
                <a16:creationId xmlns:a16="http://schemas.microsoft.com/office/drawing/2014/main" id="{C44A9543-844B-8AE0-1EC8-7510D2DE6A70}"/>
              </a:ext>
            </a:extLst>
          </p:cNvPr>
          <p:cNvSpPr/>
          <p:nvPr/>
        </p:nvSpPr>
        <p:spPr>
          <a:xfrm>
            <a:off x="0" y="6502973"/>
            <a:ext cx="9144000" cy="355027"/>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EA1A8145-9512-133F-DAAA-EA726A81E013}"/>
              </a:ext>
            </a:extLst>
          </p:cNvPr>
          <p:cNvSpPr txBox="1">
            <a:spLocks/>
          </p:cNvSpPr>
          <p:nvPr/>
        </p:nvSpPr>
        <p:spPr>
          <a:xfrm>
            <a:off x="8740323" y="6548746"/>
            <a:ext cx="252000" cy="252000"/>
          </a:xfrm>
          <a:prstGeom prst="rect">
            <a:avLst/>
          </a:prstGeom>
          <a:noFill/>
          <a:ln w="3175">
            <a:noFill/>
          </a:ln>
        </p:spPr>
        <p:txBody>
          <a:bodyPr vert="horz" lIns="0" tIns="0" rIns="0" bIns="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B24ABF-F378-45CE-9AF6-2040E5902BD2}" type="slidenum">
              <a:rPr lang="en-US" smtClean="0">
                <a:solidFill>
                  <a:schemeClr val="bg1"/>
                </a:solidFill>
              </a:rPr>
              <a:pPr/>
              <a:t>5</a:t>
            </a:fld>
            <a:endParaRPr lang="en-US">
              <a:solidFill>
                <a:schemeClr val="bg1"/>
              </a:solidFill>
            </a:endParaRPr>
          </a:p>
        </p:txBody>
      </p:sp>
      <p:grpSp>
        <p:nvGrpSpPr>
          <p:cNvPr id="15" name="Group 14">
            <a:extLst>
              <a:ext uri="{FF2B5EF4-FFF2-40B4-BE49-F238E27FC236}">
                <a16:creationId xmlns:a16="http://schemas.microsoft.com/office/drawing/2014/main" id="{E70C4B1C-70B1-B4C0-DFAB-BBEFB506CD27}"/>
              </a:ext>
            </a:extLst>
          </p:cNvPr>
          <p:cNvGrpSpPr>
            <a:grpSpLocks noChangeAspect="1"/>
          </p:cNvGrpSpPr>
          <p:nvPr/>
        </p:nvGrpSpPr>
        <p:grpSpPr>
          <a:xfrm>
            <a:off x="7881308" y="6615859"/>
            <a:ext cx="773977" cy="139979"/>
            <a:chOff x="1335964" y="143790"/>
            <a:chExt cx="2452924" cy="443628"/>
          </a:xfrm>
          <a:solidFill>
            <a:schemeClr val="bg1"/>
          </a:solidFill>
        </p:grpSpPr>
        <p:sp>
          <p:nvSpPr>
            <p:cNvPr id="17" name="Freeform: Shape 16">
              <a:extLst>
                <a:ext uri="{FF2B5EF4-FFF2-40B4-BE49-F238E27FC236}">
                  <a16:creationId xmlns:a16="http://schemas.microsoft.com/office/drawing/2014/main" id="{5AC63336-17FF-13FB-71F5-AEA3B5FBA9EE}"/>
                </a:ext>
              </a:extLst>
            </p:cNvPr>
            <p:cNvSpPr/>
            <p:nvPr/>
          </p:nvSpPr>
          <p:spPr>
            <a:xfrm>
              <a:off x="1539819" y="395298"/>
              <a:ext cx="59688" cy="96097"/>
            </a:xfrm>
            <a:custGeom>
              <a:avLst/>
              <a:gdLst>
                <a:gd name="connsiteX0" fmla="*/ 86977 w 87389"/>
                <a:gd name="connsiteY0" fmla="*/ 36415 h 140695"/>
                <a:gd name="connsiteX1" fmla="*/ 69595 w 87389"/>
                <a:gd name="connsiteY1" fmla="*/ 0 h 140695"/>
                <a:gd name="connsiteX2" fmla="*/ 1111 w 87389"/>
                <a:gd name="connsiteY2" fmla="*/ 106811 h 140695"/>
                <a:gd name="connsiteX3" fmla="*/ 3544 w 87389"/>
                <a:gd name="connsiteY3" fmla="*/ 131406 h 140695"/>
                <a:gd name="connsiteX4" fmla="*/ 5977 w 87389"/>
                <a:gd name="connsiteY4" fmla="*/ 137055 h 140695"/>
                <a:gd name="connsiteX5" fmla="*/ 14563 w 87389"/>
                <a:gd name="connsiteY5" fmla="*/ 140056 h 140695"/>
                <a:gd name="connsiteX6" fmla="*/ 16580 w 87389"/>
                <a:gd name="connsiteY6" fmla="*/ 138533 h 140695"/>
                <a:gd name="connsiteX7" fmla="*/ 74462 w 87389"/>
                <a:gd name="connsiteY7" fmla="*/ 61966 h 140695"/>
                <a:gd name="connsiteX8" fmla="*/ 86977 w 87389"/>
                <a:gd name="connsiteY8" fmla="*/ 36415 h 14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 h="140695">
                  <a:moveTo>
                    <a:pt x="86977" y="36415"/>
                  </a:moveTo>
                  <a:cubicBezTo>
                    <a:pt x="89200" y="21860"/>
                    <a:pt x="82309" y="7425"/>
                    <a:pt x="69595" y="0"/>
                  </a:cubicBezTo>
                  <a:cubicBezTo>
                    <a:pt x="63077" y="8691"/>
                    <a:pt x="4935" y="97946"/>
                    <a:pt x="1111" y="106811"/>
                  </a:cubicBezTo>
                  <a:cubicBezTo>
                    <a:pt x="-970" y="115042"/>
                    <a:pt x="-110" y="123743"/>
                    <a:pt x="3544" y="131406"/>
                  </a:cubicBezTo>
                  <a:cubicBezTo>
                    <a:pt x="4065" y="132884"/>
                    <a:pt x="5369" y="135404"/>
                    <a:pt x="5977" y="137055"/>
                  </a:cubicBezTo>
                  <a:cubicBezTo>
                    <a:pt x="7519" y="140255"/>
                    <a:pt x="11363" y="141599"/>
                    <a:pt x="14563" y="140056"/>
                  </a:cubicBezTo>
                  <a:cubicBezTo>
                    <a:pt x="15330" y="139687"/>
                    <a:pt x="16015" y="139169"/>
                    <a:pt x="16580" y="138533"/>
                  </a:cubicBezTo>
                  <a:cubicBezTo>
                    <a:pt x="33962" y="123411"/>
                    <a:pt x="70812" y="67181"/>
                    <a:pt x="74462" y="61966"/>
                  </a:cubicBezTo>
                  <a:cubicBezTo>
                    <a:pt x="80259" y="54346"/>
                    <a:pt x="84510" y="45666"/>
                    <a:pt x="86977" y="36415"/>
                  </a:cubicBezTo>
                  <a:close/>
                </a:path>
              </a:pathLst>
            </a:custGeom>
            <a:grpFill/>
            <a:ln w="867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34CCE1E-516A-666A-7E13-3AB4FCA8FEA1}"/>
                </a:ext>
              </a:extLst>
            </p:cNvPr>
            <p:cNvSpPr/>
            <p:nvPr/>
          </p:nvSpPr>
          <p:spPr>
            <a:xfrm>
              <a:off x="1335964" y="143790"/>
              <a:ext cx="5935" cy="5935"/>
            </a:xfrm>
            <a:custGeom>
              <a:avLst/>
              <a:gdLst/>
              <a:ahLst/>
              <a:cxnLst/>
              <a:rect l="l" t="t" r="r" b="b"/>
              <a:pathLst>
                <a:path w="8690" h="8690"/>
              </a:pathLst>
            </a:custGeom>
            <a:grpFill/>
            <a:ln w="867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FBDC944-1D43-993E-A70B-2B99D575A56A}"/>
                </a:ext>
              </a:extLst>
            </p:cNvPr>
            <p:cNvSpPr/>
            <p:nvPr/>
          </p:nvSpPr>
          <p:spPr>
            <a:xfrm>
              <a:off x="1336140" y="143795"/>
              <a:ext cx="465791" cy="443623"/>
            </a:xfrm>
            <a:custGeom>
              <a:avLst/>
              <a:gdLst>
                <a:gd name="connsiteX0" fmla="*/ 676155 w 681964"/>
                <a:gd name="connsiteY0" fmla="*/ 242728 h 649509"/>
                <a:gd name="connsiteX1" fmla="*/ 435504 w 681964"/>
                <a:gd name="connsiteY1" fmla="*/ 237079 h 649509"/>
                <a:gd name="connsiteX2" fmla="*/ 428899 w 681964"/>
                <a:gd name="connsiteY2" fmla="*/ 232212 h 649509"/>
                <a:gd name="connsiteX3" fmla="*/ 347378 w 681964"/>
                <a:gd name="connsiteY3" fmla="*/ 3902 h 649509"/>
                <a:gd name="connsiteX4" fmla="*/ 337938 w 681964"/>
                <a:gd name="connsiteY4" fmla="*/ 740 h 649509"/>
                <a:gd name="connsiteX5" fmla="*/ 334776 w 681964"/>
                <a:gd name="connsiteY5" fmla="*/ 3902 h 649509"/>
                <a:gd name="connsiteX6" fmla="*/ 252995 w 681964"/>
                <a:gd name="connsiteY6" fmla="*/ 232212 h 649509"/>
                <a:gd name="connsiteX7" fmla="*/ 246390 w 681964"/>
                <a:gd name="connsiteY7" fmla="*/ 237079 h 649509"/>
                <a:gd name="connsiteX8" fmla="*/ 5739 w 681964"/>
                <a:gd name="connsiteY8" fmla="*/ 242728 h 649509"/>
                <a:gd name="connsiteX9" fmla="*/ 123 w 681964"/>
                <a:gd name="connsiteY9" fmla="*/ 250947 h 649509"/>
                <a:gd name="connsiteX10" fmla="*/ 2350 w 681964"/>
                <a:gd name="connsiteY10" fmla="*/ 254895 h 649509"/>
                <a:gd name="connsiteX11" fmla="*/ 192594 w 681964"/>
                <a:gd name="connsiteY11" fmla="*/ 404117 h 649509"/>
                <a:gd name="connsiteX12" fmla="*/ 195114 w 681964"/>
                <a:gd name="connsiteY12" fmla="*/ 411852 h 649509"/>
                <a:gd name="connsiteX13" fmla="*/ 127325 w 681964"/>
                <a:gd name="connsiteY13" fmla="*/ 641466 h 649509"/>
                <a:gd name="connsiteX14" fmla="*/ 133031 w 681964"/>
                <a:gd name="connsiteY14" fmla="*/ 649322 h 649509"/>
                <a:gd name="connsiteX15" fmla="*/ 137928 w 681964"/>
                <a:gd name="connsiteY15" fmla="*/ 648245 h 649509"/>
                <a:gd name="connsiteX16" fmla="*/ 301317 w 681964"/>
                <a:gd name="connsiteY16" fmla="*/ 537957 h 649509"/>
                <a:gd name="connsiteX17" fmla="*/ 275244 w 681964"/>
                <a:gd name="connsiteY17" fmla="*/ 485812 h 649509"/>
                <a:gd name="connsiteX18" fmla="*/ 257167 w 681964"/>
                <a:gd name="connsiteY18" fmla="*/ 441575 h 649509"/>
                <a:gd name="connsiteX19" fmla="*/ 270203 w 681964"/>
                <a:gd name="connsiteY19" fmla="*/ 395774 h 649509"/>
                <a:gd name="connsiteX20" fmla="*/ 333994 w 681964"/>
                <a:gd name="connsiteY20" fmla="*/ 293135 h 649509"/>
                <a:gd name="connsiteX21" fmla="*/ 341382 w 681964"/>
                <a:gd name="connsiteY21" fmla="*/ 244900 h 649509"/>
                <a:gd name="connsiteX22" fmla="*/ 334429 w 681964"/>
                <a:gd name="connsiteY22" fmla="*/ 227519 h 649509"/>
                <a:gd name="connsiteX23" fmla="*/ 331648 w 681964"/>
                <a:gd name="connsiteY23" fmla="*/ 224042 h 649509"/>
                <a:gd name="connsiteX24" fmla="*/ 331039 w 681964"/>
                <a:gd name="connsiteY24" fmla="*/ 222043 h 649509"/>
                <a:gd name="connsiteX25" fmla="*/ 334255 w 681964"/>
                <a:gd name="connsiteY25" fmla="*/ 218828 h 649509"/>
                <a:gd name="connsiteX26" fmla="*/ 336167 w 681964"/>
                <a:gd name="connsiteY26" fmla="*/ 219349 h 649509"/>
                <a:gd name="connsiteX27" fmla="*/ 383967 w 681964"/>
                <a:gd name="connsiteY27" fmla="*/ 334590 h 649509"/>
                <a:gd name="connsiteX28" fmla="*/ 374581 w 681964"/>
                <a:gd name="connsiteY28" fmla="*/ 356318 h 649509"/>
                <a:gd name="connsiteX29" fmla="*/ 370409 w 681964"/>
                <a:gd name="connsiteY29" fmla="*/ 363618 h 649509"/>
                <a:gd name="connsiteX30" fmla="*/ 422554 w 681964"/>
                <a:gd name="connsiteY30" fmla="*/ 414894 h 649509"/>
                <a:gd name="connsiteX31" fmla="*/ 400480 w 681964"/>
                <a:gd name="connsiteY31" fmla="*/ 488941 h 649509"/>
                <a:gd name="connsiteX32" fmla="*/ 369366 w 681964"/>
                <a:gd name="connsiteY32" fmla="*/ 530309 h 649509"/>
                <a:gd name="connsiteX33" fmla="*/ 543792 w 681964"/>
                <a:gd name="connsiteY33" fmla="*/ 648245 h 649509"/>
                <a:gd name="connsiteX34" fmla="*/ 553250 w 681964"/>
                <a:gd name="connsiteY34" fmla="*/ 646673 h 649509"/>
                <a:gd name="connsiteX35" fmla="*/ 554395 w 681964"/>
                <a:gd name="connsiteY35" fmla="*/ 641466 h 649509"/>
                <a:gd name="connsiteX36" fmla="*/ 486606 w 681964"/>
                <a:gd name="connsiteY36" fmla="*/ 411852 h 649509"/>
                <a:gd name="connsiteX37" fmla="*/ 489127 w 681964"/>
                <a:gd name="connsiteY37" fmla="*/ 404117 h 649509"/>
                <a:gd name="connsiteX38" fmla="*/ 679631 w 681964"/>
                <a:gd name="connsiteY38" fmla="*/ 254895 h 649509"/>
                <a:gd name="connsiteX39" fmla="*/ 680161 w 681964"/>
                <a:gd name="connsiteY39" fmla="*/ 244953 h 649509"/>
                <a:gd name="connsiteX40" fmla="*/ 676155 w 681964"/>
                <a:gd name="connsiteY40" fmla="*/ 242728 h 6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1964" h="649509">
                  <a:moveTo>
                    <a:pt x="676155" y="242728"/>
                  </a:moveTo>
                  <a:cubicBezTo>
                    <a:pt x="605150" y="239860"/>
                    <a:pt x="521978" y="237948"/>
                    <a:pt x="435504" y="237079"/>
                  </a:cubicBezTo>
                  <a:cubicBezTo>
                    <a:pt x="432478" y="237066"/>
                    <a:pt x="429807" y="235099"/>
                    <a:pt x="428899" y="232212"/>
                  </a:cubicBezTo>
                  <a:cubicBezTo>
                    <a:pt x="401262" y="149822"/>
                    <a:pt x="372843" y="70387"/>
                    <a:pt x="347378" y="3902"/>
                  </a:cubicBezTo>
                  <a:cubicBezTo>
                    <a:pt x="345644" y="422"/>
                    <a:pt x="341418" y="-993"/>
                    <a:pt x="337938" y="740"/>
                  </a:cubicBezTo>
                  <a:cubicBezTo>
                    <a:pt x="336569" y="1423"/>
                    <a:pt x="335459" y="2532"/>
                    <a:pt x="334776" y="3902"/>
                  </a:cubicBezTo>
                  <a:cubicBezTo>
                    <a:pt x="308704" y="70387"/>
                    <a:pt x="280632" y="149909"/>
                    <a:pt x="252995" y="232212"/>
                  </a:cubicBezTo>
                  <a:cubicBezTo>
                    <a:pt x="252020" y="235050"/>
                    <a:pt x="249390" y="236988"/>
                    <a:pt x="246390" y="237079"/>
                  </a:cubicBezTo>
                  <a:cubicBezTo>
                    <a:pt x="159481" y="238035"/>
                    <a:pt x="76744" y="239947"/>
                    <a:pt x="5739" y="242728"/>
                  </a:cubicBezTo>
                  <a:cubicBezTo>
                    <a:pt x="1919" y="243446"/>
                    <a:pt x="-596" y="247126"/>
                    <a:pt x="123" y="250947"/>
                  </a:cubicBezTo>
                  <a:cubicBezTo>
                    <a:pt x="410" y="252473"/>
                    <a:pt x="1193" y="253861"/>
                    <a:pt x="2350" y="254895"/>
                  </a:cubicBezTo>
                  <a:cubicBezTo>
                    <a:pt x="58667" y="301043"/>
                    <a:pt x="123240" y="352407"/>
                    <a:pt x="192594" y="404117"/>
                  </a:cubicBezTo>
                  <a:cubicBezTo>
                    <a:pt x="194990" y="405900"/>
                    <a:pt x="196000" y="409001"/>
                    <a:pt x="195114" y="411852"/>
                  </a:cubicBezTo>
                  <a:cubicBezTo>
                    <a:pt x="170084" y="493634"/>
                    <a:pt x="147488" y="570548"/>
                    <a:pt x="127325" y="641466"/>
                  </a:cubicBezTo>
                  <a:cubicBezTo>
                    <a:pt x="126731" y="645211"/>
                    <a:pt x="129286" y="648728"/>
                    <a:pt x="133031" y="649322"/>
                  </a:cubicBezTo>
                  <a:cubicBezTo>
                    <a:pt x="134741" y="649593"/>
                    <a:pt x="136490" y="649208"/>
                    <a:pt x="137928" y="648245"/>
                  </a:cubicBezTo>
                  <a:cubicBezTo>
                    <a:pt x="190073" y="612612"/>
                    <a:pt x="244304" y="576806"/>
                    <a:pt x="301317" y="537957"/>
                  </a:cubicBezTo>
                  <a:cubicBezTo>
                    <a:pt x="292104" y="520575"/>
                    <a:pt x="283413" y="503715"/>
                    <a:pt x="275244" y="485812"/>
                  </a:cubicBezTo>
                  <a:cubicBezTo>
                    <a:pt x="267733" y="471718"/>
                    <a:pt x="261676" y="456896"/>
                    <a:pt x="257167" y="441575"/>
                  </a:cubicBezTo>
                  <a:cubicBezTo>
                    <a:pt x="252908" y="424193"/>
                    <a:pt x="261252" y="410027"/>
                    <a:pt x="270203" y="395774"/>
                  </a:cubicBezTo>
                  <a:cubicBezTo>
                    <a:pt x="290627" y="363270"/>
                    <a:pt x="319133" y="328941"/>
                    <a:pt x="333994" y="293135"/>
                  </a:cubicBezTo>
                  <a:cubicBezTo>
                    <a:pt x="340666" y="277989"/>
                    <a:pt x="343214" y="261349"/>
                    <a:pt x="341382" y="244900"/>
                  </a:cubicBezTo>
                  <a:cubicBezTo>
                    <a:pt x="340532" y="238622"/>
                    <a:pt x="338144" y="232651"/>
                    <a:pt x="334429" y="227519"/>
                  </a:cubicBezTo>
                  <a:cubicBezTo>
                    <a:pt x="333560" y="226302"/>
                    <a:pt x="332604" y="225172"/>
                    <a:pt x="331648" y="224042"/>
                  </a:cubicBezTo>
                  <a:cubicBezTo>
                    <a:pt x="331239" y="223456"/>
                    <a:pt x="331026" y="222757"/>
                    <a:pt x="331039" y="222043"/>
                  </a:cubicBezTo>
                  <a:cubicBezTo>
                    <a:pt x="331039" y="220268"/>
                    <a:pt x="332480" y="218828"/>
                    <a:pt x="334255" y="218828"/>
                  </a:cubicBezTo>
                  <a:cubicBezTo>
                    <a:pt x="334929" y="218812"/>
                    <a:pt x="335593" y="218994"/>
                    <a:pt x="336167" y="219349"/>
                  </a:cubicBezTo>
                  <a:cubicBezTo>
                    <a:pt x="371800" y="243249"/>
                    <a:pt x="394657" y="295916"/>
                    <a:pt x="383967" y="334590"/>
                  </a:cubicBezTo>
                  <a:cubicBezTo>
                    <a:pt x="381918" y="342253"/>
                    <a:pt x="378755" y="349573"/>
                    <a:pt x="374581" y="356318"/>
                  </a:cubicBezTo>
                  <a:lnTo>
                    <a:pt x="370409" y="363618"/>
                  </a:lnTo>
                  <a:cubicBezTo>
                    <a:pt x="370409" y="363618"/>
                    <a:pt x="412734" y="390820"/>
                    <a:pt x="422554" y="414894"/>
                  </a:cubicBezTo>
                  <a:cubicBezTo>
                    <a:pt x="434200" y="443661"/>
                    <a:pt x="410040" y="474774"/>
                    <a:pt x="400480" y="488941"/>
                  </a:cubicBezTo>
                  <a:cubicBezTo>
                    <a:pt x="400480" y="488941"/>
                    <a:pt x="386313" y="509277"/>
                    <a:pt x="369366" y="530309"/>
                  </a:cubicBezTo>
                  <a:cubicBezTo>
                    <a:pt x="430202" y="572199"/>
                    <a:pt x="488171" y="610352"/>
                    <a:pt x="543792" y="648245"/>
                  </a:cubicBezTo>
                  <a:cubicBezTo>
                    <a:pt x="546838" y="650423"/>
                    <a:pt x="551072" y="649719"/>
                    <a:pt x="553250" y="646673"/>
                  </a:cubicBezTo>
                  <a:cubicBezTo>
                    <a:pt x="554327" y="645167"/>
                    <a:pt x="554741" y="643286"/>
                    <a:pt x="554395" y="641466"/>
                  </a:cubicBezTo>
                  <a:cubicBezTo>
                    <a:pt x="533972" y="570548"/>
                    <a:pt x="511636" y="493721"/>
                    <a:pt x="486606" y="411852"/>
                  </a:cubicBezTo>
                  <a:cubicBezTo>
                    <a:pt x="485774" y="409001"/>
                    <a:pt x="486774" y="405931"/>
                    <a:pt x="489127" y="404117"/>
                  </a:cubicBezTo>
                  <a:cubicBezTo>
                    <a:pt x="558654" y="351972"/>
                    <a:pt x="623053" y="301130"/>
                    <a:pt x="679631" y="254895"/>
                  </a:cubicBezTo>
                  <a:cubicBezTo>
                    <a:pt x="682522" y="252296"/>
                    <a:pt x="682760" y="247845"/>
                    <a:pt x="680161" y="244953"/>
                  </a:cubicBezTo>
                  <a:cubicBezTo>
                    <a:pt x="679111" y="243785"/>
                    <a:pt x="677701" y="243002"/>
                    <a:pt x="676155" y="242728"/>
                  </a:cubicBezTo>
                  <a:close/>
                </a:path>
              </a:pathLst>
            </a:custGeom>
            <a:grpFill/>
            <a:ln w="867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452079E-0D69-E415-929B-E9BAA9ECA7A9}"/>
                </a:ext>
              </a:extLst>
            </p:cNvPr>
            <p:cNvSpPr/>
            <p:nvPr/>
          </p:nvSpPr>
          <p:spPr>
            <a:xfrm>
              <a:off x="2144090" y="276459"/>
              <a:ext cx="196481" cy="224440"/>
            </a:xfrm>
            <a:custGeom>
              <a:avLst/>
              <a:gdLst>
                <a:gd name="connsiteX0" fmla="*/ 0 w 287668"/>
                <a:gd name="connsiteY0" fmla="*/ 328603 h 328602"/>
                <a:gd name="connsiteX1" fmla="*/ 7387 w 287668"/>
                <a:gd name="connsiteY1" fmla="*/ 314697 h 328602"/>
                <a:gd name="connsiteX2" fmla="*/ 22857 w 287668"/>
                <a:gd name="connsiteY2" fmla="*/ 285409 h 328602"/>
                <a:gd name="connsiteX3" fmla="*/ 24595 w 287668"/>
                <a:gd name="connsiteY3" fmla="*/ 278978 h 328602"/>
                <a:gd name="connsiteX4" fmla="*/ 24595 w 287668"/>
                <a:gd name="connsiteY4" fmla="*/ 49538 h 328602"/>
                <a:gd name="connsiteX5" fmla="*/ 22857 w 287668"/>
                <a:gd name="connsiteY5" fmla="*/ 42498 h 328602"/>
                <a:gd name="connsiteX6" fmla="*/ 7387 w 287668"/>
                <a:gd name="connsiteY6" fmla="*/ 13645 h 328602"/>
                <a:gd name="connsiteX7" fmla="*/ 0 w 287668"/>
                <a:gd name="connsiteY7" fmla="*/ 0 h 328602"/>
                <a:gd name="connsiteX8" fmla="*/ 139054 w 287668"/>
                <a:gd name="connsiteY8" fmla="*/ 0 h 328602"/>
                <a:gd name="connsiteX9" fmla="*/ 131841 w 287668"/>
                <a:gd name="connsiteY9" fmla="*/ 13384 h 328602"/>
                <a:gd name="connsiteX10" fmla="*/ 116284 w 287668"/>
                <a:gd name="connsiteY10" fmla="*/ 42498 h 328602"/>
                <a:gd name="connsiteX11" fmla="*/ 114459 w 287668"/>
                <a:gd name="connsiteY11" fmla="*/ 48930 h 328602"/>
                <a:gd name="connsiteX12" fmla="*/ 114459 w 287668"/>
                <a:gd name="connsiteY12" fmla="*/ 250124 h 328602"/>
                <a:gd name="connsiteX13" fmla="*/ 114459 w 287668"/>
                <a:gd name="connsiteY13" fmla="*/ 262726 h 328602"/>
                <a:gd name="connsiteX14" fmla="*/ 114459 w 287668"/>
                <a:gd name="connsiteY14" fmla="*/ 264203 h 328602"/>
                <a:gd name="connsiteX15" fmla="*/ 118022 w 287668"/>
                <a:gd name="connsiteY15" fmla="*/ 264203 h 328602"/>
                <a:gd name="connsiteX16" fmla="*/ 235871 w 287668"/>
                <a:gd name="connsiteY16" fmla="*/ 264203 h 328602"/>
                <a:gd name="connsiteX17" fmla="*/ 243866 w 287668"/>
                <a:gd name="connsiteY17" fmla="*/ 262117 h 328602"/>
                <a:gd name="connsiteX18" fmla="*/ 272199 w 287668"/>
                <a:gd name="connsiteY18" fmla="*/ 247430 h 328602"/>
                <a:gd name="connsiteX19" fmla="*/ 287668 w 287668"/>
                <a:gd name="connsiteY19" fmla="*/ 239347 h 328602"/>
                <a:gd name="connsiteX20" fmla="*/ 285583 w 287668"/>
                <a:gd name="connsiteY20" fmla="*/ 251427 h 328602"/>
                <a:gd name="connsiteX21" fmla="*/ 282975 w 287668"/>
                <a:gd name="connsiteY21" fmla="*/ 265333 h 328602"/>
                <a:gd name="connsiteX22" fmla="*/ 271677 w 287668"/>
                <a:gd name="connsiteY22" fmla="*/ 322867 h 328602"/>
                <a:gd name="connsiteX23" fmla="*/ 271677 w 287668"/>
                <a:gd name="connsiteY23" fmla="*/ 324952 h 328602"/>
                <a:gd name="connsiteX24" fmla="*/ 271677 w 287668"/>
                <a:gd name="connsiteY24" fmla="*/ 328603 h 3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668" h="328602">
                  <a:moveTo>
                    <a:pt x="0" y="328603"/>
                  </a:moveTo>
                  <a:lnTo>
                    <a:pt x="7387" y="314697"/>
                  </a:lnTo>
                  <a:cubicBezTo>
                    <a:pt x="12602" y="304963"/>
                    <a:pt x="17729" y="295230"/>
                    <a:pt x="22857" y="285409"/>
                  </a:cubicBezTo>
                  <a:cubicBezTo>
                    <a:pt x="23943" y="283436"/>
                    <a:pt x="24543" y="281230"/>
                    <a:pt x="24595" y="278978"/>
                  </a:cubicBezTo>
                  <a:cubicBezTo>
                    <a:pt x="24595" y="202498"/>
                    <a:pt x="24595" y="126018"/>
                    <a:pt x="24595" y="49538"/>
                  </a:cubicBezTo>
                  <a:cubicBezTo>
                    <a:pt x="24543" y="47092"/>
                    <a:pt x="23952" y="44687"/>
                    <a:pt x="22857" y="42498"/>
                  </a:cubicBezTo>
                  <a:cubicBezTo>
                    <a:pt x="17816" y="32852"/>
                    <a:pt x="12602" y="23205"/>
                    <a:pt x="7387" y="13645"/>
                  </a:cubicBezTo>
                  <a:lnTo>
                    <a:pt x="0" y="0"/>
                  </a:lnTo>
                  <a:lnTo>
                    <a:pt x="139054" y="0"/>
                  </a:lnTo>
                  <a:lnTo>
                    <a:pt x="131841" y="13384"/>
                  </a:lnTo>
                  <a:cubicBezTo>
                    <a:pt x="126539" y="23118"/>
                    <a:pt x="121325" y="32765"/>
                    <a:pt x="116284" y="42498"/>
                  </a:cubicBezTo>
                  <a:cubicBezTo>
                    <a:pt x="115154" y="44459"/>
                    <a:pt x="114528" y="46668"/>
                    <a:pt x="114459" y="48930"/>
                  </a:cubicBezTo>
                  <a:cubicBezTo>
                    <a:pt x="114459" y="115908"/>
                    <a:pt x="114459" y="182972"/>
                    <a:pt x="114459" y="250124"/>
                  </a:cubicBezTo>
                  <a:lnTo>
                    <a:pt x="114459" y="262726"/>
                  </a:lnTo>
                  <a:cubicBezTo>
                    <a:pt x="114415" y="263218"/>
                    <a:pt x="114415" y="263711"/>
                    <a:pt x="114459" y="264203"/>
                  </a:cubicBezTo>
                  <a:lnTo>
                    <a:pt x="118022" y="264203"/>
                  </a:lnTo>
                  <a:lnTo>
                    <a:pt x="235871" y="264203"/>
                  </a:lnTo>
                  <a:cubicBezTo>
                    <a:pt x="238652" y="264074"/>
                    <a:pt x="241372" y="263364"/>
                    <a:pt x="243866" y="262117"/>
                  </a:cubicBezTo>
                  <a:cubicBezTo>
                    <a:pt x="253252" y="257424"/>
                    <a:pt x="262465" y="252557"/>
                    <a:pt x="272199" y="247430"/>
                  </a:cubicBezTo>
                  <a:lnTo>
                    <a:pt x="287668" y="239347"/>
                  </a:lnTo>
                  <a:lnTo>
                    <a:pt x="285583" y="251427"/>
                  </a:lnTo>
                  <a:cubicBezTo>
                    <a:pt x="284713" y="256294"/>
                    <a:pt x="283844" y="260814"/>
                    <a:pt x="282975" y="265333"/>
                  </a:cubicBezTo>
                  <a:lnTo>
                    <a:pt x="271677" y="322867"/>
                  </a:lnTo>
                  <a:cubicBezTo>
                    <a:pt x="271634" y="323561"/>
                    <a:pt x="271634" y="324258"/>
                    <a:pt x="271677" y="324952"/>
                  </a:cubicBezTo>
                  <a:lnTo>
                    <a:pt x="271677" y="328603"/>
                  </a:lnTo>
                  <a:close/>
                </a:path>
              </a:pathLst>
            </a:custGeom>
            <a:grpFill/>
            <a:ln w="8672"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BB3A1DC-F0D6-E52F-FB6C-D329DB442712}"/>
                </a:ext>
              </a:extLst>
            </p:cNvPr>
            <p:cNvSpPr/>
            <p:nvPr/>
          </p:nvSpPr>
          <p:spPr>
            <a:xfrm>
              <a:off x="3062270" y="276519"/>
              <a:ext cx="219631" cy="223965"/>
            </a:xfrm>
            <a:custGeom>
              <a:avLst/>
              <a:gdLst>
                <a:gd name="connsiteX0" fmla="*/ 90907 w 321562"/>
                <a:gd name="connsiteY0" fmla="*/ 327907 h 327907"/>
                <a:gd name="connsiteX1" fmla="*/ 92819 w 321562"/>
                <a:gd name="connsiteY1" fmla="*/ 324431 h 327907"/>
                <a:gd name="connsiteX2" fmla="*/ 97425 w 321562"/>
                <a:gd name="connsiteY2" fmla="*/ 315740 h 327907"/>
                <a:gd name="connsiteX3" fmla="*/ 107854 w 321562"/>
                <a:gd name="connsiteY3" fmla="*/ 296968 h 327907"/>
                <a:gd name="connsiteX4" fmla="*/ 116110 w 321562"/>
                <a:gd name="connsiteY4" fmla="*/ 264898 h 327907"/>
                <a:gd name="connsiteX5" fmla="*/ 116110 w 321562"/>
                <a:gd name="connsiteY5" fmla="*/ 119760 h 327907"/>
                <a:gd name="connsiteX6" fmla="*/ 116110 w 321562"/>
                <a:gd name="connsiteY6" fmla="*/ 64139 h 327907"/>
                <a:gd name="connsiteX7" fmla="*/ 116110 w 321562"/>
                <a:gd name="connsiteY7" fmla="*/ 64139 h 327907"/>
                <a:gd name="connsiteX8" fmla="*/ 112460 w 321562"/>
                <a:gd name="connsiteY8" fmla="*/ 64139 h 327907"/>
                <a:gd name="connsiteX9" fmla="*/ 82737 w 321562"/>
                <a:gd name="connsiteY9" fmla="*/ 64139 h 327907"/>
                <a:gd name="connsiteX10" fmla="*/ 51885 w 321562"/>
                <a:gd name="connsiteY10" fmla="*/ 64139 h 327907"/>
                <a:gd name="connsiteX11" fmla="*/ 43889 w 321562"/>
                <a:gd name="connsiteY11" fmla="*/ 66225 h 327907"/>
                <a:gd name="connsiteX12" fmla="*/ 14948 w 321562"/>
                <a:gd name="connsiteY12" fmla="*/ 81260 h 327907"/>
                <a:gd name="connsiteX13" fmla="*/ 0 w 321562"/>
                <a:gd name="connsiteY13" fmla="*/ 89082 h 327907"/>
                <a:gd name="connsiteX14" fmla="*/ 17382 w 321562"/>
                <a:gd name="connsiteY14" fmla="*/ 0 h 327907"/>
                <a:gd name="connsiteX15" fmla="*/ 304181 w 321562"/>
                <a:gd name="connsiteY15" fmla="*/ 0 h 327907"/>
                <a:gd name="connsiteX16" fmla="*/ 321563 w 321562"/>
                <a:gd name="connsiteY16" fmla="*/ 88647 h 327907"/>
                <a:gd name="connsiteX17" fmla="*/ 311742 w 321562"/>
                <a:gd name="connsiteY17" fmla="*/ 83780 h 327907"/>
                <a:gd name="connsiteX18" fmla="*/ 303573 w 321562"/>
                <a:gd name="connsiteY18" fmla="*/ 79695 h 327907"/>
                <a:gd name="connsiteX19" fmla="*/ 294013 w 321562"/>
                <a:gd name="connsiteY19" fmla="*/ 74307 h 327907"/>
                <a:gd name="connsiteX20" fmla="*/ 273155 w 321562"/>
                <a:gd name="connsiteY20" fmla="*/ 64486 h 327907"/>
                <a:gd name="connsiteX21" fmla="*/ 259423 w 321562"/>
                <a:gd name="connsiteY21" fmla="*/ 63096 h 327907"/>
                <a:gd name="connsiteX22" fmla="*/ 249255 w 321562"/>
                <a:gd name="connsiteY22" fmla="*/ 63096 h 327907"/>
                <a:gd name="connsiteX23" fmla="*/ 238739 w 321562"/>
                <a:gd name="connsiteY23" fmla="*/ 63096 h 327907"/>
                <a:gd name="connsiteX24" fmla="*/ 204844 w 321562"/>
                <a:gd name="connsiteY24" fmla="*/ 63096 h 327907"/>
                <a:gd name="connsiteX25" fmla="*/ 204844 w 321562"/>
                <a:gd name="connsiteY25" fmla="*/ 97859 h 327907"/>
                <a:gd name="connsiteX26" fmla="*/ 204844 w 321562"/>
                <a:gd name="connsiteY26" fmla="*/ 277153 h 327907"/>
                <a:gd name="connsiteX27" fmla="*/ 206756 w 321562"/>
                <a:gd name="connsiteY27" fmla="*/ 284627 h 327907"/>
                <a:gd name="connsiteX28" fmla="*/ 219706 w 321562"/>
                <a:gd name="connsiteY28" fmla="*/ 308700 h 327907"/>
                <a:gd name="connsiteX29" fmla="*/ 225528 w 321562"/>
                <a:gd name="connsiteY29" fmla="*/ 319303 h 327907"/>
                <a:gd name="connsiteX30" fmla="*/ 227006 w 321562"/>
                <a:gd name="connsiteY30" fmla="*/ 322432 h 327907"/>
                <a:gd name="connsiteX31" fmla="*/ 229266 w 321562"/>
                <a:gd name="connsiteY31" fmla="*/ 327386 h 3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562" h="327907">
                  <a:moveTo>
                    <a:pt x="90907" y="327907"/>
                  </a:moveTo>
                  <a:lnTo>
                    <a:pt x="92819" y="324431"/>
                  </a:lnTo>
                  <a:cubicBezTo>
                    <a:pt x="94383" y="321476"/>
                    <a:pt x="95947" y="318608"/>
                    <a:pt x="97425" y="315740"/>
                  </a:cubicBezTo>
                  <a:cubicBezTo>
                    <a:pt x="100814" y="309222"/>
                    <a:pt x="104030" y="302964"/>
                    <a:pt x="107854" y="296968"/>
                  </a:cubicBezTo>
                  <a:cubicBezTo>
                    <a:pt x="113790" y="287362"/>
                    <a:pt x="116675" y="276178"/>
                    <a:pt x="116110" y="264898"/>
                  </a:cubicBezTo>
                  <a:cubicBezTo>
                    <a:pt x="116110" y="216577"/>
                    <a:pt x="116110" y="167387"/>
                    <a:pt x="116110" y="119760"/>
                  </a:cubicBezTo>
                  <a:lnTo>
                    <a:pt x="116110" y="64139"/>
                  </a:lnTo>
                  <a:lnTo>
                    <a:pt x="116110" y="64139"/>
                  </a:lnTo>
                  <a:lnTo>
                    <a:pt x="112460" y="64139"/>
                  </a:lnTo>
                  <a:lnTo>
                    <a:pt x="82737" y="64139"/>
                  </a:lnTo>
                  <a:cubicBezTo>
                    <a:pt x="72482" y="64139"/>
                    <a:pt x="62227" y="64139"/>
                    <a:pt x="51885" y="64139"/>
                  </a:cubicBezTo>
                  <a:cubicBezTo>
                    <a:pt x="49095" y="64214"/>
                    <a:pt x="46357" y="64927"/>
                    <a:pt x="43889" y="66225"/>
                  </a:cubicBezTo>
                  <a:cubicBezTo>
                    <a:pt x="34242" y="71091"/>
                    <a:pt x="24769" y="76045"/>
                    <a:pt x="14948" y="81260"/>
                  </a:cubicBezTo>
                  <a:lnTo>
                    <a:pt x="0" y="89082"/>
                  </a:lnTo>
                  <a:lnTo>
                    <a:pt x="17382" y="0"/>
                  </a:lnTo>
                  <a:lnTo>
                    <a:pt x="304181" y="0"/>
                  </a:lnTo>
                  <a:lnTo>
                    <a:pt x="321563" y="88647"/>
                  </a:lnTo>
                  <a:lnTo>
                    <a:pt x="311742" y="83780"/>
                  </a:lnTo>
                  <a:lnTo>
                    <a:pt x="303573" y="79695"/>
                  </a:lnTo>
                  <a:cubicBezTo>
                    <a:pt x="300357" y="78044"/>
                    <a:pt x="297142" y="76132"/>
                    <a:pt x="294013" y="74307"/>
                  </a:cubicBezTo>
                  <a:cubicBezTo>
                    <a:pt x="287573" y="70038"/>
                    <a:pt x="280551" y="66730"/>
                    <a:pt x="273155" y="64486"/>
                  </a:cubicBezTo>
                  <a:cubicBezTo>
                    <a:pt x="268653" y="63470"/>
                    <a:pt x="264038" y="63003"/>
                    <a:pt x="259423" y="63096"/>
                  </a:cubicBezTo>
                  <a:cubicBezTo>
                    <a:pt x="256034" y="63096"/>
                    <a:pt x="252644" y="63096"/>
                    <a:pt x="249255" y="63096"/>
                  </a:cubicBezTo>
                  <a:cubicBezTo>
                    <a:pt x="245865" y="63096"/>
                    <a:pt x="242215" y="63096"/>
                    <a:pt x="238739" y="63096"/>
                  </a:cubicBezTo>
                  <a:lnTo>
                    <a:pt x="204844" y="63096"/>
                  </a:lnTo>
                  <a:lnTo>
                    <a:pt x="204844" y="97859"/>
                  </a:lnTo>
                  <a:cubicBezTo>
                    <a:pt x="204844" y="157595"/>
                    <a:pt x="204844" y="217359"/>
                    <a:pt x="204844" y="277153"/>
                  </a:cubicBezTo>
                  <a:cubicBezTo>
                    <a:pt x="204879" y="279761"/>
                    <a:pt x="205531" y="282323"/>
                    <a:pt x="206756" y="284627"/>
                  </a:cubicBezTo>
                  <a:cubicBezTo>
                    <a:pt x="211015" y="292709"/>
                    <a:pt x="215447" y="300705"/>
                    <a:pt x="219706" y="308700"/>
                  </a:cubicBezTo>
                  <a:lnTo>
                    <a:pt x="225528" y="319303"/>
                  </a:lnTo>
                  <a:lnTo>
                    <a:pt x="227006" y="322432"/>
                  </a:lnTo>
                  <a:lnTo>
                    <a:pt x="229266" y="327386"/>
                  </a:lnTo>
                  <a:close/>
                </a:path>
              </a:pathLst>
            </a:custGeom>
            <a:grpFill/>
            <a:ln w="867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FC6168EE-F6D8-544B-DE5D-C40FD41ED536}"/>
                </a:ext>
              </a:extLst>
            </p:cNvPr>
            <p:cNvSpPr/>
            <p:nvPr/>
          </p:nvSpPr>
          <p:spPr>
            <a:xfrm>
              <a:off x="3516908" y="276874"/>
              <a:ext cx="252932" cy="243197"/>
            </a:xfrm>
            <a:custGeom>
              <a:avLst/>
              <a:gdLst>
                <a:gd name="connsiteX0" fmla="*/ 309309 w 370318"/>
                <a:gd name="connsiteY0" fmla="*/ 356066 h 356065"/>
                <a:gd name="connsiteX1" fmla="*/ 301921 w 370318"/>
                <a:gd name="connsiteY1" fmla="*/ 355371 h 356065"/>
                <a:gd name="connsiteX2" fmla="*/ 286799 w 370318"/>
                <a:gd name="connsiteY2" fmla="*/ 353806 h 356065"/>
                <a:gd name="connsiteX3" fmla="*/ 205800 w 370318"/>
                <a:gd name="connsiteY3" fmla="*/ 313394 h 356065"/>
                <a:gd name="connsiteX4" fmla="*/ 157218 w 370318"/>
                <a:gd name="connsiteY4" fmla="*/ 225268 h 356065"/>
                <a:gd name="connsiteX5" fmla="*/ 152091 w 370318"/>
                <a:gd name="connsiteY5" fmla="*/ 221357 h 356065"/>
                <a:gd name="connsiteX6" fmla="*/ 134709 w 370318"/>
                <a:gd name="connsiteY6" fmla="*/ 221357 h 356065"/>
                <a:gd name="connsiteX7" fmla="*/ 114111 w 370318"/>
                <a:gd name="connsiteY7" fmla="*/ 221357 h 356065"/>
                <a:gd name="connsiteX8" fmla="*/ 114111 w 370318"/>
                <a:gd name="connsiteY8" fmla="*/ 238739 h 356065"/>
                <a:gd name="connsiteX9" fmla="*/ 114111 w 370318"/>
                <a:gd name="connsiteY9" fmla="*/ 278022 h 356065"/>
                <a:gd name="connsiteX10" fmla="*/ 116110 w 370318"/>
                <a:gd name="connsiteY10" fmla="*/ 285496 h 356065"/>
                <a:gd name="connsiteX11" fmla="*/ 128712 w 370318"/>
                <a:gd name="connsiteY11" fmla="*/ 309309 h 356065"/>
                <a:gd name="connsiteX12" fmla="*/ 134622 w 370318"/>
                <a:gd name="connsiteY12" fmla="*/ 320346 h 356065"/>
                <a:gd name="connsiteX13" fmla="*/ 135839 w 370318"/>
                <a:gd name="connsiteY13" fmla="*/ 323127 h 356065"/>
                <a:gd name="connsiteX14" fmla="*/ 138011 w 370318"/>
                <a:gd name="connsiteY14" fmla="*/ 327994 h 356065"/>
                <a:gd name="connsiteX15" fmla="*/ 261 w 370318"/>
                <a:gd name="connsiteY15" fmla="*/ 327994 h 356065"/>
                <a:gd name="connsiteX16" fmla="*/ 2086 w 370318"/>
                <a:gd name="connsiteY16" fmla="*/ 324518 h 356065"/>
                <a:gd name="connsiteX17" fmla="*/ 5475 w 370318"/>
                <a:gd name="connsiteY17" fmla="*/ 317739 h 356065"/>
                <a:gd name="connsiteX18" fmla="*/ 13297 w 370318"/>
                <a:gd name="connsiteY18" fmla="*/ 303399 h 356065"/>
                <a:gd name="connsiteX19" fmla="*/ 24943 w 370318"/>
                <a:gd name="connsiteY19" fmla="*/ 257772 h 356065"/>
                <a:gd name="connsiteX20" fmla="*/ 24943 w 370318"/>
                <a:gd name="connsiteY20" fmla="*/ 124627 h 356065"/>
                <a:gd name="connsiteX21" fmla="*/ 24943 w 370318"/>
                <a:gd name="connsiteY21" fmla="*/ 50842 h 356065"/>
                <a:gd name="connsiteX22" fmla="*/ 22422 w 370318"/>
                <a:gd name="connsiteY22" fmla="*/ 40760 h 356065"/>
                <a:gd name="connsiteX23" fmla="*/ 7387 w 370318"/>
                <a:gd name="connsiteY23" fmla="*/ 13732 h 356065"/>
                <a:gd name="connsiteX24" fmla="*/ 0 w 370318"/>
                <a:gd name="connsiteY24" fmla="*/ 0 h 356065"/>
                <a:gd name="connsiteX25" fmla="*/ 120977 w 370318"/>
                <a:gd name="connsiteY25" fmla="*/ 0 h 356065"/>
                <a:gd name="connsiteX26" fmla="*/ 301835 w 370318"/>
                <a:gd name="connsiteY26" fmla="*/ 55274 h 356065"/>
                <a:gd name="connsiteX27" fmla="*/ 313915 w 370318"/>
                <a:gd name="connsiteY27" fmla="*/ 151743 h 356065"/>
                <a:gd name="connsiteX28" fmla="*/ 256121 w 370318"/>
                <a:gd name="connsiteY28" fmla="*/ 203888 h 356065"/>
                <a:gd name="connsiteX29" fmla="*/ 251514 w 370318"/>
                <a:gd name="connsiteY29" fmla="*/ 205974 h 356065"/>
                <a:gd name="connsiteX30" fmla="*/ 248472 w 370318"/>
                <a:gd name="connsiteY30" fmla="*/ 207452 h 356065"/>
                <a:gd name="connsiteX31" fmla="*/ 249081 w 370318"/>
                <a:gd name="connsiteY31" fmla="*/ 210493 h 356065"/>
                <a:gd name="connsiteX32" fmla="*/ 250124 w 370318"/>
                <a:gd name="connsiteY32" fmla="*/ 216490 h 356065"/>
                <a:gd name="connsiteX33" fmla="*/ 250124 w 370318"/>
                <a:gd name="connsiteY33" fmla="*/ 216490 h 356065"/>
                <a:gd name="connsiteX34" fmla="*/ 250124 w 370318"/>
                <a:gd name="connsiteY34" fmla="*/ 217185 h 356065"/>
                <a:gd name="connsiteX35" fmla="*/ 293578 w 370318"/>
                <a:gd name="connsiteY35" fmla="*/ 295403 h 356065"/>
                <a:gd name="connsiteX36" fmla="*/ 352763 w 370318"/>
                <a:gd name="connsiteY36" fmla="*/ 340075 h 356065"/>
                <a:gd name="connsiteX37" fmla="*/ 359803 w 370318"/>
                <a:gd name="connsiteY37" fmla="*/ 342856 h 356065"/>
                <a:gd name="connsiteX38" fmla="*/ 370319 w 370318"/>
                <a:gd name="connsiteY38" fmla="*/ 347027 h 356065"/>
                <a:gd name="connsiteX39" fmla="*/ 363018 w 370318"/>
                <a:gd name="connsiteY39" fmla="*/ 348765 h 356065"/>
                <a:gd name="connsiteX40" fmla="*/ 333643 w 370318"/>
                <a:gd name="connsiteY40" fmla="*/ 353980 h 356065"/>
                <a:gd name="connsiteX41" fmla="*/ 318955 w 370318"/>
                <a:gd name="connsiteY41" fmla="*/ 355457 h 356065"/>
                <a:gd name="connsiteX42" fmla="*/ 312264 w 370318"/>
                <a:gd name="connsiteY42" fmla="*/ 356066 h 356065"/>
                <a:gd name="connsiteX43" fmla="*/ 114024 w 370318"/>
                <a:gd name="connsiteY43" fmla="*/ 165735 h 356065"/>
                <a:gd name="connsiteX44" fmla="*/ 177555 w 370318"/>
                <a:gd name="connsiteY44" fmla="*/ 163041 h 356065"/>
                <a:gd name="connsiteX45" fmla="*/ 207886 w 370318"/>
                <a:gd name="connsiteY45" fmla="*/ 154350 h 356065"/>
                <a:gd name="connsiteX46" fmla="*/ 235002 w 370318"/>
                <a:gd name="connsiteY46" fmla="*/ 121412 h 356065"/>
                <a:gd name="connsiteX47" fmla="*/ 225007 w 370318"/>
                <a:gd name="connsiteY47" fmla="*/ 82042 h 356065"/>
                <a:gd name="connsiteX48" fmla="*/ 178945 w 370318"/>
                <a:gd name="connsiteY48" fmla="*/ 58229 h 356065"/>
                <a:gd name="connsiteX49" fmla="*/ 132449 w 370318"/>
                <a:gd name="connsiteY49" fmla="*/ 57099 h 356065"/>
                <a:gd name="connsiteX50" fmla="*/ 113937 w 370318"/>
                <a:gd name="connsiteY50" fmla="*/ 57099 h 35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0318" h="356065">
                  <a:moveTo>
                    <a:pt x="309309" y="356066"/>
                  </a:moveTo>
                  <a:lnTo>
                    <a:pt x="301921" y="355371"/>
                  </a:lnTo>
                  <a:cubicBezTo>
                    <a:pt x="296881" y="354936"/>
                    <a:pt x="291840" y="354501"/>
                    <a:pt x="286799" y="353806"/>
                  </a:cubicBezTo>
                  <a:cubicBezTo>
                    <a:pt x="255921" y="350173"/>
                    <a:pt x="227275" y="335881"/>
                    <a:pt x="205800" y="313394"/>
                  </a:cubicBezTo>
                  <a:cubicBezTo>
                    <a:pt x="182935" y="288225"/>
                    <a:pt x="166291" y="258040"/>
                    <a:pt x="157218" y="225268"/>
                  </a:cubicBezTo>
                  <a:cubicBezTo>
                    <a:pt x="156088" y="221878"/>
                    <a:pt x="155045" y="221357"/>
                    <a:pt x="152091" y="221357"/>
                  </a:cubicBezTo>
                  <a:cubicBezTo>
                    <a:pt x="146007" y="221357"/>
                    <a:pt x="140184" y="221357"/>
                    <a:pt x="134709" y="221357"/>
                  </a:cubicBezTo>
                  <a:lnTo>
                    <a:pt x="114111" y="221357"/>
                  </a:lnTo>
                  <a:lnTo>
                    <a:pt x="114111" y="238739"/>
                  </a:lnTo>
                  <a:cubicBezTo>
                    <a:pt x="114111" y="251862"/>
                    <a:pt x="114111" y="264811"/>
                    <a:pt x="114111" y="278022"/>
                  </a:cubicBezTo>
                  <a:cubicBezTo>
                    <a:pt x="114268" y="280623"/>
                    <a:pt x="114946" y="283166"/>
                    <a:pt x="116110" y="285496"/>
                  </a:cubicBezTo>
                  <a:cubicBezTo>
                    <a:pt x="120282" y="293491"/>
                    <a:pt x="124801" y="301400"/>
                    <a:pt x="128712" y="309309"/>
                  </a:cubicBezTo>
                  <a:lnTo>
                    <a:pt x="134622" y="320346"/>
                  </a:lnTo>
                  <a:cubicBezTo>
                    <a:pt x="135056" y="321215"/>
                    <a:pt x="135404" y="322171"/>
                    <a:pt x="135839" y="323127"/>
                  </a:cubicBezTo>
                  <a:lnTo>
                    <a:pt x="138011" y="327994"/>
                  </a:lnTo>
                  <a:lnTo>
                    <a:pt x="261" y="327994"/>
                  </a:lnTo>
                  <a:lnTo>
                    <a:pt x="2086" y="324518"/>
                  </a:lnTo>
                  <a:cubicBezTo>
                    <a:pt x="3303" y="322258"/>
                    <a:pt x="4345" y="319999"/>
                    <a:pt x="5475" y="317739"/>
                  </a:cubicBezTo>
                  <a:cubicBezTo>
                    <a:pt x="7805" y="312812"/>
                    <a:pt x="10412" y="308023"/>
                    <a:pt x="13297" y="303399"/>
                  </a:cubicBezTo>
                  <a:cubicBezTo>
                    <a:pt x="21866" y="289786"/>
                    <a:pt x="25942" y="273826"/>
                    <a:pt x="24943" y="257772"/>
                  </a:cubicBezTo>
                  <a:cubicBezTo>
                    <a:pt x="24421" y="214317"/>
                    <a:pt x="24943" y="170863"/>
                    <a:pt x="24943" y="124627"/>
                  </a:cubicBezTo>
                  <a:cubicBezTo>
                    <a:pt x="24943" y="100293"/>
                    <a:pt x="24943" y="75698"/>
                    <a:pt x="24943" y="50842"/>
                  </a:cubicBezTo>
                  <a:cubicBezTo>
                    <a:pt x="24865" y="47336"/>
                    <a:pt x="24004" y="43892"/>
                    <a:pt x="22422" y="40760"/>
                  </a:cubicBezTo>
                  <a:cubicBezTo>
                    <a:pt x="17295" y="31113"/>
                    <a:pt x="12341" y="22422"/>
                    <a:pt x="7387" y="13732"/>
                  </a:cubicBezTo>
                  <a:lnTo>
                    <a:pt x="0" y="0"/>
                  </a:lnTo>
                  <a:lnTo>
                    <a:pt x="120977" y="0"/>
                  </a:lnTo>
                  <a:cubicBezTo>
                    <a:pt x="182248" y="0"/>
                    <a:pt x="258554" y="0"/>
                    <a:pt x="301835" y="55274"/>
                  </a:cubicBezTo>
                  <a:cubicBezTo>
                    <a:pt x="326082" y="86387"/>
                    <a:pt x="330167" y="118804"/>
                    <a:pt x="313915" y="151743"/>
                  </a:cubicBezTo>
                  <a:cubicBezTo>
                    <a:pt x="303138" y="173644"/>
                    <a:pt x="284800" y="190157"/>
                    <a:pt x="256121" y="203888"/>
                  </a:cubicBezTo>
                  <a:lnTo>
                    <a:pt x="251514" y="205974"/>
                  </a:lnTo>
                  <a:cubicBezTo>
                    <a:pt x="250463" y="206378"/>
                    <a:pt x="249446" y="206873"/>
                    <a:pt x="248472" y="207452"/>
                  </a:cubicBezTo>
                  <a:cubicBezTo>
                    <a:pt x="248611" y="208477"/>
                    <a:pt x="248811" y="209493"/>
                    <a:pt x="249081" y="210493"/>
                  </a:cubicBezTo>
                  <a:cubicBezTo>
                    <a:pt x="249081" y="211971"/>
                    <a:pt x="249776" y="213883"/>
                    <a:pt x="250124" y="216490"/>
                  </a:cubicBezTo>
                  <a:lnTo>
                    <a:pt x="250124" y="216490"/>
                  </a:lnTo>
                  <a:cubicBezTo>
                    <a:pt x="250124" y="216490"/>
                    <a:pt x="250124" y="216490"/>
                    <a:pt x="250124" y="217185"/>
                  </a:cubicBezTo>
                  <a:cubicBezTo>
                    <a:pt x="258432" y="246238"/>
                    <a:pt x="273302" y="272997"/>
                    <a:pt x="293578" y="295403"/>
                  </a:cubicBezTo>
                  <a:cubicBezTo>
                    <a:pt x="309665" y="314588"/>
                    <a:pt x="329906" y="329864"/>
                    <a:pt x="352763" y="340075"/>
                  </a:cubicBezTo>
                  <a:cubicBezTo>
                    <a:pt x="355023" y="341117"/>
                    <a:pt x="357456" y="341987"/>
                    <a:pt x="359803" y="342856"/>
                  </a:cubicBezTo>
                  <a:lnTo>
                    <a:pt x="370319" y="347027"/>
                  </a:lnTo>
                  <a:lnTo>
                    <a:pt x="363018" y="348765"/>
                  </a:lnTo>
                  <a:cubicBezTo>
                    <a:pt x="353328" y="351016"/>
                    <a:pt x="343516" y="352756"/>
                    <a:pt x="333643" y="353980"/>
                  </a:cubicBezTo>
                  <a:cubicBezTo>
                    <a:pt x="328776" y="354588"/>
                    <a:pt x="323823" y="355023"/>
                    <a:pt x="318955" y="355457"/>
                  </a:cubicBezTo>
                  <a:lnTo>
                    <a:pt x="312264" y="356066"/>
                  </a:lnTo>
                  <a:close/>
                  <a:moveTo>
                    <a:pt x="114024" y="165735"/>
                  </a:moveTo>
                  <a:cubicBezTo>
                    <a:pt x="135578" y="165735"/>
                    <a:pt x="156957" y="164345"/>
                    <a:pt x="177555" y="163041"/>
                  </a:cubicBezTo>
                  <a:cubicBezTo>
                    <a:pt x="188140" y="162165"/>
                    <a:pt x="198448" y="159212"/>
                    <a:pt x="207886" y="154350"/>
                  </a:cubicBezTo>
                  <a:cubicBezTo>
                    <a:pt x="221505" y="148118"/>
                    <a:pt x="231499" y="135973"/>
                    <a:pt x="235002" y="121412"/>
                  </a:cubicBezTo>
                  <a:cubicBezTo>
                    <a:pt x="237922" y="107449"/>
                    <a:pt x="234237" y="92921"/>
                    <a:pt x="225007" y="82042"/>
                  </a:cubicBezTo>
                  <a:cubicBezTo>
                    <a:pt x="213813" y="67825"/>
                    <a:pt x="197014" y="59143"/>
                    <a:pt x="178945" y="58229"/>
                  </a:cubicBezTo>
                  <a:cubicBezTo>
                    <a:pt x="163563" y="57099"/>
                    <a:pt x="147745" y="57099"/>
                    <a:pt x="132449" y="57099"/>
                  </a:cubicBezTo>
                  <a:lnTo>
                    <a:pt x="113937" y="57099"/>
                  </a:lnTo>
                  <a:close/>
                </a:path>
              </a:pathLst>
            </a:custGeom>
            <a:grpFill/>
            <a:ln w="8672"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958DD57-5F57-8472-6C3D-5F59421C40FC}"/>
                </a:ext>
              </a:extLst>
            </p:cNvPr>
            <p:cNvSpPr/>
            <p:nvPr/>
          </p:nvSpPr>
          <p:spPr>
            <a:xfrm>
              <a:off x="2590180" y="270642"/>
              <a:ext cx="196243" cy="230613"/>
            </a:xfrm>
            <a:custGeom>
              <a:avLst/>
              <a:gdLst>
                <a:gd name="connsiteX0" fmla="*/ 0 w 287320"/>
                <a:gd name="connsiteY0" fmla="*/ 337641 h 337641"/>
                <a:gd name="connsiteX1" fmla="*/ 7127 w 287320"/>
                <a:gd name="connsiteY1" fmla="*/ 324170 h 337641"/>
                <a:gd name="connsiteX2" fmla="*/ 22770 w 287320"/>
                <a:gd name="connsiteY2" fmla="*/ 294447 h 337641"/>
                <a:gd name="connsiteX3" fmla="*/ 24508 w 287320"/>
                <a:gd name="connsiteY3" fmla="*/ 287495 h 337641"/>
                <a:gd name="connsiteX4" fmla="*/ 24508 w 287320"/>
                <a:gd name="connsiteY4" fmla="*/ 59185 h 337641"/>
                <a:gd name="connsiteX5" fmla="*/ 22249 w 287320"/>
                <a:gd name="connsiteY5" fmla="*/ 50494 h 337641"/>
                <a:gd name="connsiteX6" fmla="*/ 7648 w 287320"/>
                <a:gd name="connsiteY6" fmla="*/ 23118 h 337641"/>
                <a:gd name="connsiteX7" fmla="*/ 608 w 287320"/>
                <a:gd name="connsiteY7" fmla="*/ 8778 h 337641"/>
                <a:gd name="connsiteX8" fmla="*/ 200499 w 287320"/>
                <a:gd name="connsiteY8" fmla="*/ 8778 h 337641"/>
                <a:gd name="connsiteX9" fmla="*/ 200499 w 287320"/>
                <a:gd name="connsiteY9" fmla="*/ 8778 h 337641"/>
                <a:gd name="connsiteX10" fmla="*/ 220053 w 287320"/>
                <a:gd name="connsiteY10" fmla="*/ 4085 h 337641"/>
                <a:gd name="connsiteX11" fmla="*/ 224312 w 287320"/>
                <a:gd name="connsiteY11" fmla="*/ 1999 h 337641"/>
                <a:gd name="connsiteX12" fmla="*/ 228657 w 287320"/>
                <a:gd name="connsiteY12" fmla="*/ 0 h 337641"/>
                <a:gd name="connsiteX13" fmla="*/ 261248 w 287320"/>
                <a:gd name="connsiteY13" fmla="*/ 72743 h 337641"/>
                <a:gd name="connsiteX14" fmla="*/ 114372 w 287320"/>
                <a:gd name="connsiteY14" fmla="*/ 72743 h 337641"/>
                <a:gd name="connsiteX15" fmla="*/ 114372 w 287320"/>
                <a:gd name="connsiteY15" fmla="*/ 133579 h 337641"/>
                <a:gd name="connsiteX16" fmla="*/ 182943 w 287320"/>
                <a:gd name="connsiteY16" fmla="*/ 133579 h 337641"/>
                <a:gd name="connsiteX17" fmla="*/ 190417 w 287320"/>
                <a:gd name="connsiteY17" fmla="*/ 131667 h 337641"/>
                <a:gd name="connsiteX18" fmla="*/ 211710 w 287320"/>
                <a:gd name="connsiteY18" fmla="*/ 120369 h 337641"/>
                <a:gd name="connsiteX19" fmla="*/ 223877 w 287320"/>
                <a:gd name="connsiteY19" fmla="*/ 113851 h 337641"/>
                <a:gd name="connsiteX20" fmla="*/ 223877 w 287320"/>
                <a:gd name="connsiteY20" fmla="*/ 226572 h 337641"/>
                <a:gd name="connsiteX21" fmla="*/ 212058 w 287320"/>
                <a:gd name="connsiteY21" fmla="*/ 220140 h 337641"/>
                <a:gd name="connsiteX22" fmla="*/ 192677 w 287320"/>
                <a:gd name="connsiteY22" fmla="*/ 209972 h 337641"/>
                <a:gd name="connsiteX23" fmla="*/ 180162 w 287320"/>
                <a:gd name="connsiteY23" fmla="*/ 206756 h 337641"/>
                <a:gd name="connsiteX24" fmla="*/ 114459 w 287320"/>
                <a:gd name="connsiteY24" fmla="*/ 206756 h 337641"/>
                <a:gd name="connsiteX25" fmla="*/ 114459 w 287320"/>
                <a:gd name="connsiteY25" fmla="*/ 273329 h 337641"/>
                <a:gd name="connsiteX26" fmla="*/ 117588 w 287320"/>
                <a:gd name="connsiteY26" fmla="*/ 273329 h 337641"/>
                <a:gd name="connsiteX27" fmla="*/ 236045 w 287320"/>
                <a:gd name="connsiteY27" fmla="*/ 273329 h 337641"/>
                <a:gd name="connsiteX28" fmla="*/ 243084 w 287320"/>
                <a:gd name="connsiteY28" fmla="*/ 271590 h 337641"/>
                <a:gd name="connsiteX29" fmla="*/ 272025 w 287320"/>
                <a:gd name="connsiteY29" fmla="*/ 256468 h 337641"/>
                <a:gd name="connsiteX30" fmla="*/ 287321 w 287320"/>
                <a:gd name="connsiteY30" fmla="*/ 248473 h 337641"/>
                <a:gd name="connsiteX31" fmla="*/ 285148 w 287320"/>
                <a:gd name="connsiteY31" fmla="*/ 260379 h 337641"/>
                <a:gd name="connsiteX32" fmla="*/ 282628 w 287320"/>
                <a:gd name="connsiteY32" fmla="*/ 274371 h 337641"/>
                <a:gd name="connsiteX33" fmla="*/ 271243 w 287320"/>
                <a:gd name="connsiteY33" fmla="*/ 331992 h 337641"/>
                <a:gd name="connsiteX34" fmla="*/ 271243 w 287320"/>
                <a:gd name="connsiteY34" fmla="*/ 333991 h 337641"/>
                <a:gd name="connsiteX35" fmla="*/ 271243 w 287320"/>
                <a:gd name="connsiteY35" fmla="*/ 337641 h 33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7320" h="337641">
                  <a:moveTo>
                    <a:pt x="0" y="337641"/>
                  </a:moveTo>
                  <a:lnTo>
                    <a:pt x="7127" y="324170"/>
                  </a:lnTo>
                  <a:cubicBezTo>
                    <a:pt x="12402" y="314321"/>
                    <a:pt x="17617" y="304413"/>
                    <a:pt x="22770" y="294447"/>
                  </a:cubicBezTo>
                  <a:cubicBezTo>
                    <a:pt x="23891" y="292300"/>
                    <a:pt x="24491" y="289917"/>
                    <a:pt x="24508" y="287495"/>
                  </a:cubicBezTo>
                  <a:cubicBezTo>
                    <a:pt x="24508" y="211362"/>
                    <a:pt x="24508" y="135259"/>
                    <a:pt x="24508" y="59185"/>
                  </a:cubicBezTo>
                  <a:cubicBezTo>
                    <a:pt x="24413" y="56156"/>
                    <a:pt x="23639" y="53187"/>
                    <a:pt x="22249" y="50494"/>
                  </a:cubicBezTo>
                  <a:cubicBezTo>
                    <a:pt x="17556" y="41369"/>
                    <a:pt x="12689" y="32330"/>
                    <a:pt x="7648" y="23118"/>
                  </a:cubicBezTo>
                  <a:lnTo>
                    <a:pt x="608" y="8778"/>
                  </a:lnTo>
                  <a:lnTo>
                    <a:pt x="200499" y="8778"/>
                  </a:lnTo>
                  <a:lnTo>
                    <a:pt x="200499" y="8778"/>
                  </a:lnTo>
                  <a:cubicBezTo>
                    <a:pt x="207339" y="9174"/>
                    <a:pt x="214143" y="7541"/>
                    <a:pt x="220053" y="4085"/>
                  </a:cubicBezTo>
                  <a:cubicBezTo>
                    <a:pt x="221427" y="3303"/>
                    <a:pt x="222852" y="2606"/>
                    <a:pt x="224312" y="1999"/>
                  </a:cubicBezTo>
                  <a:lnTo>
                    <a:pt x="228657" y="0"/>
                  </a:lnTo>
                  <a:lnTo>
                    <a:pt x="261248" y="72743"/>
                  </a:lnTo>
                  <a:lnTo>
                    <a:pt x="114372" y="72743"/>
                  </a:lnTo>
                  <a:lnTo>
                    <a:pt x="114372" y="133579"/>
                  </a:lnTo>
                  <a:lnTo>
                    <a:pt x="182943" y="133579"/>
                  </a:lnTo>
                  <a:cubicBezTo>
                    <a:pt x="185551" y="133509"/>
                    <a:pt x="188097" y="132856"/>
                    <a:pt x="190417" y="131667"/>
                  </a:cubicBezTo>
                  <a:cubicBezTo>
                    <a:pt x="197457" y="128104"/>
                    <a:pt x="204410" y="124280"/>
                    <a:pt x="211710" y="120369"/>
                  </a:cubicBezTo>
                  <a:lnTo>
                    <a:pt x="223877" y="113851"/>
                  </a:lnTo>
                  <a:lnTo>
                    <a:pt x="223877" y="226572"/>
                  </a:lnTo>
                  <a:cubicBezTo>
                    <a:pt x="223877" y="226572"/>
                    <a:pt x="214752" y="221705"/>
                    <a:pt x="212058" y="220140"/>
                  </a:cubicBezTo>
                  <a:cubicBezTo>
                    <a:pt x="205366" y="216577"/>
                    <a:pt x="199195" y="213101"/>
                    <a:pt x="192677" y="209972"/>
                  </a:cubicBezTo>
                  <a:cubicBezTo>
                    <a:pt x="188775" y="208043"/>
                    <a:pt x="184508" y="206948"/>
                    <a:pt x="180162" y="206756"/>
                  </a:cubicBezTo>
                  <a:lnTo>
                    <a:pt x="114459" y="206756"/>
                  </a:lnTo>
                  <a:lnTo>
                    <a:pt x="114459" y="273329"/>
                  </a:lnTo>
                  <a:lnTo>
                    <a:pt x="117588" y="273329"/>
                  </a:lnTo>
                  <a:lnTo>
                    <a:pt x="236045" y="273329"/>
                  </a:lnTo>
                  <a:cubicBezTo>
                    <a:pt x="238487" y="273250"/>
                    <a:pt x="240885" y="272658"/>
                    <a:pt x="243084" y="271590"/>
                  </a:cubicBezTo>
                  <a:lnTo>
                    <a:pt x="272025" y="256468"/>
                  </a:lnTo>
                  <a:lnTo>
                    <a:pt x="287321" y="248473"/>
                  </a:lnTo>
                  <a:lnTo>
                    <a:pt x="285148" y="260379"/>
                  </a:lnTo>
                  <a:cubicBezTo>
                    <a:pt x="284279" y="265246"/>
                    <a:pt x="283497" y="269765"/>
                    <a:pt x="282628" y="274371"/>
                  </a:cubicBezTo>
                  <a:lnTo>
                    <a:pt x="271243" y="331992"/>
                  </a:lnTo>
                  <a:cubicBezTo>
                    <a:pt x="271191" y="332658"/>
                    <a:pt x="271191" y="333325"/>
                    <a:pt x="271243" y="333991"/>
                  </a:cubicBezTo>
                  <a:lnTo>
                    <a:pt x="271243" y="337641"/>
                  </a:lnTo>
                  <a:close/>
                </a:path>
              </a:pathLst>
            </a:custGeom>
            <a:grpFill/>
            <a:ln w="8672"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AE3C4B3-4C30-E981-F561-7E82128CC283}"/>
                </a:ext>
              </a:extLst>
            </p:cNvPr>
            <p:cNvSpPr/>
            <p:nvPr/>
          </p:nvSpPr>
          <p:spPr>
            <a:xfrm>
              <a:off x="3251272" y="276281"/>
              <a:ext cx="265101" cy="224499"/>
            </a:xfrm>
            <a:custGeom>
              <a:avLst/>
              <a:gdLst>
                <a:gd name="connsiteX0" fmla="*/ 278369 w 388135"/>
                <a:gd name="connsiteY0" fmla="*/ 327473 h 328689"/>
                <a:gd name="connsiteX1" fmla="*/ 230396 w 388135"/>
                <a:gd name="connsiteY1" fmla="*/ 217620 h 328689"/>
                <a:gd name="connsiteX2" fmla="*/ 128451 w 388135"/>
                <a:gd name="connsiteY2" fmla="*/ 217620 h 328689"/>
                <a:gd name="connsiteX3" fmla="*/ 108375 w 388135"/>
                <a:gd name="connsiteY3" fmla="*/ 270374 h 328689"/>
                <a:gd name="connsiteX4" fmla="*/ 106290 w 388135"/>
                <a:gd name="connsiteY4" fmla="*/ 275762 h 328689"/>
                <a:gd name="connsiteX5" fmla="*/ 101075 w 388135"/>
                <a:gd name="connsiteY5" fmla="*/ 290276 h 328689"/>
                <a:gd name="connsiteX6" fmla="*/ 101683 w 388135"/>
                <a:gd name="connsiteY6" fmla="*/ 297315 h 328689"/>
                <a:gd name="connsiteX7" fmla="*/ 112199 w 388135"/>
                <a:gd name="connsiteY7" fmla="*/ 317044 h 328689"/>
                <a:gd name="connsiteX8" fmla="*/ 118544 w 388135"/>
                <a:gd name="connsiteY8" fmla="*/ 328342 h 328689"/>
                <a:gd name="connsiteX9" fmla="*/ 0 w 388135"/>
                <a:gd name="connsiteY9" fmla="*/ 328342 h 328689"/>
                <a:gd name="connsiteX10" fmla="*/ 3476 w 388135"/>
                <a:gd name="connsiteY10" fmla="*/ 324431 h 328689"/>
                <a:gd name="connsiteX11" fmla="*/ 6344 w 388135"/>
                <a:gd name="connsiteY11" fmla="*/ 321042 h 328689"/>
                <a:gd name="connsiteX12" fmla="*/ 12428 w 388135"/>
                <a:gd name="connsiteY12" fmla="*/ 314176 h 328689"/>
                <a:gd name="connsiteX13" fmla="*/ 40586 w 388135"/>
                <a:gd name="connsiteY13" fmla="*/ 270287 h 328689"/>
                <a:gd name="connsiteX14" fmla="*/ 107246 w 388135"/>
                <a:gd name="connsiteY14" fmla="*/ 95861 h 328689"/>
                <a:gd name="connsiteX15" fmla="*/ 134709 w 388135"/>
                <a:gd name="connsiteY15" fmla="*/ 24769 h 328689"/>
                <a:gd name="connsiteX16" fmla="*/ 134709 w 388135"/>
                <a:gd name="connsiteY16" fmla="*/ 20163 h 328689"/>
                <a:gd name="connsiteX17" fmla="*/ 128973 w 388135"/>
                <a:gd name="connsiteY17" fmla="*/ 8083 h 328689"/>
                <a:gd name="connsiteX18" fmla="*/ 124975 w 388135"/>
                <a:gd name="connsiteY18" fmla="*/ 0 h 328689"/>
                <a:gd name="connsiteX19" fmla="*/ 269505 w 388135"/>
                <a:gd name="connsiteY19" fmla="*/ 0 h 328689"/>
                <a:gd name="connsiteX20" fmla="*/ 261683 w 388135"/>
                <a:gd name="connsiteY20" fmla="*/ 11211 h 328689"/>
                <a:gd name="connsiteX21" fmla="*/ 245257 w 388135"/>
                <a:gd name="connsiteY21" fmla="*/ 34937 h 328689"/>
                <a:gd name="connsiteX22" fmla="*/ 245257 w 388135"/>
                <a:gd name="connsiteY22" fmla="*/ 38240 h 328689"/>
                <a:gd name="connsiteX23" fmla="*/ 323996 w 388135"/>
                <a:gd name="connsiteY23" fmla="*/ 219358 h 328689"/>
                <a:gd name="connsiteX24" fmla="*/ 337989 w 388135"/>
                <a:gd name="connsiteY24" fmla="*/ 251601 h 328689"/>
                <a:gd name="connsiteX25" fmla="*/ 338858 w 388135"/>
                <a:gd name="connsiteY25" fmla="*/ 253513 h 328689"/>
                <a:gd name="connsiteX26" fmla="*/ 340944 w 388135"/>
                <a:gd name="connsiteY26" fmla="*/ 258728 h 328689"/>
                <a:gd name="connsiteX27" fmla="*/ 370753 w 388135"/>
                <a:gd name="connsiteY27" fmla="*/ 305919 h 328689"/>
                <a:gd name="connsiteX28" fmla="*/ 388135 w 388135"/>
                <a:gd name="connsiteY28" fmla="*/ 328690 h 328689"/>
                <a:gd name="connsiteX29" fmla="*/ 279064 w 388135"/>
                <a:gd name="connsiteY29" fmla="*/ 328690 h 328689"/>
                <a:gd name="connsiteX30" fmla="*/ 208234 w 388135"/>
                <a:gd name="connsiteY30" fmla="*/ 166691 h 328689"/>
                <a:gd name="connsiteX31" fmla="*/ 184160 w 388135"/>
                <a:gd name="connsiteY31" fmla="*/ 111330 h 328689"/>
                <a:gd name="connsiteX32" fmla="*/ 177207 w 388135"/>
                <a:gd name="connsiteY32" fmla="*/ 95339 h 328689"/>
                <a:gd name="connsiteX33" fmla="*/ 175904 w 388135"/>
                <a:gd name="connsiteY33" fmla="*/ 92819 h 328689"/>
                <a:gd name="connsiteX34" fmla="*/ 147745 w 388135"/>
                <a:gd name="connsiteY34" fmla="*/ 167039 h 3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135" h="328689">
                  <a:moveTo>
                    <a:pt x="278369" y="327473"/>
                  </a:moveTo>
                  <a:cubicBezTo>
                    <a:pt x="277761" y="326430"/>
                    <a:pt x="236045" y="230569"/>
                    <a:pt x="230396" y="217620"/>
                  </a:cubicBezTo>
                  <a:lnTo>
                    <a:pt x="128451" y="217620"/>
                  </a:lnTo>
                  <a:lnTo>
                    <a:pt x="108375" y="270374"/>
                  </a:lnTo>
                  <a:lnTo>
                    <a:pt x="106290" y="275762"/>
                  </a:lnTo>
                  <a:cubicBezTo>
                    <a:pt x="104464" y="280542"/>
                    <a:pt x="102552" y="285409"/>
                    <a:pt x="101075" y="290276"/>
                  </a:cubicBezTo>
                  <a:cubicBezTo>
                    <a:pt x="100484" y="292625"/>
                    <a:pt x="100701" y="295102"/>
                    <a:pt x="101683" y="297315"/>
                  </a:cubicBezTo>
                  <a:cubicBezTo>
                    <a:pt x="104899" y="303920"/>
                    <a:pt x="108549" y="310352"/>
                    <a:pt x="112199" y="317044"/>
                  </a:cubicBezTo>
                  <a:lnTo>
                    <a:pt x="118544" y="328342"/>
                  </a:lnTo>
                  <a:lnTo>
                    <a:pt x="0" y="328342"/>
                  </a:lnTo>
                  <a:lnTo>
                    <a:pt x="3476" y="324431"/>
                  </a:lnTo>
                  <a:lnTo>
                    <a:pt x="6344" y="321042"/>
                  </a:lnTo>
                  <a:cubicBezTo>
                    <a:pt x="8430" y="318608"/>
                    <a:pt x="10342" y="316262"/>
                    <a:pt x="12428" y="314176"/>
                  </a:cubicBezTo>
                  <a:cubicBezTo>
                    <a:pt x="25317" y="302114"/>
                    <a:pt x="34990" y="287029"/>
                    <a:pt x="40586" y="270287"/>
                  </a:cubicBezTo>
                  <a:cubicBezTo>
                    <a:pt x="44584" y="257946"/>
                    <a:pt x="79348" y="168082"/>
                    <a:pt x="107246" y="95861"/>
                  </a:cubicBezTo>
                  <a:cubicBezTo>
                    <a:pt x="119065" y="65356"/>
                    <a:pt x="129233" y="38935"/>
                    <a:pt x="134709" y="24769"/>
                  </a:cubicBezTo>
                  <a:cubicBezTo>
                    <a:pt x="135187" y="23271"/>
                    <a:pt x="135187" y="21661"/>
                    <a:pt x="134709" y="20163"/>
                  </a:cubicBezTo>
                  <a:cubicBezTo>
                    <a:pt x="132970" y="16078"/>
                    <a:pt x="130972" y="12080"/>
                    <a:pt x="128973" y="8083"/>
                  </a:cubicBezTo>
                  <a:lnTo>
                    <a:pt x="124975" y="0"/>
                  </a:lnTo>
                  <a:lnTo>
                    <a:pt x="269505" y="0"/>
                  </a:lnTo>
                  <a:lnTo>
                    <a:pt x="261683" y="11211"/>
                  </a:lnTo>
                  <a:cubicBezTo>
                    <a:pt x="256207" y="19120"/>
                    <a:pt x="250645" y="26942"/>
                    <a:pt x="245257" y="34937"/>
                  </a:cubicBezTo>
                  <a:cubicBezTo>
                    <a:pt x="244822" y="35995"/>
                    <a:pt x="244822" y="37182"/>
                    <a:pt x="245257" y="38240"/>
                  </a:cubicBezTo>
                  <a:cubicBezTo>
                    <a:pt x="272025" y="100119"/>
                    <a:pt x="298271" y="160492"/>
                    <a:pt x="323996" y="219358"/>
                  </a:cubicBezTo>
                  <a:lnTo>
                    <a:pt x="337989" y="251601"/>
                  </a:lnTo>
                  <a:lnTo>
                    <a:pt x="338858" y="253513"/>
                  </a:lnTo>
                  <a:cubicBezTo>
                    <a:pt x="339683" y="255198"/>
                    <a:pt x="340379" y="256941"/>
                    <a:pt x="340944" y="258728"/>
                  </a:cubicBezTo>
                  <a:cubicBezTo>
                    <a:pt x="347601" y="276305"/>
                    <a:pt x="357743" y="292356"/>
                    <a:pt x="370753" y="305919"/>
                  </a:cubicBezTo>
                  <a:cubicBezTo>
                    <a:pt x="373448" y="309222"/>
                    <a:pt x="388135" y="328690"/>
                    <a:pt x="388135" y="328690"/>
                  </a:cubicBezTo>
                  <a:lnTo>
                    <a:pt x="279064" y="328690"/>
                  </a:lnTo>
                  <a:close/>
                  <a:moveTo>
                    <a:pt x="208234" y="166691"/>
                  </a:moveTo>
                  <a:cubicBezTo>
                    <a:pt x="196849" y="140619"/>
                    <a:pt x="187549" y="119239"/>
                    <a:pt x="184160" y="111330"/>
                  </a:cubicBezTo>
                  <a:lnTo>
                    <a:pt x="177207" y="95339"/>
                  </a:lnTo>
                  <a:lnTo>
                    <a:pt x="175904" y="92819"/>
                  </a:lnTo>
                  <a:cubicBezTo>
                    <a:pt x="170167" y="108115"/>
                    <a:pt x="159217" y="136968"/>
                    <a:pt x="147745" y="167039"/>
                  </a:cubicBezTo>
                  <a:close/>
                </a:path>
              </a:pathLst>
            </a:custGeom>
            <a:grpFill/>
            <a:ln w="867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365BBCB-BC89-0F64-590B-137F67492C57}"/>
                </a:ext>
              </a:extLst>
            </p:cNvPr>
            <p:cNvSpPr/>
            <p:nvPr/>
          </p:nvSpPr>
          <p:spPr>
            <a:xfrm>
              <a:off x="2803203" y="239953"/>
              <a:ext cx="261947" cy="284855"/>
            </a:xfrm>
            <a:custGeom>
              <a:avLst/>
              <a:gdLst>
                <a:gd name="connsiteX0" fmla="*/ 210087 w 383517"/>
                <a:gd name="connsiteY0" fmla="*/ 416989 h 417056"/>
                <a:gd name="connsiteX1" fmla="*/ 83635 w 383517"/>
                <a:gd name="connsiteY1" fmla="*/ 390916 h 417056"/>
                <a:gd name="connsiteX2" fmla="*/ 79116 w 383517"/>
                <a:gd name="connsiteY2" fmla="*/ 388396 h 417056"/>
                <a:gd name="connsiteX3" fmla="*/ 66601 w 383517"/>
                <a:gd name="connsiteY3" fmla="*/ 383703 h 417056"/>
                <a:gd name="connsiteX4" fmla="*/ 64862 w 383517"/>
                <a:gd name="connsiteY4" fmla="*/ 383703 h 417056"/>
                <a:gd name="connsiteX5" fmla="*/ 53477 w 383517"/>
                <a:gd name="connsiteY5" fmla="*/ 386745 h 417056"/>
                <a:gd name="connsiteX6" fmla="*/ 52521 w 383517"/>
                <a:gd name="connsiteY6" fmla="*/ 386745 h 417056"/>
                <a:gd name="connsiteX7" fmla="*/ 30099 w 383517"/>
                <a:gd name="connsiteY7" fmla="*/ 398390 h 417056"/>
                <a:gd name="connsiteX8" fmla="*/ 23320 w 383517"/>
                <a:gd name="connsiteY8" fmla="*/ 402823 h 417056"/>
                <a:gd name="connsiteX9" fmla="*/ 19148 w 383517"/>
                <a:gd name="connsiteY9" fmla="*/ 405343 h 417056"/>
                <a:gd name="connsiteX10" fmla="*/ 11848 w 383517"/>
                <a:gd name="connsiteY10" fmla="*/ 409862 h 417056"/>
                <a:gd name="connsiteX11" fmla="*/ 9936 w 383517"/>
                <a:gd name="connsiteY11" fmla="*/ 411253 h 417056"/>
                <a:gd name="connsiteX12" fmla="*/ 9936 w 383517"/>
                <a:gd name="connsiteY12" fmla="*/ 406734 h 417056"/>
                <a:gd name="connsiteX13" fmla="*/ 8459 w 383517"/>
                <a:gd name="connsiteY13" fmla="*/ 264116 h 417056"/>
                <a:gd name="connsiteX14" fmla="*/ 10631 w 383517"/>
                <a:gd name="connsiteY14" fmla="*/ 266463 h 417056"/>
                <a:gd name="connsiteX15" fmla="*/ 16976 w 383517"/>
                <a:gd name="connsiteY15" fmla="*/ 273850 h 417056"/>
                <a:gd name="connsiteX16" fmla="*/ 24102 w 383517"/>
                <a:gd name="connsiteY16" fmla="*/ 281498 h 417056"/>
                <a:gd name="connsiteX17" fmla="*/ 28274 w 383517"/>
                <a:gd name="connsiteY17" fmla="*/ 285148 h 417056"/>
                <a:gd name="connsiteX18" fmla="*/ 45656 w 383517"/>
                <a:gd name="connsiteY18" fmla="*/ 299227 h 417056"/>
                <a:gd name="connsiteX19" fmla="*/ 96584 w 383517"/>
                <a:gd name="connsiteY19" fmla="*/ 327820 h 417056"/>
                <a:gd name="connsiteX20" fmla="*/ 211652 w 383517"/>
                <a:gd name="connsiteY20" fmla="*/ 352503 h 417056"/>
                <a:gd name="connsiteX21" fmla="*/ 281179 w 383517"/>
                <a:gd name="connsiteY21" fmla="*/ 314002 h 417056"/>
                <a:gd name="connsiteX22" fmla="*/ 267013 w 383517"/>
                <a:gd name="connsiteY22" fmla="*/ 279238 h 417056"/>
                <a:gd name="connsiteX23" fmla="*/ 246763 w 383517"/>
                <a:gd name="connsiteY23" fmla="*/ 271156 h 417056"/>
                <a:gd name="connsiteX24" fmla="*/ 180973 w 383517"/>
                <a:gd name="connsiteY24" fmla="*/ 260205 h 417056"/>
                <a:gd name="connsiteX25" fmla="*/ 180104 w 383517"/>
                <a:gd name="connsiteY25" fmla="*/ 260205 h 417056"/>
                <a:gd name="connsiteX26" fmla="*/ 152814 w 383517"/>
                <a:gd name="connsiteY26" fmla="*/ 256816 h 417056"/>
                <a:gd name="connsiteX27" fmla="*/ 69555 w 383517"/>
                <a:gd name="connsiteY27" fmla="*/ 237001 h 417056"/>
                <a:gd name="connsiteX28" fmla="*/ 14282 w 383517"/>
                <a:gd name="connsiteY28" fmla="*/ 191634 h 417056"/>
                <a:gd name="connsiteX29" fmla="*/ 463 w 383517"/>
                <a:gd name="connsiteY29" fmla="*/ 142704 h 417056"/>
                <a:gd name="connsiteX30" fmla="*/ 19322 w 383517"/>
                <a:gd name="connsiteY30" fmla="*/ 71439 h 417056"/>
                <a:gd name="connsiteX31" fmla="*/ 100756 w 383517"/>
                <a:gd name="connsiteY31" fmla="*/ 20163 h 417056"/>
                <a:gd name="connsiteX32" fmla="*/ 168979 w 383517"/>
                <a:gd name="connsiteY32" fmla="*/ 12254 h 417056"/>
                <a:gd name="connsiteX33" fmla="*/ 190011 w 383517"/>
                <a:gd name="connsiteY33" fmla="*/ 12863 h 417056"/>
                <a:gd name="connsiteX34" fmla="*/ 196530 w 383517"/>
                <a:gd name="connsiteY34" fmla="*/ 12863 h 417056"/>
                <a:gd name="connsiteX35" fmla="*/ 241114 w 383517"/>
                <a:gd name="connsiteY35" fmla="*/ 16252 h 417056"/>
                <a:gd name="connsiteX36" fmla="*/ 293954 w 383517"/>
                <a:gd name="connsiteY36" fmla="*/ 28767 h 417056"/>
                <a:gd name="connsiteX37" fmla="*/ 307078 w 383517"/>
                <a:gd name="connsiteY37" fmla="*/ 31287 h 417056"/>
                <a:gd name="connsiteX38" fmla="*/ 318549 w 383517"/>
                <a:gd name="connsiteY38" fmla="*/ 26073 h 417056"/>
                <a:gd name="connsiteX39" fmla="*/ 322982 w 383517"/>
                <a:gd name="connsiteY39" fmla="*/ 22162 h 417056"/>
                <a:gd name="connsiteX40" fmla="*/ 348099 w 383517"/>
                <a:gd name="connsiteY40" fmla="*/ 1391 h 417056"/>
                <a:gd name="connsiteX41" fmla="*/ 350011 w 383517"/>
                <a:gd name="connsiteY41" fmla="*/ 0 h 417056"/>
                <a:gd name="connsiteX42" fmla="*/ 350011 w 383517"/>
                <a:gd name="connsiteY42" fmla="*/ 149657 h 417056"/>
                <a:gd name="connsiteX43" fmla="*/ 348359 w 383517"/>
                <a:gd name="connsiteY43" fmla="*/ 149049 h 417056"/>
                <a:gd name="connsiteX44" fmla="*/ 343753 w 383517"/>
                <a:gd name="connsiteY44" fmla="*/ 145659 h 417056"/>
                <a:gd name="connsiteX45" fmla="*/ 342797 w 383517"/>
                <a:gd name="connsiteY45" fmla="*/ 144703 h 417056"/>
                <a:gd name="connsiteX46" fmla="*/ 335497 w 383517"/>
                <a:gd name="connsiteY46" fmla="*/ 137403 h 417056"/>
                <a:gd name="connsiteX47" fmla="*/ 330195 w 383517"/>
                <a:gd name="connsiteY47" fmla="*/ 132015 h 417056"/>
                <a:gd name="connsiteX48" fmla="*/ 187491 w 383517"/>
                <a:gd name="connsiteY48" fmla="*/ 78566 h 417056"/>
                <a:gd name="connsiteX49" fmla="*/ 141951 w 383517"/>
                <a:gd name="connsiteY49" fmla="*/ 81607 h 417056"/>
                <a:gd name="connsiteX50" fmla="*/ 108838 w 383517"/>
                <a:gd name="connsiteY50" fmla="*/ 94731 h 417056"/>
                <a:gd name="connsiteX51" fmla="*/ 97453 w 383517"/>
                <a:gd name="connsiteY51" fmla="*/ 122976 h 417056"/>
                <a:gd name="connsiteX52" fmla="*/ 116486 w 383517"/>
                <a:gd name="connsiteY52" fmla="*/ 146528 h 417056"/>
                <a:gd name="connsiteX53" fmla="*/ 144471 w 383517"/>
                <a:gd name="connsiteY53" fmla="*/ 155219 h 417056"/>
                <a:gd name="connsiteX54" fmla="*/ 198268 w 383517"/>
                <a:gd name="connsiteY54" fmla="*/ 162607 h 417056"/>
                <a:gd name="connsiteX55" fmla="*/ 199224 w 383517"/>
                <a:gd name="connsiteY55" fmla="*/ 162607 h 417056"/>
                <a:gd name="connsiteX56" fmla="*/ 241461 w 383517"/>
                <a:gd name="connsiteY56" fmla="*/ 168256 h 417056"/>
                <a:gd name="connsiteX57" fmla="*/ 323417 w 383517"/>
                <a:gd name="connsiteY57" fmla="*/ 191460 h 417056"/>
                <a:gd name="connsiteX58" fmla="*/ 372172 w 383517"/>
                <a:gd name="connsiteY58" fmla="*/ 238652 h 417056"/>
                <a:gd name="connsiteX59" fmla="*/ 380863 w 383517"/>
                <a:gd name="connsiteY59" fmla="*/ 316870 h 417056"/>
                <a:gd name="connsiteX60" fmla="*/ 341928 w 383517"/>
                <a:gd name="connsiteY60" fmla="*/ 381183 h 417056"/>
                <a:gd name="connsiteX61" fmla="*/ 257018 w 383517"/>
                <a:gd name="connsiteY61" fmla="*/ 413600 h 417056"/>
                <a:gd name="connsiteX62" fmla="*/ 210087 w 383517"/>
                <a:gd name="connsiteY62" fmla="*/ 416989 h 41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83517" h="417056">
                  <a:moveTo>
                    <a:pt x="210087" y="416989"/>
                  </a:moveTo>
                  <a:cubicBezTo>
                    <a:pt x="166511" y="417928"/>
                    <a:pt x="123283" y="409016"/>
                    <a:pt x="83635" y="390916"/>
                  </a:cubicBezTo>
                  <a:cubicBezTo>
                    <a:pt x="82157" y="390221"/>
                    <a:pt x="80593" y="389265"/>
                    <a:pt x="79116" y="388396"/>
                  </a:cubicBezTo>
                  <a:cubicBezTo>
                    <a:pt x="75422" y="385770"/>
                    <a:pt x="71111" y="384153"/>
                    <a:pt x="66601" y="383703"/>
                  </a:cubicBezTo>
                  <a:lnTo>
                    <a:pt x="64862" y="383703"/>
                  </a:lnTo>
                  <a:cubicBezTo>
                    <a:pt x="60986" y="384388"/>
                    <a:pt x="57180" y="385405"/>
                    <a:pt x="53477" y="386745"/>
                  </a:cubicBezTo>
                  <a:lnTo>
                    <a:pt x="52521" y="386745"/>
                  </a:lnTo>
                  <a:cubicBezTo>
                    <a:pt x="44543" y="389564"/>
                    <a:pt x="36991" y="393484"/>
                    <a:pt x="30099" y="398390"/>
                  </a:cubicBezTo>
                  <a:cubicBezTo>
                    <a:pt x="28013" y="399897"/>
                    <a:pt x="25753" y="401374"/>
                    <a:pt x="23320" y="402823"/>
                  </a:cubicBezTo>
                  <a:lnTo>
                    <a:pt x="19148" y="405343"/>
                  </a:lnTo>
                  <a:cubicBezTo>
                    <a:pt x="16628" y="406821"/>
                    <a:pt x="14021" y="408298"/>
                    <a:pt x="11848" y="409862"/>
                  </a:cubicBezTo>
                  <a:lnTo>
                    <a:pt x="9936" y="411253"/>
                  </a:lnTo>
                  <a:lnTo>
                    <a:pt x="9936" y="406734"/>
                  </a:lnTo>
                  <a:lnTo>
                    <a:pt x="8459" y="264116"/>
                  </a:lnTo>
                  <a:lnTo>
                    <a:pt x="10631" y="266463"/>
                  </a:lnTo>
                  <a:cubicBezTo>
                    <a:pt x="13152" y="269244"/>
                    <a:pt x="15237" y="271677"/>
                    <a:pt x="16976" y="273850"/>
                  </a:cubicBezTo>
                  <a:cubicBezTo>
                    <a:pt x="19157" y="276573"/>
                    <a:pt x="21538" y="279129"/>
                    <a:pt x="24102" y="281498"/>
                  </a:cubicBezTo>
                  <a:lnTo>
                    <a:pt x="28274" y="285148"/>
                  </a:lnTo>
                  <a:cubicBezTo>
                    <a:pt x="33749" y="289928"/>
                    <a:pt x="39398" y="294882"/>
                    <a:pt x="45656" y="299227"/>
                  </a:cubicBezTo>
                  <a:cubicBezTo>
                    <a:pt x="61508" y="310630"/>
                    <a:pt x="78594" y="320220"/>
                    <a:pt x="96584" y="327820"/>
                  </a:cubicBezTo>
                  <a:cubicBezTo>
                    <a:pt x="132851" y="343816"/>
                    <a:pt x="172012" y="352216"/>
                    <a:pt x="211652" y="352503"/>
                  </a:cubicBezTo>
                  <a:cubicBezTo>
                    <a:pt x="251977" y="352503"/>
                    <a:pt x="275356" y="339553"/>
                    <a:pt x="281179" y="314002"/>
                  </a:cubicBezTo>
                  <a:cubicBezTo>
                    <a:pt x="285707" y="300505"/>
                    <a:pt x="279684" y="285724"/>
                    <a:pt x="267013" y="279238"/>
                  </a:cubicBezTo>
                  <a:cubicBezTo>
                    <a:pt x="260616" y="275736"/>
                    <a:pt x="253811" y="273023"/>
                    <a:pt x="246763" y="271156"/>
                  </a:cubicBezTo>
                  <a:cubicBezTo>
                    <a:pt x="225140" y="265839"/>
                    <a:pt x="203152" y="262178"/>
                    <a:pt x="180973" y="260205"/>
                  </a:cubicBezTo>
                  <a:lnTo>
                    <a:pt x="180104" y="260205"/>
                  </a:lnTo>
                  <a:cubicBezTo>
                    <a:pt x="170978" y="259162"/>
                    <a:pt x="161853" y="258119"/>
                    <a:pt x="152814" y="256816"/>
                  </a:cubicBezTo>
                  <a:cubicBezTo>
                    <a:pt x="124325" y="253817"/>
                    <a:pt x="96341" y="247157"/>
                    <a:pt x="69555" y="237001"/>
                  </a:cubicBezTo>
                  <a:cubicBezTo>
                    <a:pt x="46568" y="228502"/>
                    <a:pt x="27101" y="212524"/>
                    <a:pt x="14282" y="191634"/>
                  </a:cubicBezTo>
                  <a:cubicBezTo>
                    <a:pt x="5877" y="176643"/>
                    <a:pt x="1141" y="159876"/>
                    <a:pt x="463" y="142704"/>
                  </a:cubicBezTo>
                  <a:cubicBezTo>
                    <a:pt x="-1892" y="117465"/>
                    <a:pt x="4791" y="92209"/>
                    <a:pt x="19322" y="71439"/>
                  </a:cubicBezTo>
                  <a:cubicBezTo>
                    <a:pt x="36704" y="46409"/>
                    <a:pt x="63646" y="29636"/>
                    <a:pt x="100756" y="20163"/>
                  </a:cubicBezTo>
                  <a:cubicBezTo>
                    <a:pt x="123074" y="14658"/>
                    <a:pt x="145992" y="12000"/>
                    <a:pt x="168979" y="12254"/>
                  </a:cubicBezTo>
                  <a:cubicBezTo>
                    <a:pt x="176019" y="12254"/>
                    <a:pt x="182972" y="12254"/>
                    <a:pt x="190011" y="12863"/>
                  </a:cubicBezTo>
                  <a:lnTo>
                    <a:pt x="196530" y="12863"/>
                  </a:lnTo>
                  <a:cubicBezTo>
                    <a:pt x="211130" y="13645"/>
                    <a:pt x="226339" y="14427"/>
                    <a:pt x="241114" y="16252"/>
                  </a:cubicBezTo>
                  <a:cubicBezTo>
                    <a:pt x="259000" y="19198"/>
                    <a:pt x="276651" y="23379"/>
                    <a:pt x="293954" y="28767"/>
                  </a:cubicBezTo>
                  <a:cubicBezTo>
                    <a:pt x="298204" y="30173"/>
                    <a:pt x="302610" y="31020"/>
                    <a:pt x="307078" y="31287"/>
                  </a:cubicBezTo>
                  <a:cubicBezTo>
                    <a:pt x="311458" y="31203"/>
                    <a:pt x="315603" y="29316"/>
                    <a:pt x="318549" y="26073"/>
                  </a:cubicBezTo>
                  <a:lnTo>
                    <a:pt x="322982" y="22162"/>
                  </a:lnTo>
                  <a:cubicBezTo>
                    <a:pt x="330986" y="14809"/>
                    <a:pt x="339373" y="7877"/>
                    <a:pt x="348099" y="1391"/>
                  </a:cubicBezTo>
                  <a:lnTo>
                    <a:pt x="350011" y="0"/>
                  </a:lnTo>
                  <a:lnTo>
                    <a:pt x="350011" y="149657"/>
                  </a:lnTo>
                  <a:lnTo>
                    <a:pt x="348359" y="149049"/>
                  </a:lnTo>
                  <a:cubicBezTo>
                    <a:pt x="346560" y="148329"/>
                    <a:pt x="344979" y="147163"/>
                    <a:pt x="343753" y="145659"/>
                  </a:cubicBezTo>
                  <a:lnTo>
                    <a:pt x="342797" y="144703"/>
                  </a:lnTo>
                  <a:lnTo>
                    <a:pt x="335497" y="137403"/>
                  </a:lnTo>
                  <a:lnTo>
                    <a:pt x="330195" y="132015"/>
                  </a:lnTo>
                  <a:cubicBezTo>
                    <a:pt x="296475" y="98555"/>
                    <a:pt x="243287" y="78566"/>
                    <a:pt x="187491" y="78566"/>
                  </a:cubicBezTo>
                  <a:cubicBezTo>
                    <a:pt x="172264" y="78666"/>
                    <a:pt x="157055" y="79682"/>
                    <a:pt x="141951" y="81607"/>
                  </a:cubicBezTo>
                  <a:cubicBezTo>
                    <a:pt x="129862" y="82622"/>
                    <a:pt x="118338" y="87188"/>
                    <a:pt x="108838" y="94731"/>
                  </a:cubicBezTo>
                  <a:cubicBezTo>
                    <a:pt x="100321" y="101476"/>
                    <a:pt x="95993" y="112212"/>
                    <a:pt x="97453" y="122976"/>
                  </a:cubicBezTo>
                  <a:cubicBezTo>
                    <a:pt x="99174" y="133644"/>
                    <a:pt x="106422" y="142603"/>
                    <a:pt x="116486" y="146528"/>
                  </a:cubicBezTo>
                  <a:cubicBezTo>
                    <a:pt x="125421" y="150567"/>
                    <a:pt x="134824" y="153486"/>
                    <a:pt x="144471" y="155219"/>
                  </a:cubicBezTo>
                  <a:cubicBezTo>
                    <a:pt x="162374" y="157913"/>
                    <a:pt x="180625" y="160260"/>
                    <a:pt x="198268" y="162607"/>
                  </a:cubicBezTo>
                  <a:lnTo>
                    <a:pt x="199224" y="162607"/>
                  </a:lnTo>
                  <a:cubicBezTo>
                    <a:pt x="213303" y="164432"/>
                    <a:pt x="227382" y="166257"/>
                    <a:pt x="241461" y="168256"/>
                  </a:cubicBezTo>
                  <a:cubicBezTo>
                    <a:pt x="269863" y="171484"/>
                    <a:pt x="297544" y="179322"/>
                    <a:pt x="323417" y="191460"/>
                  </a:cubicBezTo>
                  <a:cubicBezTo>
                    <a:pt x="344561" y="201192"/>
                    <a:pt x="361761" y="217836"/>
                    <a:pt x="372172" y="238652"/>
                  </a:cubicBezTo>
                  <a:cubicBezTo>
                    <a:pt x="383297" y="263141"/>
                    <a:pt x="386338" y="290536"/>
                    <a:pt x="380863" y="316870"/>
                  </a:cubicBezTo>
                  <a:cubicBezTo>
                    <a:pt x="376596" y="342500"/>
                    <a:pt x="362656" y="365518"/>
                    <a:pt x="341928" y="381183"/>
                  </a:cubicBezTo>
                  <a:cubicBezTo>
                    <a:pt x="317046" y="399414"/>
                    <a:pt x="287714" y="410612"/>
                    <a:pt x="257018" y="413600"/>
                  </a:cubicBezTo>
                  <a:cubicBezTo>
                    <a:pt x="241479" y="415859"/>
                    <a:pt x="225792" y="416992"/>
                    <a:pt x="210087" y="416989"/>
                  </a:cubicBezTo>
                  <a:close/>
                </a:path>
              </a:pathLst>
            </a:custGeom>
            <a:grpFill/>
            <a:ln w="867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BE19707-1D8E-B32F-0840-003A04738029}"/>
                </a:ext>
              </a:extLst>
            </p:cNvPr>
            <p:cNvSpPr/>
            <p:nvPr/>
          </p:nvSpPr>
          <p:spPr>
            <a:xfrm>
              <a:off x="1850911" y="246965"/>
              <a:ext cx="288489" cy="277731"/>
            </a:xfrm>
            <a:custGeom>
              <a:avLst/>
              <a:gdLst>
                <a:gd name="connsiteX0" fmla="*/ 422377 w 422377"/>
                <a:gd name="connsiteY0" fmla="*/ 273491 h 406626"/>
                <a:gd name="connsiteX1" fmla="*/ 334078 w 422377"/>
                <a:gd name="connsiteY1" fmla="*/ 156859 h 406626"/>
                <a:gd name="connsiteX2" fmla="*/ 363627 w 422377"/>
                <a:gd name="connsiteY2" fmla="*/ 96023 h 406626"/>
                <a:gd name="connsiteX3" fmla="*/ 351460 w 422377"/>
                <a:gd name="connsiteY3" fmla="*/ 54828 h 406626"/>
                <a:gd name="connsiteX4" fmla="*/ 320781 w 422377"/>
                <a:gd name="connsiteY4" fmla="*/ 24758 h 406626"/>
                <a:gd name="connsiteX5" fmla="*/ 273937 w 422377"/>
                <a:gd name="connsiteY5" fmla="*/ 5377 h 406626"/>
                <a:gd name="connsiteX6" fmla="*/ 210754 w 422377"/>
                <a:gd name="connsiteY6" fmla="*/ 163 h 406626"/>
                <a:gd name="connsiteX7" fmla="*/ 3389 w 422377"/>
                <a:gd name="connsiteY7" fmla="*/ 163 h 406626"/>
                <a:gd name="connsiteX8" fmla="*/ 0 w 422377"/>
                <a:gd name="connsiteY8" fmla="*/ 858 h 406626"/>
                <a:gd name="connsiteX9" fmla="*/ 0 w 422377"/>
                <a:gd name="connsiteY9" fmla="*/ 858 h 406626"/>
                <a:gd name="connsiteX10" fmla="*/ 5475 w 422377"/>
                <a:gd name="connsiteY10" fmla="*/ 10765 h 406626"/>
                <a:gd name="connsiteX11" fmla="*/ 27463 w 422377"/>
                <a:gd name="connsiteY11" fmla="*/ 50917 h 406626"/>
                <a:gd name="connsiteX12" fmla="*/ 28506 w 422377"/>
                <a:gd name="connsiteY12" fmla="*/ 57783 h 406626"/>
                <a:gd name="connsiteX13" fmla="*/ 28506 w 422377"/>
                <a:gd name="connsiteY13" fmla="*/ 58652 h 406626"/>
                <a:gd name="connsiteX14" fmla="*/ 28506 w 422377"/>
                <a:gd name="connsiteY14" fmla="*/ 348146 h 406626"/>
                <a:gd name="connsiteX15" fmla="*/ 27550 w 422377"/>
                <a:gd name="connsiteY15" fmla="*/ 354577 h 406626"/>
                <a:gd name="connsiteX16" fmla="*/ 6431 w 422377"/>
                <a:gd name="connsiteY16" fmla="*/ 393599 h 406626"/>
                <a:gd name="connsiteX17" fmla="*/ 0 w 422377"/>
                <a:gd name="connsiteY17" fmla="*/ 405332 h 406626"/>
                <a:gd name="connsiteX18" fmla="*/ 0 w 422377"/>
                <a:gd name="connsiteY18" fmla="*/ 405332 h 406626"/>
                <a:gd name="connsiteX19" fmla="*/ 3389 w 422377"/>
                <a:gd name="connsiteY19" fmla="*/ 406027 h 406626"/>
                <a:gd name="connsiteX20" fmla="*/ 203280 w 422377"/>
                <a:gd name="connsiteY20" fmla="*/ 406027 h 406626"/>
                <a:gd name="connsiteX21" fmla="*/ 275936 w 422377"/>
                <a:gd name="connsiteY21" fmla="*/ 405158 h 406626"/>
                <a:gd name="connsiteX22" fmla="*/ 359629 w 422377"/>
                <a:gd name="connsiteY22" fmla="*/ 376739 h 406626"/>
                <a:gd name="connsiteX23" fmla="*/ 411774 w 422377"/>
                <a:gd name="connsiteY23" fmla="*/ 319900 h 406626"/>
                <a:gd name="connsiteX24" fmla="*/ 422377 w 422377"/>
                <a:gd name="connsiteY24" fmla="*/ 273491 h 406626"/>
                <a:gd name="connsiteX25" fmla="*/ 252123 w 422377"/>
                <a:gd name="connsiteY25" fmla="*/ 211004 h 406626"/>
                <a:gd name="connsiteX26" fmla="*/ 309222 w 422377"/>
                <a:gd name="connsiteY26" fmla="*/ 237076 h 406626"/>
                <a:gd name="connsiteX27" fmla="*/ 309743 w 422377"/>
                <a:gd name="connsiteY27" fmla="*/ 313904 h 406626"/>
                <a:gd name="connsiteX28" fmla="*/ 248125 w 422377"/>
                <a:gd name="connsiteY28" fmla="*/ 341541 h 406626"/>
                <a:gd name="connsiteX29" fmla="*/ 201976 w 422377"/>
                <a:gd name="connsiteY29" fmla="*/ 341541 h 406626"/>
                <a:gd name="connsiteX30" fmla="*/ 133231 w 422377"/>
                <a:gd name="connsiteY30" fmla="*/ 341541 h 406626"/>
                <a:gd name="connsiteX31" fmla="*/ 133231 w 422377"/>
                <a:gd name="connsiteY31" fmla="*/ 211177 h 406626"/>
                <a:gd name="connsiteX32" fmla="*/ 134883 w 422377"/>
                <a:gd name="connsiteY32" fmla="*/ 210656 h 406626"/>
                <a:gd name="connsiteX33" fmla="*/ 136534 w 422377"/>
                <a:gd name="connsiteY33" fmla="*/ 210656 h 406626"/>
                <a:gd name="connsiteX34" fmla="*/ 136534 w 422377"/>
                <a:gd name="connsiteY34" fmla="*/ 210656 h 406626"/>
                <a:gd name="connsiteX35" fmla="*/ 178598 w 422377"/>
                <a:gd name="connsiteY35" fmla="*/ 210656 h 406626"/>
                <a:gd name="connsiteX36" fmla="*/ 252123 w 422377"/>
                <a:gd name="connsiteY36" fmla="*/ 211004 h 406626"/>
                <a:gd name="connsiteX37" fmla="*/ 133144 w 422377"/>
                <a:gd name="connsiteY37" fmla="*/ 64823 h 406626"/>
                <a:gd name="connsiteX38" fmla="*/ 135839 w 422377"/>
                <a:gd name="connsiteY38" fmla="*/ 64823 h 406626"/>
                <a:gd name="connsiteX39" fmla="*/ 139054 w 422377"/>
                <a:gd name="connsiteY39" fmla="*/ 64823 h 406626"/>
                <a:gd name="connsiteX40" fmla="*/ 221357 w 422377"/>
                <a:gd name="connsiteY40" fmla="*/ 64823 h 406626"/>
                <a:gd name="connsiteX41" fmla="*/ 254035 w 422377"/>
                <a:gd name="connsiteY41" fmla="*/ 73514 h 406626"/>
                <a:gd name="connsiteX42" fmla="*/ 272894 w 422377"/>
                <a:gd name="connsiteY42" fmla="*/ 109668 h 406626"/>
                <a:gd name="connsiteX43" fmla="*/ 243953 w 422377"/>
                <a:gd name="connsiteY43" fmla="*/ 142085 h 406626"/>
                <a:gd name="connsiteX44" fmla="*/ 220488 w 422377"/>
                <a:gd name="connsiteY44" fmla="*/ 145648 h 406626"/>
                <a:gd name="connsiteX45" fmla="*/ 185724 w 422377"/>
                <a:gd name="connsiteY45" fmla="*/ 145648 h 406626"/>
                <a:gd name="connsiteX46" fmla="*/ 137924 w 422377"/>
                <a:gd name="connsiteY46" fmla="*/ 145648 h 406626"/>
                <a:gd name="connsiteX47" fmla="*/ 135578 w 422377"/>
                <a:gd name="connsiteY47" fmla="*/ 145648 h 406626"/>
                <a:gd name="connsiteX48" fmla="*/ 132971 w 422377"/>
                <a:gd name="connsiteY48" fmla="*/ 145648 h 4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2377" h="406626">
                  <a:moveTo>
                    <a:pt x="422377" y="273491"/>
                  </a:moveTo>
                  <a:cubicBezTo>
                    <a:pt x="422377" y="223171"/>
                    <a:pt x="386658" y="179543"/>
                    <a:pt x="334078" y="156859"/>
                  </a:cubicBezTo>
                  <a:cubicBezTo>
                    <a:pt x="352389" y="141912"/>
                    <a:pt x="363201" y="119661"/>
                    <a:pt x="363627" y="96023"/>
                  </a:cubicBezTo>
                  <a:cubicBezTo>
                    <a:pt x="363575" y="81413"/>
                    <a:pt x="359351" y="67122"/>
                    <a:pt x="351460" y="54828"/>
                  </a:cubicBezTo>
                  <a:cubicBezTo>
                    <a:pt x="343577" y="42667"/>
                    <a:pt x="333096" y="32399"/>
                    <a:pt x="320781" y="24758"/>
                  </a:cubicBezTo>
                  <a:cubicBezTo>
                    <a:pt x="306380" y="15682"/>
                    <a:pt x="290536" y="9128"/>
                    <a:pt x="273937" y="5377"/>
                  </a:cubicBezTo>
                  <a:cubicBezTo>
                    <a:pt x="253148" y="1179"/>
                    <a:pt x="231942" y="-571"/>
                    <a:pt x="210754" y="163"/>
                  </a:cubicBezTo>
                  <a:lnTo>
                    <a:pt x="3389" y="163"/>
                  </a:lnTo>
                  <a:cubicBezTo>
                    <a:pt x="2233" y="235"/>
                    <a:pt x="1092" y="469"/>
                    <a:pt x="0" y="858"/>
                  </a:cubicBezTo>
                  <a:lnTo>
                    <a:pt x="0" y="858"/>
                  </a:lnTo>
                  <a:lnTo>
                    <a:pt x="5475" y="10765"/>
                  </a:lnTo>
                  <a:cubicBezTo>
                    <a:pt x="13036" y="24410"/>
                    <a:pt x="20337" y="37620"/>
                    <a:pt x="27463" y="50917"/>
                  </a:cubicBezTo>
                  <a:cubicBezTo>
                    <a:pt x="28378" y="53083"/>
                    <a:pt x="28737" y="55444"/>
                    <a:pt x="28506" y="57783"/>
                  </a:cubicBezTo>
                  <a:lnTo>
                    <a:pt x="28506" y="58652"/>
                  </a:lnTo>
                  <a:cubicBezTo>
                    <a:pt x="28506" y="154947"/>
                    <a:pt x="28506" y="251156"/>
                    <a:pt x="28506" y="348146"/>
                  </a:cubicBezTo>
                  <a:cubicBezTo>
                    <a:pt x="28714" y="350335"/>
                    <a:pt x="28385" y="352543"/>
                    <a:pt x="27550" y="354577"/>
                  </a:cubicBezTo>
                  <a:cubicBezTo>
                    <a:pt x="20597" y="367613"/>
                    <a:pt x="13471" y="380650"/>
                    <a:pt x="6431" y="393599"/>
                  </a:cubicBezTo>
                  <a:lnTo>
                    <a:pt x="0" y="405332"/>
                  </a:lnTo>
                  <a:lnTo>
                    <a:pt x="0" y="405332"/>
                  </a:lnTo>
                  <a:cubicBezTo>
                    <a:pt x="1094" y="405714"/>
                    <a:pt x="2234" y="405947"/>
                    <a:pt x="3389" y="406027"/>
                  </a:cubicBezTo>
                  <a:lnTo>
                    <a:pt x="203280" y="406027"/>
                  </a:lnTo>
                  <a:cubicBezTo>
                    <a:pt x="227493" y="407052"/>
                    <a:pt x="251749" y="406762"/>
                    <a:pt x="275936" y="405158"/>
                  </a:cubicBezTo>
                  <a:cubicBezTo>
                    <a:pt x="305641" y="402212"/>
                    <a:pt x="334269" y="392489"/>
                    <a:pt x="359629" y="376739"/>
                  </a:cubicBezTo>
                  <a:cubicBezTo>
                    <a:pt x="381982" y="363038"/>
                    <a:pt x="400042" y="343348"/>
                    <a:pt x="411774" y="319900"/>
                  </a:cubicBezTo>
                  <a:cubicBezTo>
                    <a:pt x="418744" y="305421"/>
                    <a:pt x="422369" y="289561"/>
                    <a:pt x="422377" y="273491"/>
                  </a:cubicBezTo>
                  <a:close/>
                  <a:moveTo>
                    <a:pt x="252123" y="211004"/>
                  </a:moveTo>
                  <a:cubicBezTo>
                    <a:pt x="273876" y="211725"/>
                    <a:pt x="294430" y="221112"/>
                    <a:pt x="309222" y="237076"/>
                  </a:cubicBezTo>
                  <a:cubicBezTo>
                    <a:pt x="329011" y="258785"/>
                    <a:pt x="329237" y="291928"/>
                    <a:pt x="309743" y="313904"/>
                  </a:cubicBezTo>
                  <a:cubicBezTo>
                    <a:pt x="294056" y="331443"/>
                    <a:pt x="271660" y="341490"/>
                    <a:pt x="248125" y="341541"/>
                  </a:cubicBezTo>
                  <a:cubicBezTo>
                    <a:pt x="234393" y="341541"/>
                    <a:pt x="219706" y="341541"/>
                    <a:pt x="201976" y="341541"/>
                  </a:cubicBezTo>
                  <a:lnTo>
                    <a:pt x="133231" y="341541"/>
                  </a:lnTo>
                  <a:lnTo>
                    <a:pt x="133231" y="211177"/>
                  </a:lnTo>
                  <a:lnTo>
                    <a:pt x="134883" y="210656"/>
                  </a:lnTo>
                  <a:cubicBezTo>
                    <a:pt x="135430" y="210583"/>
                    <a:pt x="135986" y="210583"/>
                    <a:pt x="136534" y="210656"/>
                  </a:cubicBezTo>
                  <a:lnTo>
                    <a:pt x="136534" y="210656"/>
                  </a:lnTo>
                  <a:lnTo>
                    <a:pt x="178598" y="210656"/>
                  </a:lnTo>
                  <a:cubicBezTo>
                    <a:pt x="202063" y="209961"/>
                    <a:pt x="227354" y="209961"/>
                    <a:pt x="252123" y="211004"/>
                  </a:cubicBezTo>
                  <a:close/>
                  <a:moveTo>
                    <a:pt x="133144" y="64823"/>
                  </a:moveTo>
                  <a:lnTo>
                    <a:pt x="135839" y="64823"/>
                  </a:lnTo>
                  <a:lnTo>
                    <a:pt x="139054" y="64823"/>
                  </a:lnTo>
                  <a:lnTo>
                    <a:pt x="221357" y="64823"/>
                  </a:lnTo>
                  <a:cubicBezTo>
                    <a:pt x="232872" y="64392"/>
                    <a:pt x="244257" y="67419"/>
                    <a:pt x="254035" y="73514"/>
                  </a:cubicBezTo>
                  <a:cubicBezTo>
                    <a:pt x="266975" y="80722"/>
                    <a:pt x="274389" y="94933"/>
                    <a:pt x="272894" y="109668"/>
                  </a:cubicBezTo>
                  <a:cubicBezTo>
                    <a:pt x="271460" y="125676"/>
                    <a:pt x="259701" y="138850"/>
                    <a:pt x="243953" y="142085"/>
                  </a:cubicBezTo>
                  <a:cubicBezTo>
                    <a:pt x="236323" y="144290"/>
                    <a:pt x="228431" y="145488"/>
                    <a:pt x="220488" y="145648"/>
                  </a:cubicBezTo>
                  <a:cubicBezTo>
                    <a:pt x="208929" y="145648"/>
                    <a:pt x="197457" y="145648"/>
                    <a:pt x="185724" y="145648"/>
                  </a:cubicBezTo>
                  <a:lnTo>
                    <a:pt x="137924" y="145648"/>
                  </a:lnTo>
                  <a:lnTo>
                    <a:pt x="135578" y="145648"/>
                  </a:lnTo>
                  <a:lnTo>
                    <a:pt x="132971" y="145648"/>
                  </a:lnTo>
                  <a:close/>
                </a:path>
              </a:pathLst>
            </a:custGeom>
            <a:grpFill/>
            <a:ln w="867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06D550E-424C-1350-931F-7A24B674E012}"/>
                </a:ext>
              </a:extLst>
            </p:cNvPr>
            <p:cNvSpPr/>
            <p:nvPr/>
          </p:nvSpPr>
          <p:spPr>
            <a:xfrm>
              <a:off x="2340393" y="275687"/>
              <a:ext cx="235243" cy="229842"/>
            </a:xfrm>
            <a:custGeom>
              <a:avLst/>
              <a:gdLst>
                <a:gd name="connsiteX0" fmla="*/ 206061 w 344419"/>
                <a:gd name="connsiteY0" fmla="*/ 869 h 336511"/>
                <a:gd name="connsiteX1" fmla="*/ 208234 w 344419"/>
                <a:gd name="connsiteY1" fmla="*/ 5562 h 336511"/>
                <a:gd name="connsiteX2" fmla="*/ 209190 w 344419"/>
                <a:gd name="connsiteY2" fmla="*/ 7648 h 336511"/>
                <a:gd name="connsiteX3" fmla="*/ 214665 w 344419"/>
                <a:gd name="connsiteY3" fmla="*/ 17729 h 336511"/>
                <a:gd name="connsiteX4" fmla="*/ 229092 w 344419"/>
                <a:gd name="connsiteY4" fmla="*/ 44845 h 336511"/>
                <a:gd name="connsiteX5" fmla="*/ 230569 w 344419"/>
                <a:gd name="connsiteY5" fmla="*/ 49712 h 336511"/>
                <a:gd name="connsiteX6" fmla="*/ 230569 w 344419"/>
                <a:gd name="connsiteY6" fmla="*/ 60402 h 336511"/>
                <a:gd name="connsiteX7" fmla="*/ 230569 w 344419"/>
                <a:gd name="connsiteY7" fmla="*/ 228049 h 336511"/>
                <a:gd name="connsiteX8" fmla="*/ 208842 w 344419"/>
                <a:gd name="connsiteY8" fmla="*/ 263682 h 336511"/>
                <a:gd name="connsiteX9" fmla="*/ 173209 w 344419"/>
                <a:gd name="connsiteY9" fmla="*/ 272373 h 336511"/>
                <a:gd name="connsiteX10" fmla="*/ 159565 w 344419"/>
                <a:gd name="connsiteY10" fmla="*/ 271243 h 336511"/>
                <a:gd name="connsiteX11" fmla="*/ 113416 w 344419"/>
                <a:gd name="connsiteY11" fmla="*/ 219097 h 336511"/>
                <a:gd name="connsiteX12" fmla="*/ 113416 w 344419"/>
                <a:gd name="connsiteY12" fmla="*/ 78653 h 336511"/>
                <a:gd name="connsiteX13" fmla="*/ 128364 w 344419"/>
                <a:gd name="connsiteY13" fmla="*/ 19555 h 336511"/>
                <a:gd name="connsiteX14" fmla="*/ 134361 w 344419"/>
                <a:gd name="connsiteY14" fmla="*/ 8778 h 336511"/>
                <a:gd name="connsiteX15" fmla="*/ 136968 w 344419"/>
                <a:gd name="connsiteY15" fmla="*/ 3563 h 336511"/>
                <a:gd name="connsiteX16" fmla="*/ 138793 w 344419"/>
                <a:gd name="connsiteY16" fmla="*/ 0 h 336511"/>
                <a:gd name="connsiteX17" fmla="*/ 0 w 344419"/>
                <a:gd name="connsiteY17" fmla="*/ 0 h 336511"/>
                <a:gd name="connsiteX18" fmla="*/ 0 w 344419"/>
                <a:gd name="connsiteY18" fmla="*/ 4085 h 336511"/>
                <a:gd name="connsiteX19" fmla="*/ 5649 w 344419"/>
                <a:gd name="connsiteY19" fmla="*/ 14166 h 336511"/>
                <a:gd name="connsiteX20" fmla="*/ 23031 w 344419"/>
                <a:gd name="connsiteY20" fmla="*/ 46583 h 336511"/>
                <a:gd name="connsiteX21" fmla="*/ 23031 w 344419"/>
                <a:gd name="connsiteY21" fmla="*/ 49973 h 336511"/>
                <a:gd name="connsiteX22" fmla="*/ 23031 w 344419"/>
                <a:gd name="connsiteY22" fmla="*/ 98902 h 336511"/>
                <a:gd name="connsiteX23" fmla="*/ 23031 w 344419"/>
                <a:gd name="connsiteY23" fmla="*/ 223704 h 336511"/>
                <a:gd name="connsiteX24" fmla="*/ 23031 w 344419"/>
                <a:gd name="connsiteY24" fmla="*/ 237174 h 336511"/>
                <a:gd name="connsiteX25" fmla="*/ 171645 w 344419"/>
                <a:gd name="connsiteY25" fmla="*/ 336511 h 336511"/>
                <a:gd name="connsiteX26" fmla="*/ 320259 w 344419"/>
                <a:gd name="connsiteY26" fmla="*/ 237174 h 336511"/>
                <a:gd name="connsiteX27" fmla="*/ 320259 w 344419"/>
                <a:gd name="connsiteY27" fmla="*/ 224138 h 336511"/>
                <a:gd name="connsiteX28" fmla="*/ 320259 w 344419"/>
                <a:gd name="connsiteY28" fmla="*/ 159130 h 336511"/>
                <a:gd name="connsiteX29" fmla="*/ 320259 w 344419"/>
                <a:gd name="connsiteY29" fmla="*/ 70918 h 336511"/>
                <a:gd name="connsiteX30" fmla="*/ 330949 w 344419"/>
                <a:gd name="connsiteY30" fmla="*/ 27463 h 336511"/>
                <a:gd name="connsiteX31" fmla="*/ 338076 w 344419"/>
                <a:gd name="connsiteY31" fmla="*/ 14340 h 336511"/>
                <a:gd name="connsiteX32" fmla="*/ 340857 w 344419"/>
                <a:gd name="connsiteY32" fmla="*/ 8778 h 336511"/>
                <a:gd name="connsiteX33" fmla="*/ 342247 w 344419"/>
                <a:gd name="connsiteY33" fmla="*/ 5823 h 336511"/>
                <a:gd name="connsiteX34" fmla="*/ 344420 w 344419"/>
                <a:gd name="connsiteY34" fmla="*/ 1043 h 33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4419" h="336511">
                  <a:moveTo>
                    <a:pt x="206061" y="869"/>
                  </a:moveTo>
                  <a:lnTo>
                    <a:pt x="208234" y="5562"/>
                  </a:lnTo>
                  <a:cubicBezTo>
                    <a:pt x="208234" y="6344"/>
                    <a:pt x="208929" y="6953"/>
                    <a:pt x="209190" y="7648"/>
                  </a:cubicBezTo>
                  <a:lnTo>
                    <a:pt x="214665" y="17729"/>
                  </a:lnTo>
                  <a:cubicBezTo>
                    <a:pt x="219532" y="26420"/>
                    <a:pt x="224399" y="35806"/>
                    <a:pt x="229092" y="44845"/>
                  </a:cubicBezTo>
                  <a:cubicBezTo>
                    <a:pt x="229978" y="46319"/>
                    <a:pt x="230491" y="47992"/>
                    <a:pt x="230569" y="49712"/>
                  </a:cubicBezTo>
                  <a:lnTo>
                    <a:pt x="230569" y="60402"/>
                  </a:lnTo>
                  <a:cubicBezTo>
                    <a:pt x="230569" y="114894"/>
                    <a:pt x="230569" y="174252"/>
                    <a:pt x="230569" y="228049"/>
                  </a:cubicBezTo>
                  <a:cubicBezTo>
                    <a:pt x="230882" y="243144"/>
                    <a:pt x="222408" y="257050"/>
                    <a:pt x="208842" y="263682"/>
                  </a:cubicBezTo>
                  <a:cubicBezTo>
                    <a:pt x="197900" y="269564"/>
                    <a:pt x="185637" y="272555"/>
                    <a:pt x="173209" y="272373"/>
                  </a:cubicBezTo>
                  <a:cubicBezTo>
                    <a:pt x="168638" y="272334"/>
                    <a:pt x="164075" y="271957"/>
                    <a:pt x="159565" y="271243"/>
                  </a:cubicBezTo>
                  <a:cubicBezTo>
                    <a:pt x="128191" y="266115"/>
                    <a:pt x="112634" y="248646"/>
                    <a:pt x="113416" y="219097"/>
                  </a:cubicBezTo>
                  <a:cubicBezTo>
                    <a:pt x="114546" y="174165"/>
                    <a:pt x="114546" y="122976"/>
                    <a:pt x="113416" y="78653"/>
                  </a:cubicBezTo>
                  <a:cubicBezTo>
                    <a:pt x="111565" y="57829"/>
                    <a:pt x="116832" y="36993"/>
                    <a:pt x="128364" y="19555"/>
                  </a:cubicBezTo>
                  <a:cubicBezTo>
                    <a:pt x="130641" y="16122"/>
                    <a:pt x="132640" y="12518"/>
                    <a:pt x="134361" y="8778"/>
                  </a:cubicBezTo>
                  <a:cubicBezTo>
                    <a:pt x="135143" y="7127"/>
                    <a:pt x="136012" y="5301"/>
                    <a:pt x="136968" y="3563"/>
                  </a:cubicBezTo>
                  <a:lnTo>
                    <a:pt x="138793" y="0"/>
                  </a:lnTo>
                  <a:lnTo>
                    <a:pt x="0" y="0"/>
                  </a:lnTo>
                  <a:lnTo>
                    <a:pt x="0" y="4085"/>
                  </a:lnTo>
                  <a:lnTo>
                    <a:pt x="5649" y="14166"/>
                  </a:lnTo>
                  <a:cubicBezTo>
                    <a:pt x="11559" y="25030"/>
                    <a:pt x="17556" y="35806"/>
                    <a:pt x="23031" y="46583"/>
                  </a:cubicBezTo>
                  <a:cubicBezTo>
                    <a:pt x="23265" y="47701"/>
                    <a:pt x="23265" y="48855"/>
                    <a:pt x="23031" y="49973"/>
                  </a:cubicBezTo>
                  <a:lnTo>
                    <a:pt x="23031" y="98902"/>
                  </a:lnTo>
                  <a:cubicBezTo>
                    <a:pt x="23031" y="140619"/>
                    <a:pt x="23031" y="183812"/>
                    <a:pt x="23031" y="223704"/>
                  </a:cubicBezTo>
                  <a:cubicBezTo>
                    <a:pt x="23031" y="226658"/>
                    <a:pt x="23031" y="235523"/>
                    <a:pt x="23031" y="237174"/>
                  </a:cubicBezTo>
                  <a:cubicBezTo>
                    <a:pt x="23031" y="292014"/>
                    <a:pt x="89516" y="336511"/>
                    <a:pt x="171645" y="336511"/>
                  </a:cubicBezTo>
                  <a:cubicBezTo>
                    <a:pt x="253774" y="336511"/>
                    <a:pt x="320259" y="292014"/>
                    <a:pt x="320259" y="237174"/>
                  </a:cubicBezTo>
                  <a:cubicBezTo>
                    <a:pt x="320259" y="236132"/>
                    <a:pt x="320259" y="227528"/>
                    <a:pt x="320259" y="224138"/>
                  </a:cubicBezTo>
                  <a:cubicBezTo>
                    <a:pt x="320259" y="203280"/>
                    <a:pt x="320259" y="181292"/>
                    <a:pt x="320259" y="159130"/>
                  </a:cubicBezTo>
                  <a:cubicBezTo>
                    <a:pt x="320259" y="129581"/>
                    <a:pt x="320259" y="99076"/>
                    <a:pt x="320259" y="70918"/>
                  </a:cubicBezTo>
                  <a:cubicBezTo>
                    <a:pt x="319034" y="55658"/>
                    <a:pt x="322780" y="40413"/>
                    <a:pt x="330949" y="27463"/>
                  </a:cubicBezTo>
                  <a:cubicBezTo>
                    <a:pt x="333608" y="23251"/>
                    <a:pt x="335990" y="18867"/>
                    <a:pt x="338076" y="14340"/>
                  </a:cubicBezTo>
                  <a:cubicBezTo>
                    <a:pt x="339032" y="12515"/>
                    <a:pt x="339901" y="10603"/>
                    <a:pt x="340857" y="8778"/>
                  </a:cubicBezTo>
                  <a:cubicBezTo>
                    <a:pt x="341369" y="7818"/>
                    <a:pt x="341839" y="6832"/>
                    <a:pt x="342247" y="5823"/>
                  </a:cubicBezTo>
                  <a:lnTo>
                    <a:pt x="344420" y="1043"/>
                  </a:lnTo>
                  <a:close/>
                </a:path>
              </a:pathLst>
            </a:custGeom>
            <a:grpFill/>
            <a:ln w="867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A787B1D-9A2C-CE09-736D-36E4670E587C}"/>
                </a:ext>
              </a:extLst>
            </p:cNvPr>
            <p:cNvSpPr/>
            <p:nvPr/>
          </p:nvSpPr>
          <p:spPr>
            <a:xfrm>
              <a:off x="3741400" y="275866"/>
              <a:ext cx="47488" cy="47504"/>
            </a:xfrm>
            <a:custGeom>
              <a:avLst/>
              <a:gdLst>
                <a:gd name="connsiteX0" fmla="*/ 9 w 69527"/>
                <a:gd name="connsiteY0" fmla="*/ 35546 h 69550"/>
                <a:gd name="connsiteX1" fmla="*/ 33982 w 69527"/>
                <a:gd name="connsiteY1" fmla="*/ 9 h 69550"/>
                <a:gd name="connsiteX2" fmla="*/ 69519 w 69527"/>
                <a:gd name="connsiteY2" fmla="*/ 33982 h 69550"/>
                <a:gd name="connsiteX3" fmla="*/ 35546 w 69527"/>
                <a:gd name="connsiteY3" fmla="*/ 69519 h 69550"/>
                <a:gd name="connsiteX4" fmla="*/ 34773 w 69527"/>
                <a:gd name="connsiteY4" fmla="*/ 69527 h 69550"/>
                <a:gd name="connsiteX5" fmla="*/ 26 w 69527"/>
                <a:gd name="connsiteY5" fmla="*/ 37223 h 69550"/>
                <a:gd name="connsiteX6" fmla="*/ 9 w 69527"/>
                <a:gd name="connsiteY6" fmla="*/ 35546 h 69550"/>
                <a:gd name="connsiteX7" fmla="*/ 34773 w 69527"/>
                <a:gd name="connsiteY7" fmla="*/ 9473 h 69550"/>
                <a:gd name="connsiteX8" fmla="*/ 10047 w 69527"/>
                <a:gd name="connsiteY8" fmla="*/ 34116 h 69550"/>
                <a:gd name="connsiteX9" fmla="*/ 10091 w 69527"/>
                <a:gd name="connsiteY9" fmla="*/ 35546 h 69550"/>
                <a:gd name="connsiteX10" fmla="*/ 33269 w 69527"/>
                <a:gd name="connsiteY10" fmla="*/ 61648 h 69550"/>
                <a:gd name="connsiteX11" fmla="*/ 59368 w 69527"/>
                <a:gd name="connsiteY11" fmla="*/ 38474 h 69550"/>
                <a:gd name="connsiteX12" fmla="*/ 59368 w 69527"/>
                <a:gd name="connsiteY12" fmla="*/ 35546 h 69550"/>
                <a:gd name="connsiteX13" fmla="*/ 35850 w 69527"/>
                <a:gd name="connsiteY13" fmla="*/ 9585 h 69550"/>
                <a:gd name="connsiteX14" fmla="*/ 35120 w 69527"/>
                <a:gd name="connsiteY14" fmla="*/ 9560 h 69550"/>
                <a:gd name="connsiteX15" fmla="*/ 28950 w 69527"/>
                <a:gd name="connsiteY15" fmla="*/ 54058 h 69550"/>
                <a:gd name="connsiteX16" fmla="*/ 20867 w 69527"/>
                <a:gd name="connsiteY16" fmla="*/ 54058 h 69550"/>
                <a:gd name="connsiteX17" fmla="*/ 20867 w 69527"/>
                <a:gd name="connsiteY17" fmla="*/ 16861 h 69550"/>
                <a:gd name="connsiteX18" fmla="*/ 34946 w 69527"/>
                <a:gd name="connsiteY18" fmla="*/ 16861 h 69550"/>
                <a:gd name="connsiteX19" fmla="*/ 50242 w 69527"/>
                <a:gd name="connsiteY19" fmla="*/ 28072 h 69550"/>
                <a:gd name="connsiteX20" fmla="*/ 42855 w 69527"/>
                <a:gd name="connsiteY20" fmla="*/ 37895 h 69550"/>
                <a:gd name="connsiteX21" fmla="*/ 41465 w 69527"/>
                <a:gd name="connsiteY21" fmla="*/ 37979 h 69550"/>
                <a:gd name="connsiteX22" fmla="*/ 50155 w 69527"/>
                <a:gd name="connsiteY22" fmla="*/ 54145 h 69550"/>
                <a:gd name="connsiteX23" fmla="*/ 41465 w 69527"/>
                <a:gd name="connsiteY23" fmla="*/ 54145 h 69550"/>
                <a:gd name="connsiteX24" fmla="*/ 32774 w 69527"/>
                <a:gd name="connsiteY24" fmla="*/ 38849 h 69550"/>
                <a:gd name="connsiteX25" fmla="*/ 28950 w 69527"/>
                <a:gd name="connsiteY25" fmla="*/ 38849 h 69550"/>
                <a:gd name="connsiteX26" fmla="*/ 28950 w 69527"/>
                <a:gd name="connsiteY26" fmla="*/ 32157 h 69550"/>
                <a:gd name="connsiteX27" fmla="*/ 35989 w 69527"/>
                <a:gd name="connsiteY27" fmla="*/ 32157 h 69550"/>
                <a:gd name="connsiteX28" fmla="*/ 41812 w 69527"/>
                <a:gd name="connsiteY28" fmla="*/ 27203 h 69550"/>
                <a:gd name="connsiteX29" fmla="*/ 34686 w 69527"/>
                <a:gd name="connsiteY29" fmla="*/ 23379 h 69550"/>
                <a:gd name="connsiteX30" fmla="*/ 28950 w 69527"/>
                <a:gd name="connsiteY30" fmla="*/ 23379 h 6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27" h="69550">
                  <a:moveTo>
                    <a:pt x="9" y="35546"/>
                  </a:moveTo>
                  <a:cubicBezTo>
                    <a:pt x="-426" y="16351"/>
                    <a:pt x="14783" y="441"/>
                    <a:pt x="33982" y="9"/>
                  </a:cubicBezTo>
                  <a:cubicBezTo>
                    <a:pt x="53180" y="-423"/>
                    <a:pt x="69084" y="14787"/>
                    <a:pt x="69519" y="33982"/>
                  </a:cubicBezTo>
                  <a:cubicBezTo>
                    <a:pt x="69953" y="53176"/>
                    <a:pt x="54744" y="69087"/>
                    <a:pt x="35546" y="69519"/>
                  </a:cubicBezTo>
                  <a:cubicBezTo>
                    <a:pt x="35285" y="69525"/>
                    <a:pt x="35033" y="69527"/>
                    <a:pt x="34773" y="69527"/>
                  </a:cubicBezTo>
                  <a:cubicBezTo>
                    <a:pt x="16261" y="70201"/>
                    <a:pt x="704" y="55738"/>
                    <a:pt x="26" y="37223"/>
                  </a:cubicBezTo>
                  <a:cubicBezTo>
                    <a:pt x="9" y="36664"/>
                    <a:pt x="0" y="36105"/>
                    <a:pt x="9" y="35546"/>
                  </a:cubicBezTo>
                  <a:close/>
                  <a:moveTo>
                    <a:pt x="34773" y="9473"/>
                  </a:moveTo>
                  <a:cubicBezTo>
                    <a:pt x="21145" y="9452"/>
                    <a:pt x="10073" y="20485"/>
                    <a:pt x="10047" y="34116"/>
                  </a:cubicBezTo>
                  <a:cubicBezTo>
                    <a:pt x="10047" y="34594"/>
                    <a:pt x="10064" y="35070"/>
                    <a:pt x="10091" y="35546"/>
                  </a:cubicBezTo>
                  <a:cubicBezTo>
                    <a:pt x="9282" y="49153"/>
                    <a:pt x="19659" y="60840"/>
                    <a:pt x="33269" y="61648"/>
                  </a:cubicBezTo>
                  <a:cubicBezTo>
                    <a:pt x="46870" y="62457"/>
                    <a:pt x="58560" y="52081"/>
                    <a:pt x="59368" y="38474"/>
                  </a:cubicBezTo>
                  <a:cubicBezTo>
                    <a:pt x="59428" y="37499"/>
                    <a:pt x="59428" y="36521"/>
                    <a:pt x="59368" y="35546"/>
                  </a:cubicBezTo>
                  <a:cubicBezTo>
                    <a:pt x="60046" y="21883"/>
                    <a:pt x="49512" y="10260"/>
                    <a:pt x="35850" y="9585"/>
                  </a:cubicBezTo>
                  <a:cubicBezTo>
                    <a:pt x="35607" y="9573"/>
                    <a:pt x="35364" y="9565"/>
                    <a:pt x="35120" y="9560"/>
                  </a:cubicBezTo>
                  <a:close/>
                  <a:moveTo>
                    <a:pt x="28950" y="54058"/>
                  </a:moveTo>
                  <a:lnTo>
                    <a:pt x="20867" y="54058"/>
                  </a:lnTo>
                  <a:lnTo>
                    <a:pt x="20867" y="16861"/>
                  </a:lnTo>
                  <a:lnTo>
                    <a:pt x="34946" y="16861"/>
                  </a:lnTo>
                  <a:cubicBezTo>
                    <a:pt x="44680" y="16861"/>
                    <a:pt x="50242" y="19555"/>
                    <a:pt x="50242" y="28072"/>
                  </a:cubicBezTo>
                  <a:cubicBezTo>
                    <a:pt x="50912" y="32824"/>
                    <a:pt x="47609" y="37223"/>
                    <a:pt x="42855" y="37895"/>
                  </a:cubicBezTo>
                  <a:cubicBezTo>
                    <a:pt x="42394" y="37960"/>
                    <a:pt x="41934" y="37989"/>
                    <a:pt x="41465" y="37979"/>
                  </a:cubicBezTo>
                  <a:lnTo>
                    <a:pt x="50155" y="54145"/>
                  </a:lnTo>
                  <a:lnTo>
                    <a:pt x="41465" y="54145"/>
                  </a:lnTo>
                  <a:lnTo>
                    <a:pt x="32774" y="38849"/>
                  </a:lnTo>
                  <a:lnTo>
                    <a:pt x="28950" y="38849"/>
                  </a:lnTo>
                  <a:close/>
                  <a:moveTo>
                    <a:pt x="28950" y="32157"/>
                  </a:moveTo>
                  <a:lnTo>
                    <a:pt x="35989" y="32157"/>
                  </a:lnTo>
                  <a:cubicBezTo>
                    <a:pt x="40509" y="32157"/>
                    <a:pt x="41812" y="30940"/>
                    <a:pt x="41812" y="27203"/>
                  </a:cubicBezTo>
                  <a:cubicBezTo>
                    <a:pt x="41812" y="23466"/>
                    <a:pt x="40161" y="23379"/>
                    <a:pt x="34686" y="23379"/>
                  </a:cubicBezTo>
                  <a:lnTo>
                    <a:pt x="28950" y="23379"/>
                  </a:lnTo>
                  <a:close/>
                </a:path>
              </a:pathLst>
            </a:custGeom>
            <a:grpFill/>
            <a:ln w="8672" cap="flat">
              <a:noFill/>
              <a:prstDash val="solid"/>
              <a:miter/>
            </a:ln>
          </p:spPr>
          <p:txBody>
            <a:bodyPr rtlCol="0" anchor="ctr"/>
            <a:lstStyle/>
            <a:p>
              <a:endParaRPr lang="en-US"/>
            </a:p>
          </p:txBody>
        </p:sp>
      </p:grpSp>
    </p:spTree>
    <p:extLst>
      <p:ext uri="{BB962C8B-B14F-4D97-AF65-F5344CB8AC3E}">
        <p14:creationId xmlns:p14="http://schemas.microsoft.com/office/powerpoint/2010/main" val="41382818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9FB6D0-A2DE-4333-B72C-5C3A2B0307CC}"/>
              </a:ext>
            </a:extLst>
          </p:cNvPr>
          <p:cNvSpPr/>
          <p:nvPr/>
        </p:nvSpPr>
        <p:spPr>
          <a:xfrm>
            <a:off x="4571998" y="0"/>
            <a:ext cx="4572002" cy="2160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indoor, floor, wall, kitchen&#10;&#10;Description automatically generated">
            <a:extLst>
              <a:ext uri="{FF2B5EF4-FFF2-40B4-BE49-F238E27FC236}">
                <a16:creationId xmlns:a16="http://schemas.microsoft.com/office/drawing/2014/main" id="{6DA469C5-E76D-2AFB-0FFB-1A7F5B431F8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572002" cy="6524640"/>
          </a:xfrm>
          <a:custGeom>
            <a:avLst/>
            <a:gdLst>
              <a:gd name="connsiteX0" fmla="*/ 0 w 4572002"/>
              <a:gd name="connsiteY0" fmla="*/ 0 h 6524640"/>
              <a:gd name="connsiteX1" fmla="*/ 4572002 w 4572002"/>
              <a:gd name="connsiteY1" fmla="*/ 0 h 6524640"/>
              <a:gd name="connsiteX2" fmla="*/ 4572002 w 4572002"/>
              <a:gd name="connsiteY2" fmla="*/ 6502973 h 6524640"/>
              <a:gd name="connsiteX3" fmla="*/ 1 w 4572002"/>
              <a:gd name="connsiteY3" fmla="*/ 6502973 h 6524640"/>
              <a:gd name="connsiteX4" fmla="*/ 1 w 4572002"/>
              <a:gd name="connsiteY4" fmla="*/ 6524640 h 6524640"/>
              <a:gd name="connsiteX5" fmla="*/ 0 w 4572002"/>
              <a:gd name="connsiteY5" fmla="*/ 6524640 h 652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2" h="6524640">
                <a:moveTo>
                  <a:pt x="0" y="0"/>
                </a:moveTo>
                <a:lnTo>
                  <a:pt x="4572002" y="0"/>
                </a:lnTo>
                <a:lnTo>
                  <a:pt x="4572002" y="6502973"/>
                </a:lnTo>
                <a:lnTo>
                  <a:pt x="1" y="6502973"/>
                </a:lnTo>
                <a:lnTo>
                  <a:pt x="1" y="6524640"/>
                </a:lnTo>
                <a:lnTo>
                  <a:pt x="0" y="6524640"/>
                </a:lnTo>
                <a:close/>
              </a:path>
            </a:pathLst>
          </a:custGeom>
        </p:spPr>
      </p:pic>
      <p:sp>
        <p:nvSpPr>
          <p:cNvPr id="2" name="Title 1">
            <a:extLst>
              <a:ext uri="{FF2B5EF4-FFF2-40B4-BE49-F238E27FC236}">
                <a16:creationId xmlns:a16="http://schemas.microsoft.com/office/drawing/2014/main" id="{8FF3B5DA-1AB0-9A7F-DD62-84D795F811D4}"/>
              </a:ext>
            </a:extLst>
          </p:cNvPr>
          <p:cNvSpPr>
            <a:spLocks noGrp="1"/>
          </p:cNvSpPr>
          <p:nvPr>
            <p:ph type="title"/>
          </p:nvPr>
        </p:nvSpPr>
        <p:spPr>
          <a:xfrm>
            <a:off x="4846817" y="834870"/>
            <a:ext cx="3775288" cy="1151680"/>
          </a:xfrm>
        </p:spPr>
        <p:txBody>
          <a:bodyPr/>
          <a:lstStyle/>
          <a:p>
            <a:pPr>
              <a:lnSpc>
                <a:spcPct val="85000"/>
              </a:lnSpc>
            </a:pPr>
            <a:r>
              <a:rPr lang="en-US" dirty="0">
                <a:solidFill>
                  <a:schemeClr val="bg1"/>
                </a:solidFill>
              </a:rPr>
              <a:t>Featuring </a:t>
            </a:r>
            <a:br>
              <a:rPr lang="en-US" dirty="0">
                <a:solidFill>
                  <a:schemeClr val="bg1"/>
                </a:solidFill>
              </a:rPr>
            </a:br>
            <a:r>
              <a:rPr lang="en-US" dirty="0">
                <a:solidFill>
                  <a:schemeClr val="accent2"/>
                </a:solidFill>
              </a:rPr>
              <a:t>NEW </a:t>
            </a:r>
            <a:r>
              <a:rPr lang="en-US" dirty="0">
                <a:solidFill>
                  <a:schemeClr val="bg1"/>
                </a:solidFill>
              </a:rPr>
              <a:t>Oversized Ovens</a:t>
            </a:r>
          </a:p>
        </p:txBody>
      </p:sp>
      <p:sp>
        <p:nvSpPr>
          <p:cNvPr id="8" name="Content Placeholder 2">
            <a:extLst>
              <a:ext uri="{FF2B5EF4-FFF2-40B4-BE49-F238E27FC236}">
                <a16:creationId xmlns:a16="http://schemas.microsoft.com/office/drawing/2014/main" id="{96AE0495-0BD5-B5F1-83A9-C40743206279}"/>
              </a:ext>
            </a:extLst>
          </p:cNvPr>
          <p:cNvSpPr txBox="1">
            <a:spLocks/>
          </p:cNvSpPr>
          <p:nvPr/>
        </p:nvSpPr>
        <p:spPr>
          <a:xfrm>
            <a:off x="4797127" y="2236992"/>
            <a:ext cx="4269235" cy="4287648"/>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6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4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1"/>
                </a:solidFill>
                <a:latin typeface="Franklin Gothic Medium Cond" panose="020B0606030402020204" pitchFamily="34" charset="0"/>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400"/>
              </a:spcAft>
              <a:buNone/>
            </a:pPr>
            <a:r>
              <a:rPr lang="en-US" sz="1600" dirty="0"/>
              <a:t>True European Convection Ovens for even multi-rack cooking and baking</a:t>
            </a:r>
          </a:p>
          <a:p>
            <a:pPr marL="0" indent="0">
              <a:spcAft>
                <a:spcPts val="2400"/>
              </a:spcAft>
              <a:buNone/>
            </a:pPr>
            <a:r>
              <a:rPr lang="en-US" sz="1600" dirty="0"/>
              <a:t>8 Cooking Modes - </a:t>
            </a:r>
            <a:r>
              <a:rPr lang="en-US" sz="1600" dirty="0" err="1"/>
              <a:t>Convect</a:t>
            </a:r>
            <a:r>
              <a:rPr lang="en-US" sz="1600" dirty="0"/>
              <a:t>, Bake, </a:t>
            </a:r>
            <a:r>
              <a:rPr lang="en-US" sz="1600" dirty="0" err="1"/>
              <a:t>Convect</a:t>
            </a:r>
            <a:r>
              <a:rPr lang="en-US" sz="1600" dirty="0"/>
              <a:t> Bake, Broil, Roast, </a:t>
            </a:r>
            <a:r>
              <a:rPr lang="en-US" sz="1600" dirty="0" err="1"/>
              <a:t>Convect</a:t>
            </a:r>
            <a:r>
              <a:rPr lang="en-US" sz="1600" dirty="0"/>
              <a:t> Roast, Proof and Dehydrate </a:t>
            </a:r>
          </a:p>
          <a:p>
            <a:pPr marL="0" indent="0">
              <a:spcAft>
                <a:spcPts val="2400"/>
              </a:spcAft>
              <a:buNone/>
            </a:pPr>
            <a:r>
              <a:rPr lang="en-US" sz="1600" dirty="0"/>
              <a:t>Extra Large Capacity - fits 18” X 26” full-size commercial baking sheet in large oven (and half size sheet tray in small oven on 48”)</a:t>
            </a:r>
          </a:p>
          <a:p>
            <a:pPr marL="0" indent="0">
              <a:spcAft>
                <a:spcPts val="2400"/>
              </a:spcAft>
              <a:buNone/>
            </a:pPr>
            <a:r>
              <a:rPr lang="en-US" sz="1600" dirty="0"/>
              <a:t>Precise Temperature Probe with default internal temperatures for proteins</a:t>
            </a:r>
          </a:p>
          <a:p>
            <a:pPr marL="0" indent="0">
              <a:spcAft>
                <a:spcPts val="2400"/>
              </a:spcAft>
              <a:buNone/>
            </a:pPr>
            <a:r>
              <a:rPr lang="en-US" sz="1600" dirty="0">
                <a:cs typeface="Times New Roman" panose="02020603050405020304" pitchFamily="18" charset="0"/>
              </a:rPr>
              <a:t>Powerful 8-pass Broiler with intense 5000-watt element</a:t>
            </a:r>
          </a:p>
          <a:p>
            <a:pPr marL="0" indent="0">
              <a:spcAft>
                <a:spcPts val="2400"/>
              </a:spcAft>
              <a:buNone/>
            </a:pPr>
            <a:endParaRPr lang="en-US" sz="1600" dirty="0"/>
          </a:p>
        </p:txBody>
      </p:sp>
      <p:sp>
        <p:nvSpPr>
          <p:cNvPr id="12" name="Slide Number Placeholder 11">
            <a:extLst>
              <a:ext uri="{FF2B5EF4-FFF2-40B4-BE49-F238E27FC236}">
                <a16:creationId xmlns:a16="http://schemas.microsoft.com/office/drawing/2014/main" id="{C1306A2E-CCCB-4849-4DB7-229127F7DA85}"/>
              </a:ext>
            </a:extLst>
          </p:cNvPr>
          <p:cNvSpPr>
            <a:spLocks noGrp="1"/>
          </p:cNvSpPr>
          <p:nvPr>
            <p:ph type="sldNum" sz="quarter" idx="12"/>
          </p:nvPr>
        </p:nvSpPr>
        <p:spPr/>
        <p:txBody>
          <a:bodyPr/>
          <a:lstStyle/>
          <a:p>
            <a:fld id="{51B24ABF-F378-45CE-9AF6-2040E5902BD2}" type="slidenum">
              <a:rPr lang="en-US" smtClean="0"/>
              <a:pPr/>
              <a:t>6</a:t>
            </a:fld>
            <a:endParaRPr lang="en-US"/>
          </a:p>
        </p:txBody>
      </p:sp>
      <p:cxnSp>
        <p:nvCxnSpPr>
          <p:cNvPr id="17" name="Straight Connector 16">
            <a:extLst>
              <a:ext uri="{FF2B5EF4-FFF2-40B4-BE49-F238E27FC236}">
                <a16:creationId xmlns:a16="http://schemas.microsoft.com/office/drawing/2014/main" id="{04D38C92-793A-A296-C053-5DFC1191D4E1}"/>
              </a:ext>
            </a:extLst>
          </p:cNvPr>
          <p:cNvCxnSpPr>
            <a:cxnSpLocks/>
          </p:cNvCxnSpPr>
          <p:nvPr/>
        </p:nvCxnSpPr>
        <p:spPr>
          <a:xfrm>
            <a:off x="4909271" y="2846307"/>
            <a:ext cx="37516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7E93DA-1B6F-7D4C-4474-2B5DD89BE8B3}"/>
              </a:ext>
            </a:extLst>
          </p:cNvPr>
          <p:cNvCxnSpPr>
            <a:cxnSpLocks/>
          </p:cNvCxnSpPr>
          <p:nvPr/>
        </p:nvCxnSpPr>
        <p:spPr>
          <a:xfrm>
            <a:off x="4783555" y="5768528"/>
            <a:ext cx="38773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CC37841-F568-8EB8-5B2C-6E46C6667C8E}"/>
              </a:ext>
            </a:extLst>
          </p:cNvPr>
          <p:cNvCxnSpPr>
            <a:cxnSpLocks/>
          </p:cNvCxnSpPr>
          <p:nvPr/>
        </p:nvCxnSpPr>
        <p:spPr>
          <a:xfrm>
            <a:off x="4935955" y="3876471"/>
            <a:ext cx="37249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2DE6773-11B0-B28F-AA81-BF22983922F0}"/>
              </a:ext>
            </a:extLst>
          </p:cNvPr>
          <p:cNvCxnSpPr>
            <a:cxnSpLocks/>
          </p:cNvCxnSpPr>
          <p:nvPr/>
        </p:nvCxnSpPr>
        <p:spPr>
          <a:xfrm>
            <a:off x="4846817" y="4908770"/>
            <a:ext cx="381410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328721"/>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7D6985F-36FB-7808-0768-91B501E49305}"/>
              </a:ext>
            </a:extLst>
          </p:cNvPr>
          <p:cNvSpPr txBox="1">
            <a:spLocks/>
          </p:cNvSpPr>
          <p:nvPr/>
        </p:nvSpPr>
        <p:spPr>
          <a:xfrm>
            <a:off x="4862958" y="1712070"/>
            <a:ext cx="4129366" cy="4601181"/>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36575" indent="-268288" algn="l" defTabSz="914400" rtl="0" eaLnBrk="1" latinLnBrk="0" hangingPunct="1">
              <a:lnSpc>
                <a:spcPct val="100000"/>
              </a:lnSpc>
              <a:spcBef>
                <a:spcPts val="0"/>
              </a:spcBef>
              <a:spcAft>
                <a:spcPts val="800"/>
              </a:spcAft>
              <a:buClr>
                <a:schemeClr val="accent2"/>
              </a:buClr>
              <a:buFont typeface="Helvetica" panose="020B0604020202020204" pitchFamily="34" charset="0"/>
              <a:buChar char="‒"/>
              <a:defRPr sz="1600" kern="1200">
                <a:solidFill>
                  <a:schemeClr val="tx2"/>
                </a:solidFill>
                <a:latin typeface="+mn-lt"/>
                <a:ea typeface="+mn-ea"/>
                <a:cs typeface="+mn-cs"/>
              </a:defRPr>
            </a:lvl2pPr>
            <a:lvl3pPr marL="720725" indent="-184150" algn="l" defTabSz="914400" rtl="0" eaLnBrk="1" latinLnBrk="0" hangingPunct="1">
              <a:lnSpc>
                <a:spcPct val="100000"/>
              </a:lnSpc>
              <a:spcBef>
                <a:spcPts val="0"/>
              </a:spcBef>
              <a:spcAft>
                <a:spcPts val="800"/>
              </a:spcAft>
              <a:buClr>
                <a:schemeClr val="accent2"/>
              </a:buClr>
              <a:buFont typeface="Courier New" panose="02070309020205020404" pitchFamily="49" charset="0"/>
              <a:buChar char="o"/>
              <a:defRPr sz="1400" i="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1"/>
                </a:solidFill>
                <a:latin typeface="Franklin Gothic Medium Cond" panose="020B0606030402020204" pitchFamily="34" charset="0"/>
                <a:ea typeface="+mn-ea"/>
                <a:cs typeface="+mn-cs"/>
              </a:defRPr>
            </a:lvl4pPr>
            <a:lvl5pPr marL="0" indent="0" algn="l" defTabSz="914400" rtl="0" eaLnBrk="1" latinLnBrk="0" hangingPunct="1">
              <a:lnSpc>
                <a:spcPct val="100000"/>
              </a:lnSpc>
              <a:spcBef>
                <a:spcPts val="0"/>
              </a:spcBef>
              <a:spcAft>
                <a:spcPts val="800"/>
              </a:spcAft>
              <a:buFont typeface="Arial" panose="020B0604020202020204" pitchFamily="34" charset="0"/>
              <a:buNone/>
              <a:defRPr sz="2100" kern="1200" cap="all" baseline="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400"/>
              </a:spcAft>
              <a:buNone/>
            </a:pPr>
            <a:r>
              <a:rPr lang="en-US" sz="1600" dirty="0"/>
              <a:t>2800 Watt double wrapped element around the convection fan</a:t>
            </a:r>
          </a:p>
          <a:p>
            <a:pPr marL="0" indent="0">
              <a:spcAft>
                <a:spcPts val="1200"/>
              </a:spcAft>
              <a:buNone/>
            </a:pPr>
            <a:r>
              <a:rPr lang="en-US" sz="1600" dirty="0">
                <a:cs typeface="Times New Roman" panose="02020603050405020304" pitchFamily="18" charset="0"/>
              </a:rPr>
              <a:t>Features Reverse Airflow System</a:t>
            </a:r>
          </a:p>
          <a:p>
            <a:pPr marL="268287" lvl="1" indent="0">
              <a:spcAft>
                <a:spcPts val="1200"/>
              </a:spcAft>
              <a:buNone/>
            </a:pPr>
            <a:r>
              <a:rPr lang="en-US" sz="1400" dirty="0">
                <a:cs typeface="Times New Roman" panose="02020603050405020304" pitchFamily="18" charset="0"/>
              </a:rPr>
              <a:t>Convection Fan draws air from the oven cavity and forces it through the heated element</a:t>
            </a:r>
          </a:p>
          <a:p>
            <a:pPr marL="268287" lvl="1" indent="0">
              <a:spcAft>
                <a:spcPts val="1200"/>
              </a:spcAft>
              <a:buNone/>
            </a:pPr>
            <a:r>
              <a:rPr lang="en-US" sz="1400" dirty="0">
                <a:cs typeface="Times New Roman" panose="02020603050405020304" pitchFamily="18" charset="0"/>
              </a:rPr>
              <a:t>The intensely heated air is then pushed into the cavity on both sides through a finely tuned baffle</a:t>
            </a:r>
          </a:p>
          <a:p>
            <a:pPr marL="268287" lvl="1" indent="0">
              <a:spcAft>
                <a:spcPts val="2400"/>
              </a:spcAft>
              <a:buNone/>
            </a:pPr>
            <a:r>
              <a:rPr lang="en-US" sz="1400" dirty="0">
                <a:cs typeface="Times New Roman" panose="02020603050405020304" pitchFamily="18" charset="0"/>
              </a:rPr>
              <a:t>System uniformly distributes heated air to the entire oven cavity – top to bottom; left to right; front to back – for perfect multi-rack cooking and baking</a:t>
            </a:r>
          </a:p>
          <a:p>
            <a:pPr marL="0" indent="0">
              <a:spcAft>
                <a:spcPts val="2400"/>
              </a:spcAft>
              <a:buNone/>
            </a:pPr>
            <a:r>
              <a:rPr lang="en-US" sz="1600" dirty="0">
                <a:cs typeface="Times New Roman" panose="02020603050405020304" pitchFamily="18" charset="0"/>
              </a:rPr>
              <a:t>Preheat: </a:t>
            </a:r>
            <a:r>
              <a:rPr lang="en-US" sz="1600" dirty="0"/>
              <a:t>14-16 minutes to 350°</a:t>
            </a:r>
          </a:p>
          <a:p>
            <a:pPr marL="0" indent="0">
              <a:spcAft>
                <a:spcPts val="2400"/>
              </a:spcAft>
              <a:buNone/>
            </a:pPr>
            <a:r>
              <a:rPr lang="en-US" sz="1600" dirty="0">
                <a:cs typeface="Times New Roman" panose="02020603050405020304" pitchFamily="18" charset="0"/>
              </a:rPr>
              <a:t>True Convection fans in large and small ovens in the 48”</a:t>
            </a:r>
            <a:endParaRPr lang="en-US" sz="1600" dirty="0"/>
          </a:p>
        </p:txBody>
      </p:sp>
      <p:sp>
        <p:nvSpPr>
          <p:cNvPr id="4" name="Rectangle 3">
            <a:extLst>
              <a:ext uri="{FF2B5EF4-FFF2-40B4-BE49-F238E27FC236}">
                <a16:creationId xmlns:a16="http://schemas.microsoft.com/office/drawing/2014/main" id="{F79FB6D0-A2DE-4333-B72C-5C3A2B0307CC}"/>
              </a:ext>
            </a:extLst>
          </p:cNvPr>
          <p:cNvSpPr/>
          <p:nvPr/>
        </p:nvSpPr>
        <p:spPr>
          <a:xfrm>
            <a:off x="0" y="0"/>
            <a:ext cx="9144000" cy="1468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3B5DA-1AB0-9A7F-DD62-84D795F811D4}"/>
              </a:ext>
            </a:extLst>
          </p:cNvPr>
          <p:cNvSpPr>
            <a:spLocks noGrp="1"/>
          </p:cNvSpPr>
          <p:nvPr>
            <p:ph type="title"/>
          </p:nvPr>
        </p:nvSpPr>
        <p:spPr>
          <a:xfrm>
            <a:off x="112864" y="317197"/>
            <a:ext cx="3775288" cy="1151680"/>
          </a:xfrm>
        </p:spPr>
        <p:txBody>
          <a:bodyPr/>
          <a:lstStyle/>
          <a:p>
            <a:pPr>
              <a:lnSpc>
                <a:spcPct val="85000"/>
              </a:lnSpc>
            </a:pPr>
            <a:r>
              <a:rPr lang="en-US" dirty="0" err="1">
                <a:solidFill>
                  <a:schemeClr val="bg1"/>
                </a:solidFill>
              </a:rPr>
              <a:t>bluestar</a:t>
            </a:r>
            <a:br>
              <a:rPr lang="en-US" dirty="0">
                <a:solidFill>
                  <a:schemeClr val="bg1"/>
                </a:solidFill>
              </a:rPr>
            </a:br>
            <a:r>
              <a:rPr lang="en-US" dirty="0">
                <a:solidFill>
                  <a:schemeClr val="accent2"/>
                </a:solidFill>
              </a:rPr>
              <a:t>True Convection </a:t>
            </a:r>
            <a:r>
              <a:rPr lang="en-US" dirty="0">
                <a:solidFill>
                  <a:schemeClr val="bg1"/>
                </a:solidFill>
              </a:rPr>
              <a:t>system</a:t>
            </a:r>
          </a:p>
        </p:txBody>
      </p:sp>
      <p:sp>
        <p:nvSpPr>
          <p:cNvPr id="12" name="Slide Number Placeholder 11">
            <a:extLst>
              <a:ext uri="{FF2B5EF4-FFF2-40B4-BE49-F238E27FC236}">
                <a16:creationId xmlns:a16="http://schemas.microsoft.com/office/drawing/2014/main" id="{C1306A2E-CCCB-4849-4DB7-229127F7DA85}"/>
              </a:ext>
            </a:extLst>
          </p:cNvPr>
          <p:cNvSpPr>
            <a:spLocks noGrp="1"/>
          </p:cNvSpPr>
          <p:nvPr>
            <p:ph type="sldNum" sz="quarter" idx="12"/>
          </p:nvPr>
        </p:nvSpPr>
        <p:spPr/>
        <p:txBody>
          <a:bodyPr/>
          <a:lstStyle/>
          <a:p>
            <a:fld id="{51B24ABF-F378-45CE-9AF6-2040E5902BD2}" type="slidenum">
              <a:rPr lang="en-US" smtClean="0"/>
              <a:pPr/>
              <a:t>7</a:t>
            </a:fld>
            <a:endParaRPr lang="en-US"/>
          </a:p>
        </p:txBody>
      </p:sp>
      <p:cxnSp>
        <p:nvCxnSpPr>
          <p:cNvPr id="17" name="Straight Connector 16">
            <a:extLst>
              <a:ext uri="{FF2B5EF4-FFF2-40B4-BE49-F238E27FC236}">
                <a16:creationId xmlns:a16="http://schemas.microsoft.com/office/drawing/2014/main" id="{04D38C92-793A-A296-C053-5DFC1191D4E1}"/>
              </a:ext>
            </a:extLst>
          </p:cNvPr>
          <p:cNvCxnSpPr>
            <a:cxnSpLocks/>
          </p:cNvCxnSpPr>
          <p:nvPr/>
        </p:nvCxnSpPr>
        <p:spPr>
          <a:xfrm>
            <a:off x="4937153" y="2359924"/>
            <a:ext cx="37516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7E93DA-1B6F-7D4C-4474-2B5DD89BE8B3}"/>
              </a:ext>
            </a:extLst>
          </p:cNvPr>
          <p:cNvCxnSpPr>
            <a:cxnSpLocks/>
          </p:cNvCxnSpPr>
          <p:nvPr/>
        </p:nvCxnSpPr>
        <p:spPr>
          <a:xfrm>
            <a:off x="4874295" y="5042510"/>
            <a:ext cx="38773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2DE6773-11B0-B28F-AA81-BF22983922F0}"/>
              </a:ext>
            </a:extLst>
          </p:cNvPr>
          <p:cNvCxnSpPr>
            <a:cxnSpLocks/>
          </p:cNvCxnSpPr>
          <p:nvPr/>
        </p:nvCxnSpPr>
        <p:spPr>
          <a:xfrm>
            <a:off x="4905926" y="5625688"/>
            <a:ext cx="381410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17D845A-C843-379C-2DD5-6867635DFA4C}"/>
              </a:ext>
            </a:extLst>
          </p:cNvPr>
          <p:cNvPicPr>
            <a:picLocks noChangeAspect="1"/>
          </p:cNvPicPr>
          <p:nvPr/>
        </p:nvPicPr>
        <p:blipFill>
          <a:blip r:embed="rId3"/>
          <a:stretch>
            <a:fillRect/>
          </a:stretch>
        </p:blipFill>
        <p:spPr>
          <a:xfrm>
            <a:off x="112864" y="1979942"/>
            <a:ext cx="4648986" cy="4057739"/>
          </a:xfrm>
          <a:prstGeom prst="rect">
            <a:avLst/>
          </a:prstGeom>
        </p:spPr>
      </p:pic>
    </p:spTree>
    <p:extLst>
      <p:ext uri="{BB962C8B-B14F-4D97-AF65-F5344CB8AC3E}">
        <p14:creationId xmlns:p14="http://schemas.microsoft.com/office/powerpoint/2010/main" val="137500375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65D0C0-09CD-5DAA-75D0-6C4B0AFF333A}"/>
              </a:ext>
            </a:extLst>
          </p:cNvPr>
          <p:cNvPicPr>
            <a:picLocks noChangeAspect="1"/>
          </p:cNvPicPr>
          <p:nvPr/>
        </p:nvPicPr>
        <p:blipFill>
          <a:blip r:embed="rId3"/>
          <a:stretch>
            <a:fillRect/>
          </a:stretch>
        </p:blipFill>
        <p:spPr>
          <a:xfrm>
            <a:off x="1515570" y="2465726"/>
            <a:ext cx="6035040" cy="3070860"/>
          </a:xfrm>
          <a:prstGeom prst="rect">
            <a:avLst/>
          </a:prstGeom>
        </p:spPr>
      </p:pic>
      <p:sp>
        <p:nvSpPr>
          <p:cNvPr id="3" name="Subtitle 2">
            <a:extLst>
              <a:ext uri="{FF2B5EF4-FFF2-40B4-BE49-F238E27FC236}">
                <a16:creationId xmlns:a16="http://schemas.microsoft.com/office/drawing/2014/main" id="{B25162FE-5636-7644-CFC9-5D22210322BB}"/>
              </a:ext>
            </a:extLst>
          </p:cNvPr>
          <p:cNvSpPr>
            <a:spLocks noGrp="1"/>
          </p:cNvSpPr>
          <p:nvPr>
            <p:ph type="subTitle" idx="1"/>
          </p:nvPr>
        </p:nvSpPr>
        <p:spPr>
          <a:xfrm>
            <a:off x="2145729" y="5463630"/>
            <a:ext cx="5013213" cy="1149245"/>
          </a:xfrm>
        </p:spPr>
        <p:txBody>
          <a:bodyPr/>
          <a:lstStyle/>
          <a:p>
            <a:endParaRPr lang="en-US" sz="1800" dirty="0"/>
          </a:p>
          <a:p>
            <a:r>
              <a:rPr lang="en-US" sz="1800" dirty="0"/>
              <a:t>Delayed Start Option, Preheat Bypass, plus Sabbath Setting available in select modes</a:t>
            </a:r>
          </a:p>
          <a:p>
            <a:endParaRPr lang="en-US" sz="1800" dirty="0"/>
          </a:p>
          <a:p>
            <a:endParaRPr lang="en-US" sz="1800" dirty="0"/>
          </a:p>
        </p:txBody>
      </p:sp>
      <p:sp>
        <p:nvSpPr>
          <p:cNvPr id="4" name="Slide Number Placeholder 3">
            <a:extLst>
              <a:ext uri="{FF2B5EF4-FFF2-40B4-BE49-F238E27FC236}">
                <a16:creationId xmlns:a16="http://schemas.microsoft.com/office/drawing/2014/main" id="{D9FEE0E9-6E6E-1BFB-4C97-108687609F8C}"/>
              </a:ext>
            </a:extLst>
          </p:cNvPr>
          <p:cNvSpPr>
            <a:spLocks noGrp="1"/>
          </p:cNvSpPr>
          <p:nvPr>
            <p:ph type="sldNum" sz="quarter" idx="12"/>
          </p:nvPr>
        </p:nvSpPr>
        <p:spPr/>
        <p:txBody>
          <a:bodyPr/>
          <a:lstStyle/>
          <a:p>
            <a:fld id="{51B24ABF-F378-45CE-9AF6-2040E5902BD2}" type="slidenum">
              <a:rPr lang="en-US" smtClean="0"/>
              <a:t>8</a:t>
            </a:fld>
            <a:endParaRPr lang="en-US"/>
          </a:p>
        </p:txBody>
      </p:sp>
      <p:sp>
        <p:nvSpPr>
          <p:cNvPr id="7" name="Rectangle 6">
            <a:extLst>
              <a:ext uri="{FF2B5EF4-FFF2-40B4-BE49-F238E27FC236}">
                <a16:creationId xmlns:a16="http://schemas.microsoft.com/office/drawing/2014/main" id="{E915E939-4EAE-9639-00A8-D5C3DB916EC3}"/>
              </a:ext>
            </a:extLst>
          </p:cNvPr>
          <p:cNvSpPr/>
          <p:nvPr/>
        </p:nvSpPr>
        <p:spPr>
          <a:xfrm>
            <a:off x="0" y="0"/>
            <a:ext cx="9144000" cy="2160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C27687-76E3-9F50-3456-45E40F557F01}"/>
              </a:ext>
            </a:extLst>
          </p:cNvPr>
          <p:cNvSpPr txBox="1"/>
          <p:nvPr/>
        </p:nvSpPr>
        <p:spPr>
          <a:xfrm>
            <a:off x="284805" y="493159"/>
            <a:ext cx="8964090" cy="1323439"/>
          </a:xfrm>
          <a:prstGeom prst="rect">
            <a:avLst/>
          </a:prstGeom>
          <a:noFill/>
        </p:spPr>
        <p:txBody>
          <a:bodyPr wrap="square">
            <a:spAutoFit/>
          </a:bodyPr>
          <a:lstStyle/>
          <a:p>
            <a:r>
              <a:rPr lang="en-US" sz="2800" b="1" dirty="0">
                <a:solidFill>
                  <a:schemeClr val="accent2"/>
                </a:solidFill>
                <a:latin typeface="+mj-lt"/>
              </a:rPr>
              <a:t>OVEN MODES</a:t>
            </a:r>
          </a:p>
          <a:p>
            <a:r>
              <a:rPr lang="en-US" sz="2400" dirty="0">
                <a:solidFill>
                  <a:schemeClr val="bg1"/>
                </a:solidFill>
              </a:rPr>
              <a:t>Cooking icons highlight heating elements in each mode</a:t>
            </a:r>
          </a:p>
          <a:p>
            <a:endParaRPr lang="en-US" sz="2800" b="1" dirty="0">
              <a:solidFill>
                <a:schemeClr val="accent2"/>
              </a:solidFill>
              <a:latin typeface="+mj-lt"/>
            </a:endParaRPr>
          </a:p>
        </p:txBody>
      </p:sp>
      <p:sp>
        <p:nvSpPr>
          <p:cNvPr id="2" name="Oval 1">
            <a:extLst>
              <a:ext uri="{FF2B5EF4-FFF2-40B4-BE49-F238E27FC236}">
                <a16:creationId xmlns:a16="http://schemas.microsoft.com/office/drawing/2014/main" id="{90099EA7-74C4-0376-A5F8-1735E1D8D600}"/>
              </a:ext>
            </a:extLst>
          </p:cNvPr>
          <p:cNvSpPr/>
          <p:nvPr/>
        </p:nvSpPr>
        <p:spPr>
          <a:xfrm>
            <a:off x="1717715" y="3170053"/>
            <a:ext cx="1132494" cy="27840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87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6A8B20-3EB3-F3CA-8408-D7B52729DD8C}"/>
              </a:ext>
            </a:extLst>
          </p:cNvPr>
          <p:cNvSpPr/>
          <p:nvPr/>
        </p:nvSpPr>
        <p:spPr>
          <a:xfrm>
            <a:off x="-1" y="0"/>
            <a:ext cx="9144001" cy="2160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20473-1613-2A05-88A4-8106651ACEC0}"/>
              </a:ext>
            </a:extLst>
          </p:cNvPr>
          <p:cNvSpPr>
            <a:spLocks noGrp="1"/>
          </p:cNvSpPr>
          <p:nvPr>
            <p:ph type="title"/>
          </p:nvPr>
        </p:nvSpPr>
        <p:spPr>
          <a:xfrm>
            <a:off x="238758" y="461142"/>
            <a:ext cx="7416000" cy="360000"/>
          </a:xfrm>
        </p:spPr>
        <p:txBody>
          <a:bodyPr/>
          <a:lstStyle/>
          <a:p>
            <a:r>
              <a:rPr lang="en-US" dirty="0">
                <a:solidFill>
                  <a:schemeClr val="bg1"/>
                </a:solidFill>
              </a:rPr>
              <a:t>Environmentally friendly</a:t>
            </a:r>
            <a:br>
              <a:rPr lang="en-US" dirty="0">
                <a:solidFill>
                  <a:schemeClr val="bg1"/>
                </a:solidFill>
              </a:rPr>
            </a:br>
            <a:r>
              <a:rPr lang="en-US" dirty="0">
                <a:solidFill>
                  <a:schemeClr val="accent2"/>
                </a:solidFill>
              </a:rPr>
              <a:t>Cleaning mode</a:t>
            </a:r>
            <a:br>
              <a:rPr lang="en-US" dirty="0">
                <a:solidFill>
                  <a:schemeClr val="accent2"/>
                </a:solidFill>
              </a:rPr>
            </a:br>
            <a:r>
              <a:rPr lang="en-US" dirty="0">
                <a:solidFill>
                  <a:schemeClr val="accent2"/>
                </a:solidFill>
              </a:rPr>
              <a:t>PLUS </a:t>
            </a:r>
            <a:r>
              <a:rPr lang="en-US" dirty="0">
                <a:solidFill>
                  <a:schemeClr val="bg1"/>
                </a:solidFill>
              </a:rPr>
              <a:t>Continu clean™</a:t>
            </a:r>
          </a:p>
        </p:txBody>
      </p:sp>
      <p:sp>
        <p:nvSpPr>
          <p:cNvPr id="4" name="Slide Number Placeholder 3">
            <a:extLst>
              <a:ext uri="{FF2B5EF4-FFF2-40B4-BE49-F238E27FC236}">
                <a16:creationId xmlns:a16="http://schemas.microsoft.com/office/drawing/2014/main" id="{7EF667B0-375A-B312-F045-20C3B5CCE84B}"/>
              </a:ext>
            </a:extLst>
          </p:cNvPr>
          <p:cNvSpPr>
            <a:spLocks noGrp="1"/>
          </p:cNvSpPr>
          <p:nvPr>
            <p:ph type="sldNum" sz="quarter" idx="12"/>
          </p:nvPr>
        </p:nvSpPr>
        <p:spPr/>
        <p:txBody>
          <a:bodyPr/>
          <a:lstStyle/>
          <a:p>
            <a:fld id="{51B24ABF-F378-45CE-9AF6-2040E5902BD2}" type="slidenum">
              <a:rPr lang="en-US" smtClean="0"/>
              <a:pPr/>
              <a:t>9</a:t>
            </a:fld>
            <a:endParaRPr lang="en-US"/>
          </a:p>
        </p:txBody>
      </p:sp>
      <p:sp>
        <p:nvSpPr>
          <p:cNvPr id="6" name="Content Placeholder 2">
            <a:extLst>
              <a:ext uri="{FF2B5EF4-FFF2-40B4-BE49-F238E27FC236}">
                <a16:creationId xmlns:a16="http://schemas.microsoft.com/office/drawing/2014/main" id="{1E51BAF3-AE8A-CE10-FE7B-767C6A91BA66}"/>
              </a:ext>
            </a:extLst>
          </p:cNvPr>
          <p:cNvSpPr txBox="1">
            <a:spLocks noGrp="1"/>
          </p:cNvSpPr>
          <p:nvPr>
            <p:ph idx="1"/>
          </p:nvPr>
        </p:nvSpPr>
        <p:spPr>
          <a:xfrm>
            <a:off x="0" y="2187889"/>
            <a:ext cx="9144000" cy="4236273"/>
          </a:xfrm>
          <a:prstGeom prst="rect">
            <a:avLst/>
          </a:prstGeom>
        </p:spPr>
        <p:txBody>
          <a:bodyPr vert="horz" lIns="91409" tIns="45704" rIns="91409" bIns="45704" rtlCol="0">
            <a:noAutofit/>
          </a:bodyPr>
          <a:lstStyle>
            <a:lvl1pPr marL="0" indent="0" algn="ctr" defTabSz="997976" rtl="0" eaLnBrk="1" latinLnBrk="0" hangingPunct="1">
              <a:spcBef>
                <a:spcPct val="20000"/>
              </a:spcBef>
              <a:buFont typeface="Arial" panose="020B0604020202020204" pitchFamily="34" charset="0"/>
              <a:buNone/>
              <a:defRPr sz="3500" kern="1200">
                <a:solidFill>
                  <a:schemeClr val="tx1">
                    <a:tint val="75000"/>
                  </a:schemeClr>
                </a:solidFill>
                <a:latin typeface="+mn-lt"/>
                <a:ea typeface="+mn-ea"/>
                <a:cs typeface="+mn-cs"/>
              </a:defRPr>
            </a:lvl1pPr>
            <a:lvl2pPr marL="498988" indent="0" algn="ctr" defTabSz="997976"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2pPr>
            <a:lvl3pPr marL="997976" indent="0" algn="ctr" defTabSz="997976"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3pPr>
            <a:lvl4pPr marL="1496964"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1995952"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494940"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2993928"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492917"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3991905" indent="0" algn="ctr" defTabSz="997976"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pPr algn="l">
              <a:spcBef>
                <a:spcPts val="0"/>
              </a:spcBef>
            </a:pPr>
            <a:r>
              <a:rPr lang="en-US" sz="1800" dirty="0">
                <a:solidFill>
                  <a:schemeClr val="tx1"/>
                </a:solidFill>
                <a:cs typeface="Times New Roman" panose="02020603050405020304" pitchFamily="18" charset="0"/>
              </a:rPr>
              <a:t>Environmentally friendly, gentle 90-minute express Cleaning Cycle</a:t>
            </a:r>
          </a:p>
          <a:p>
            <a:pPr marL="784738" lvl="1" indent="-285750" algn="l">
              <a:spcBef>
                <a:spcPts val="0"/>
              </a:spcBef>
              <a:buFont typeface="Arial" panose="020B0604020202020204" pitchFamily="34" charset="0"/>
              <a:buChar char="•"/>
            </a:pPr>
            <a:r>
              <a:rPr lang="en-US" sz="1600" dirty="0">
                <a:solidFill>
                  <a:schemeClr val="tx1"/>
                </a:solidFill>
                <a:cs typeface="Times New Roman" panose="02020603050405020304" pitchFamily="18" charset="0"/>
              </a:rPr>
              <a:t>Runs at 550° for 90 minutes – 50 mins to get to temp, then maintains for 40 mins</a:t>
            </a:r>
          </a:p>
          <a:p>
            <a:pPr marL="784738" lvl="1" indent="-285750" algn="l">
              <a:spcBef>
                <a:spcPts val="0"/>
              </a:spcBef>
              <a:buFont typeface="Arial" panose="020B0604020202020204" pitchFamily="34" charset="0"/>
              <a:buChar char="•"/>
            </a:pPr>
            <a:r>
              <a:rPr lang="en-US" sz="1600" dirty="0">
                <a:solidFill>
                  <a:schemeClr val="tx1"/>
                </a:solidFill>
                <a:cs typeface="Times New Roman" panose="02020603050405020304" pitchFamily="18" charset="0"/>
              </a:rPr>
              <a:t>All 3 heating elements alternate so dirtiest surfaces (top, bottom, rear walls) are exposed to higher temps to burn off residual greases and oils </a:t>
            </a:r>
          </a:p>
          <a:p>
            <a:pPr marL="784738" lvl="1" indent="-285750" algn="l">
              <a:spcBef>
                <a:spcPts val="0"/>
              </a:spcBef>
              <a:buFont typeface="Arial" panose="020B0604020202020204" pitchFamily="34" charset="0"/>
              <a:buChar char="•"/>
            </a:pPr>
            <a:r>
              <a:rPr lang="en-US" sz="1600" dirty="0">
                <a:solidFill>
                  <a:schemeClr val="tx1"/>
                </a:solidFill>
                <a:cs typeface="Times New Roman" panose="02020603050405020304" pitchFamily="18" charset="0"/>
              </a:rPr>
              <a:t>Reduced cycle time pulls less energy and reduces excess heat on electronic controls</a:t>
            </a:r>
          </a:p>
          <a:p>
            <a:pPr marL="784738" lvl="1" indent="-285750" algn="l">
              <a:spcBef>
                <a:spcPts val="0"/>
              </a:spcBef>
              <a:buFont typeface="Arial" panose="020B0604020202020204" pitchFamily="34" charset="0"/>
              <a:buChar char="•"/>
            </a:pPr>
            <a:r>
              <a:rPr lang="en-US" sz="1600" dirty="0">
                <a:solidFill>
                  <a:schemeClr val="tx1"/>
                </a:solidFill>
                <a:cs typeface="Times New Roman" panose="02020603050405020304" pitchFamily="18" charset="0"/>
              </a:rPr>
              <a:t>Oven air is circulated through the catalytic elements to remove smoke and odors</a:t>
            </a:r>
          </a:p>
          <a:p>
            <a:pPr marL="784738" lvl="1" indent="-285750" algn="l">
              <a:spcBef>
                <a:spcPts val="0"/>
              </a:spcBef>
              <a:buFont typeface="Arial" panose="020B0604020202020204" pitchFamily="34" charset="0"/>
              <a:buChar char="•"/>
            </a:pPr>
            <a:r>
              <a:rPr lang="en-US" sz="1600" dirty="0">
                <a:solidFill>
                  <a:schemeClr val="tx1"/>
                </a:solidFill>
                <a:cs typeface="Times New Roman" panose="02020603050405020304" pitchFamily="18" charset="0"/>
              </a:rPr>
              <a:t>Racks can stay in ovens during cycle, saving time</a:t>
            </a:r>
          </a:p>
          <a:p>
            <a:pPr marL="0" lvl="1" algn="l">
              <a:spcBef>
                <a:spcPts val="0"/>
              </a:spcBef>
            </a:pPr>
            <a:r>
              <a:rPr lang="en-US" sz="1600" dirty="0">
                <a:solidFill>
                  <a:schemeClr val="tx1"/>
                </a:solidFill>
                <a:cs typeface="Times New Roman" panose="02020603050405020304" pitchFamily="18" charset="0"/>
              </a:rPr>
              <a:t>Continu Clean™ technology eliminates smoke and odors from oven and kitchen air</a:t>
            </a:r>
          </a:p>
          <a:p>
            <a:pPr marL="784738" lvl="1" indent="-285750" algn="l">
              <a:spcBef>
                <a:spcPts val="0"/>
              </a:spcBef>
              <a:buFont typeface="Arial" panose="020B0604020202020204" pitchFamily="34" charset="0"/>
              <a:buChar char="•"/>
            </a:pPr>
            <a:r>
              <a:rPr lang="en-US" sz="1600" dirty="0">
                <a:solidFill>
                  <a:schemeClr val="tx1"/>
                </a:solidFill>
                <a:cs typeface="Times New Roman" panose="02020603050405020304" pitchFamily="18" charset="0"/>
              </a:rPr>
              <a:t>A catalytic element is used to continuously scrub the heated air eliminating smoke and odors during normal cooking</a:t>
            </a:r>
          </a:p>
          <a:p>
            <a:pPr marL="784738" lvl="1" indent="-285750" algn="l">
              <a:spcBef>
                <a:spcPts val="0"/>
              </a:spcBef>
              <a:buFont typeface="Arial" panose="020B0604020202020204" pitchFamily="34" charset="0"/>
              <a:buChar char="•"/>
            </a:pPr>
            <a:r>
              <a:rPr lang="en-US" sz="1600" dirty="0">
                <a:solidFill>
                  <a:schemeClr val="tx1"/>
                </a:solidFill>
                <a:cs typeface="Times New Roman" panose="02020603050405020304" pitchFamily="18" charset="0"/>
              </a:rPr>
              <a:t>Located at the top of the oven, behind the broiler</a:t>
            </a:r>
          </a:p>
          <a:p>
            <a:pPr marL="784738" lvl="1" indent="-285750" algn="l">
              <a:spcBef>
                <a:spcPts val="0"/>
              </a:spcBef>
              <a:buFont typeface="Arial" panose="020B0604020202020204" pitchFamily="34" charset="0"/>
              <a:buChar char="•"/>
            </a:pPr>
            <a:r>
              <a:rPr lang="en-US" sz="1600" dirty="0">
                <a:solidFill>
                  <a:schemeClr val="tx1"/>
                </a:solidFill>
                <a:cs typeface="Times New Roman" panose="02020603050405020304" pitchFamily="18" charset="0"/>
              </a:rPr>
              <a:t>Passive element only activated above 250° – so will not cycle during proof/dehydrate</a:t>
            </a:r>
          </a:p>
          <a:p>
            <a:endParaRPr lang="en-US" sz="2000" dirty="0">
              <a:solidFill>
                <a:schemeClr val="tx1"/>
              </a:solidFill>
            </a:endParaRPr>
          </a:p>
        </p:txBody>
      </p:sp>
      <p:pic>
        <p:nvPicPr>
          <p:cNvPr id="1027" name="Picture 3">
            <a:extLst>
              <a:ext uri="{FF2B5EF4-FFF2-40B4-BE49-F238E27FC236}">
                <a16:creationId xmlns:a16="http://schemas.microsoft.com/office/drawing/2014/main" id="{4580DEBB-FAE0-83AC-CD96-52C8E0E16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986" y="278686"/>
            <a:ext cx="1714044" cy="160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466066"/>
      </p:ext>
    </p:extLst>
  </p:cSld>
  <p:clrMapOvr>
    <a:masterClrMapping/>
  </p:clrMapOvr>
</p:sld>
</file>

<file path=ppt/theme/theme1.xml><?xml version="1.0" encoding="utf-8"?>
<a:theme xmlns:a="http://schemas.openxmlformats.org/drawingml/2006/main" name="Office Theme">
  <a:themeElements>
    <a:clrScheme name="Custom 242">
      <a:dk1>
        <a:sysClr val="windowText" lastClr="000000"/>
      </a:dk1>
      <a:lt1>
        <a:sysClr val="window" lastClr="FFFFFF"/>
      </a:lt1>
      <a:dk2>
        <a:srgbClr val="323844"/>
      </a:dk2>
      <a:lt2>
        <a:srgbClr val="F1F1F1"/>
      </a:lt2>
      <a:accent1>
        <a:srgbClr val="002856"/>
      </a:accent1>
      <a:accent2>
        <a:srgbClr val="E2AF38"/>
      </a:accent2>
      <a:accent3>
        <a:srgbClr val="A5A5A5"/>
      </a:accent3>
      <a:accent4>
        <a:srgbClr val="4D9D60"/>
      </a:accent4>
      <a:accent5>
        <a:srgbClr val="6A99B0"/>
      </a:accent5>
      <a:accent6>
        <a:srgbClr val="AF4845"/>
      </a:accent6>
      <a:hlink>
        <a:srgbClr val="E2AF38"/>
      </a:hlink>
      <a:folHlink>
        <a:srgbClr val="E2AF38"/>
      </a:folHlink>
    </a:clrScheme>
    <a:fontScheme name="Custom 276">
      <a:majorFont>
        <a:latin typeface="Trade Gothic Next Cond"/>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10698</TotalTime>
  <Words>2305</Words>
  <Application>Microsoft Office PowerPoint</Application>
  <PresentationFormat>On-screen Show (4:3)</PresentationFormat>
  <Paragraphs>540</Paragraphs>
  <Slides>34</Slides>
  <Notes>12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Courier New</vt:lpstr>
      <vt:lpstr>Franklin Gothic Medium Cond</vt:lpstr>
      <vt:lpstr>Georgia</vt:lpstr>
      <vt:lpstr>Helvetica</vt:lpstr>
      <vt:lpstr>Times New Roman</vt:lpstr>
      <vt:lpstr>Trade Gothic Next Cond</vt:lpstr>
      <vt:lpstr>Trade Gothic Next Light</vt:lpstr>
      <vt:lpstr>Wingdings</vt:lpstr>
      <vt:lpstr>Office Theme</vt:lpstr>
      <vt:lpstr>Meet our rising star</vt:lpstr>
      <vt:lpstr>INTRODUCING BLUESTAR’S AWARD WINNING DUAL FUEL </vt:lpstr>
      <vt:lpstr>PowerPoint Presentation</vt:lpstr>
      <vt:lpstr>Superior Design Delivers Superior Performance</vt:lpstr>
      <vt:lpstr>PowerPoint Presentation</vt:lpstr>
      <vt:lpstr>Featuring  NEW Oversized Ovens</vt:lpstr>
      <vt:lpstr>bluestar True Convection system</vt:lpstr>
      <vt:lpstr>PowerPoint Presentation</vt:lpstr>
      <vt:lpstr>Environmentally friendly Cleaning mode PLUS Continu clean™</vt:lpstr>
      <vt:lpstr>Intuitive Touchscreen With Ergonomic Tilt Display</vt:lpstr>
      <vt:lpstr>PowerPoint Presentation</vt:lpstr>
      <vt:lpstr>PowerPoint Presentation</vt:lpstr>
      <vt:lpstr>UNMATCHED COLOR &amp; CUSTOMIZATION </vt:lpstr>
      <vt:lpstr>PowerPoint Presentation</vt:lpstr>
      <vt:lpstr>PowerPoint Presentation</vt:lpstr>
      <vt:lpstr>Complete Your Kitchen – What else is in the package?</vt:lpstr>
      <vt:lpstr>Why BlueStar® Dual Fuel?</vt:lpstr>
      <vt:lpstr>US Pricing</vt:lpstr>
      <vt:lpstr>Coming  Soon      </vt:lpstr>
      <vt:lpstr>The Bluestar consumer target continues to expand</vt:lpstr>
      <vt:lpstr>Products they love</vt:lpstr>
      <vt:lpstr>BlueStar® consumer target IS BROAD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our dual fuel customer?</vt:lpstr>
      <vt:lpstr>PowerPoint Presentation</vt:lpstr>
      <vt:lpstr>PowerPoint Presentation</vt:lpstr>
      <vt:lpstr>What are they cooking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our new rising star</dc:title>
  <dc:creator>Steven Brewis</dc:creator>
  <cp:lastModifiedBy>David Prestianni</cp:lastModifiedBy>
  <cp:revision>39</cp:revision>
  <cp:lastPrinted>2023-05-12T21:23:29Z</cp:lastPrinted>
  <dcterms:created xsi:type="dcterms:W3CDTF">2022-12-19T09:13:58Z</dcterms:created>
  <dcterms:modified xsi:type="dcterms:W3CDTF">2023-05-17T16:23:31Z</dcterms:modified>
</cp:coreProperties>
</file>