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963" r:id="rId2"/>
    <p:sldId id="964" r:id="rId3"/>
    <p:sldId id="965" r:id="rId4"/>
    <p:sldId id="966" r:id="rId5"/>
    <p:sldId id="967" r:id="rId6"/>
    <p:sldId id="968" r:id="rId7"/>
    <p:sldId id="973" r:id="rId8"/>
    <p:sldId id="969" r:id="rId9"/>
    <p:sldId id="970" r:id="rId10"/>
    <p:sldId id="974" r:id="rId11"/>
    <p:sldId id="972" r:id="rId12"/>
    <p:sldId id="971" r:id="rId13"/>
    <p:sldId id="975"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605" autoAdjust="0"/>
    <p:restoredTop sz="96283" autoAdjust="0"/>
  </p:normalViewPr>
  <p:slideViewPr>
    <p:cSldViewPr snapToGrid="0">
      <p:cViewPr varScale="1">
        <p:scale>
          <a:sx n="108" d="100"/>
          <a:sy n="108" d="100"/>
        </p:scale>
        <p:origin x="2316" y="102"/>
      </p:cViewPr>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CB04EE-4B7B-4349-A90C-9797703EEFFC}" type="datetimeFigureOut">
              <a:rPr lang="en-US" smtClean="0"/>
              <a:t>8/4/2023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30D347-A0BB-404B-849B-BD7716D81FB4}" type="slidenum">
              <a:rPr lang="en-US" smtClean="0"/>
              <a:t>‹#›</a:t>
            </a:fld>
            <a:endParaRPr lang="en-US"/>
          </a:p>
        </p:txBody>
      </p:sp>
    </p:spTree>
    <p:extLst>
      <p:ext uri="{BB962C8B-B14F-4D97-AF65-F5344CB8AC3E}">
        <p14:creationId xmlns:p14="http://schemas.microsoft.com/office/powerpoint/2010/main" val="1877936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30D347-A0BB-404B-849B-BD7716D81FB4}" type="slidenum">
              <a:rPr lang="en-US" smtClean="0"/>
              <a:t>2</a:t>
            </a:fld>
            <a:endParaRPr lang="en-US"/>
          </a:p>
        </p:txBody>
      </p:sp>
    </p:spTree>
    <p:extLst>
      <p:ext uri="{BB962C8B-B14F-4D97-AF65-F5344CB8AC3E}">
        <p14:creationId xmlns:p14="http://schemas.microsoft.com/office/powerpoint/2010/main" val="9292815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30D347-A0BB-404B-849B-BD7716D81FB4}" type="slidenum">
              <a:rPr lang="en-US" smtClean="0"/>
              <a:t>11</a:t>
            </a:fld>
            <a:endParaRPr lang="en-US"/>
          </a:p>
        </p:txBody>
      </p:sp>
    </p:spTree>
    <p:extLst>
      <p:ext uri="{BB962C8B-B14F-4D97-AF65-F5344CB8AC3E}">
        <p14:creationId xmlns:p14="http://schemas.microsoft.com/office/powerpoint/2010/main" val="2167122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30D347-A0BB-404B-849B-BD7716D81FB4}" type="slidenum">
              <a:rPr lang="en-US" smtClean="0"/>
              <a:t>12</a:t>
            </a:fld>
            <a:endParaRPr lang="en-US"/>
          </a:p>
        </p:txBody>
      </p:sp>
    </p:spTree>
    <p:extLst>
      <p:ext uri="{BB962C8B-B14F-4D97-AF65-F5344CB8AC3E}">
        <p14:creationId xmlns:p14="http://schemas.microsoft.com/office/powerpoint/2010/main" val="40084214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30D347-A0BB-404B-849B-BD7716D81FB4}" type="slidenum">
              <a:rPr lang="en-US" smtClean="0"/>
              <a:t>13</a:t>
            </a:fld>
            <a:endParaRPr lang="en-US"/>
          </a:p>
        </p:txBody>
      </p:sp>
    </p:spTree>
    <p:extLst>
      <p:ext uri="{BB962C8B-B14F-4D97-AF65-F5344CB8AC3E}">
        <p14:creationId xmlns:p14="http://schemas.microsoft.com/office/powerpoint/2010/main" val="4145022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30D347-A0BB-404B-849B-BD7716D81FB4}" type="slidenum">
              <a:rPr lang="en-US" smtClean="0"/>
              <a:t>3</a:t>
            </a:fld>
            <a:endParaRPr lang="en-US"/>
          </a:p>
        </p:txBody>
      </p:sp>
    </p:spTree>
    <p:extLst>
      <p:ext uri="{BB962C8B-B14F-4D97-AF65-F5344CB8AC3E}">
        <p14:creationId xmlns:p14="http://schemas.microsoft.com/office/powerpoint/2010/main" val="4234476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30D347-A0BB-404B-849B-BD7716D81FB4}" type="slidenum">
              <a:rPr lang="en-US" smtClean="0"/>
              <a:t>4</a:t>
            </a:fld>
            <a:endParaRPr lang="en-US"/>
          </a:p>
        </p:txBody>
      </p:sp>
    </p:spTree>
    <p:extLst>
      <p:ext uri="{BB962C8B-B14F-4D97-AF65-F5344CB8AC3E}">
        <p14:creationId xmlns:p14="http://schemas.microsoft.com/office/powerpoint/2010/main" val="2167122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30D347-A0BB-404B-849B-BD7716D81FB4}" type="slidenum">
              <a:rPr lang="en-US" smtClean="0"/>
              <a:t>5</a:t>
            </a:fld>
            <a:endParaRPr lang="en-US"/>
          </a:p>
        </p:txBody>
      </p:sp>
    </p:spTree>
    <p:extLst>
      <p:ext uri="{BB962C8B-B14F-4D97-AF65-F5344CB8AC3E}">
        <p14:creationId xmlns:p14="http://schemas.microsoft.com/office/powerpoint/2010/main" val="2106028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30D347-A0BB-404B-849B-BD7716D81FB4}" type="slidenum">
              <a:rPr lang="en-US" smtClean="0"/>
              <a:t>6</a:t>
            </a:fld>
            <a:endParaRPr lang="en-US"/>
          </a:p>
        </p:txBody>
      </p:sp>
    </p:spTree>
    <p:extLst>
      <p:ext uri="{BB962C8B-B14F-4D97-AF65-F5344CB8AC3E}">
        <p14:creationId xmlns:p14="http://schemas.microsoft.com/office/powerpoint/2010/main" val="4145022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30D347-A0BB-404B-849B-BD7716D81FB4}" type="slidenum">
              <a:rPr lang="en-US" smtClean="0"/>
              <a:t>7</a:t>
            </a:fld>
            <a:endParaRPr lang="en-US"/>
          </a:p>
        </p:txBody>
      </p:sp>
    </p:spTree>
    <p:extLst>
      <p:ext uri="{BB962C8B-B14F-4D97-AF65-F5344CB8AC3E}">
        <p14:creationId xmlns:p14="http://schemas.microsoft.com/office/powerpoint/2010/main" val="1824380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30D347-A0BB-404B-849B-BD7716D81FB4}" type="slidenum">
              <a:rPr lang="en-US" smtClean="0"/>
              <a:t>8</a:t>
            </a:fld>
            <a:endParaRPr lang="en-US"/>
          </a:p>
        </p:txBody>
      </p:sp>
    </p:spTree>
    <p:extLst>
      <p:ext uri="{BB962C8B-B14F-4D97-AF65-F5344CB8AC3E}">
        <p14:creationId xmlns:p14="http://schemas.microsoft.com/office/powerpoint/2010/main" val="963702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30D347-A0BB-404B-849B-BD7716D81FB4}" type="slidenum">
              <a:rPr lang="en-US" smtClean="0"/>
              <a:t>9</a:t>
            </a:fld>
            <a:endParaRPr lang="en-US"/>
          </a:p>
        </p:txBody>
      </p:sp>
    </p:spTree>
    <p:extLst>
      <p:ext uri="{BB962C8B-B14F-4D97-AF65-F5344CB8AC3E}">
        <p14:creationId xmlns:p14="http://schemas.microsoft.com/office/powerpoint/2010/main" val="3490869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30D347-A0BB-404B-849B-BD7716D81FB4}" type="slidenum">
              <a:rPr lang="en-US" smtClean="0"/>
              <a:t>10</a:t>
            </a:fld>
            <a:endParaRPr lang="en-US"/>
          </a:p>
        </p:txBody>
      </p:sp>
    </p:spTree>
    <p:extLst>
      <p:ext uri="{BB962C8B-B14F-4D97-AF65-F5344CB8AC3E}">
        <p14:creationId xmlns:p14="http://schemas.microsoft.com/office/powerpoint/2010/main" val="2201098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B24ABF-F378-45CE-9AF6-2040E5902BD2}" type="slidenum">
              <a:rPr lang="en-US" smtClean="0"/>
              <a:t>‹#›</a:t>
            </a:fld>
            <a:endParaRPr lang="en-US"/>
          </a:p>
        </p:txBody>
      </p:sp>
    </p:spTree>
    <p:extLst>
      <p:ext uri="{BB962C8B-B14F-4D97-AF65-F5344CB8AC3E}">
        <p14:creationId xmlns:p14="http://schemas.microsoft.com/office/powerpoint/2010/main" val="1164608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p>
        </p:txBody>
      </p:sp>
      <p:sp>
        <p:nvSpPr>
          <p:cNvPr id="3" name="Content Placeholder 2"/>
          <p:cNvSpPr>
            <a:spLocks noGrp="1"/>
          </p:cNvSpPr>
          <p:nvPr>
            <p:ph idx="1"/>
          </p:nvPr>
        </p:nvSpPr>
        <p:spPr/>
        <p:txBody>
          <a:bodyPr/>
          <a:lstStyle>
            <a:lvl4pPr>
              <a:defRPr b="1">
                <a:latin typeface="+mj-lt"/>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2B9095-643A-E833-32E7-5AF97125B268}"/>
              </a:ext>
            </a:extLst>
          </p:cNvPr>
          <p:cNvSpPr>
            <a:spLocks noGrp="1"/>
          </p:cNvSpPr>
          <p:nvPr>
            <p:ph type="sldNum" sz="quarter" idx="12"/>
          </p:nvPr>
        </p:nvSpPr>
        <p:spPr/>
        <p:txBody>
          <a:bodyPr/>
          <a:lstStyle/>
          <a:p>
            <a:fld id="{51B24ABF-F378-45CE-9AF6-2040E5902BD2}" type="slidenum">
              <a:rPr lang="en-US" smtClean="0"/>
              <a:pPr/>
              <a:t>‹#›</a:t>
            </a:fld>
            <a:endParaRPr lang="en-US"/>
          </a:p>
        </p:txBody>
      </p:sp>
      <p:sp>
        <p:nvSpPr>
          <p:cNvPr id="4" name="Text Placeholder 3">
            <a:extLst>
              <a:ext uri="{FF2B5EF4-FFF2-40B4-BE49-F238E27FC236}">
                <a16:creationId xmlns:a16="http://schemas.microsoft.com/office/drawing/2014/main" id="{B530DD73-6EE8-1287-EDC0-55034E93BF88}"/>
              </a:ext>
            </a:extLst>
          </p:cNvPr>
          <p:cNvSpPr>
            <a:spLocks noGrp="1"/>
          </p:cNvSpPr>
          <p:nvPr>
            <p:ph type="body" sz="quarter" idx="13" hasCustomPrompt="1"/>
          </p:nvPr>
        </p:nvSpPr>
        <p:spPr>
          <a:xfrm>
            <a:off x="872455" y="1159778"/>
            <a:ext cx="7416000" cy="543187"/>
          </a:xfrm>
        </p:spPr>
        <p:txBody>
          <a:bodyPr/>
          <a:lstStyle>
            <a:lvl1pPr marL="0" indent="0">
              <a:lnSpc>
                <a:spcPct val="100000"/>
              </a:lnSpc>
              <a:spcAft>
                <a:spcPts val="0"/>
              </a:spcAft>
              <a:buNone/>
              <a:defRPr sz="2000">
                <a:latin typeface="+mj-lt"/>
              </a:defRPr>
            </a:lvl1pPr>
          </a:lstStyle>
          <a:p>
            <a:pPr lvl="0"/>
            <a:r>
              <a:rPr lang="en-US"/>
              <a:t>Subtitle / Subtext</a:t>
            </a:r>
          </a:p>
        </p:txBody>
      </p:sp>
    </p:spTree>
    <p:extLst>
      <p:ext uri="{BB962C8B-B14F-4D97-AF65-F5344CB8AC3E}">
        <p14:creationId xmlns:p14="http://schemas.microsoft.com/office/powerpoint/2010/main" val="1391112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B24ABF-F378-45CE-9AF6-2040E5902BD2}" type="slidenum">
              <a:rPr lang="en-US" smtClean="0"/>
              <a:t>‹#›</a:t>
            </a:fld>
            <a:endParaRPr lang="en-US"/>
          </a:p>
        </p:txBody>
      </p:sp>
    </p:spTree>
    <p:extLst>
      <p:ext uri="{BB962C8B-B14F-4D97-AF65-F5344CB8AC3E}">
        <p14:creationId xmlns:p14="http://schemas.microsoft.com/office/powerpoint/2010/main" val="2659754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B24ABF-F378-45CE-9AF6-2040E5902BD2}" type="slidenum">
              <a:rPr lang="en-US" smtClean="0"/>
              <a:t>‹#›</a:t>
            </a:fld>
            <a:endParaRPr lang="en-US"/>
          </a:p>
        </p:txBody>
      </p:sp>
    </p:spTree>
    <p:extLst>
      <p:ext uri="{BB962C8B-B14F-4D97-AF65-F5344CB8AC3E}">
        <p14:creationId xmlns:p14="http://schemas.microsoft.com/office/powerpoint/2010/main" val="1734752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B24ABF-F378-45CE-9AF6-2040E5902BD2}" type="slidenum">
              <a:rPr lang="en-US" smtClean="0"/>
              <a:t>‹#›</a:t>
            </a:fld>
            <a:endParaRPr lang="en-US"/>
          </a:p>
        </p:txBody>
      </p:sp>
    </p:spTree>
    <p:extLst>
      <p:ext uri="{BB962C8B-B14F-4D97-AF65-F5344CB8AC3E}">
        <p14:creationId xmlns:p14="http://schemas.microsoft.com/office/powerpoint/2010/main" val="18529518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ECB13E6-69FC-F209-491E-C84CEC4803A1}"/>
              </a:ext>
            </a:extLst>
          </p:cNvPr>
          <p:cNvSpPr/>
          <p:nvPr userDrawn="1"/>
        </p:nvSpPr>
        <p:spPr>
          <a:xfrm>
            <a:off x="0" y="6502973"/>
            <a:ext cx="9144000" cy="3550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64000" y="648000"/>
            <a:ext cx="7416000" cy="360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872455" y="1702965"/>
            <a:ext cx="7407545" cy="4507035"/>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95287" y="6615859"/>
            <a:ext cx="3086100" cy="206104"/>
          </a:xfrm>
          <a:prstGeom prst="rect">
            <a:avLst/>
          </a:prstGeom>
        </p:spPr>
        <p:txBody>
          <a:bodyPr vert="horz" lIns="0" tIns="0" rIns="0" bIns="0" rtlCol="0" anchor="ctr"/>
          <a:lstStyle>
            <a:lvl1pPr algn="l">
              <a:defRPr sz="900">
                <a:solidFill>
                  <a:schemeClr val="accent1"/>
                </a:solidFill>
              </a:defRPr>
            </a:lvl1pPr>
          </a:lstStyle>
          <a:p>
            <a:endParaRPr lang="en-US"/>
          </a:p>
        </p:txBody>
      </p:sp>
      <p:sp>
        <p:nvSpPr>
          <p:cNvPr id="6" name="Slide Number Placeholder 5"/>
          <p:cNvSpPr>
            <a:spLocks noGrp="1"/>
          </p:cNvSpPr>
          <p:nvPr>
            <p:ph type="sldNum" sz="quarter" idx="4"/>
          </p:nvPr>
        </p:nvSpPr>
        <p:spPr>
          <a:xfrm>
            <a:off x="8740323" y="6548746"/>
            <a:ext cx="252000" cy="252000"/>
          </a:xfrm>
          <a:prstGeom prst="rect">
            <a:avLst/>
          </a:prstGeom>
          <a:noFill/>
          <a:ln w="3175">
            <a:noFill/>
          </a:ln>
        </p:spPr>
        <p:txBody>
          <a:bodyPr vert="horz" lIns="0" tIns="0" rIns="0" bIns="0" rtlCol="0" anchor="ctr"/>
          <a:lstStyle>
            <a:lvl1pPr algn="ctr">
              <a:defRPr sz="1200">
                <a:solidFill>
                  <a:schemeClr val="accent1"/>
                </a:solidFill>
                <a:latin typeface="+mn-lt"/>
              </a:defRPr>
            </a:lvl1pPr>
          </a:lstStyle>
          <a:p>
            <a:fld id="{51B24ABF-F378-45CE-9AF6-2040E5902BD2}" type="slidenum">
              <a:rPr lang="en-US" smtClean="0"/>
              <a:pPr/>
              <a:t>‹#›</a:t>
            </a:fld>
            <a:endParaRPr lang="en-US"/>
          </a:p>
        </p:txBody>
      </p:sp>
      <p:grpSp>
        <p:nvGrpSpPr>
          <p:cNvPr id="7" name="Group 6">
            <a:extLst>
              <a:ext uri="{FF2B5EF4-FFF2-40B4-BE49-F238E27FC236}">
                <a16:creationId xmlns:a16="http://schemas.microsoft.com/office/drawing/2014/main" id="{CDAEF4FE-616D-A43A-4DE2-9846547C9338}"/>
              </a:ext>
            </a:extLst>
          </p:cNvPr>
          <p:cNvGrpSpPr>
            <a:grpSpLocks noChangeAspect="1"/>
          </p:cNvGrpSpPr>
          <p:nvPr userDrawn="1"/>
        </p:nvGrpSpPr>
        <p:grpSpPr>
          <a:xfrm>
            <a:off x="7881308" y="6615859"/>
            <a:ext cx="773977" cy="139979"/>
            <a:chOff x="1335964" y="143790"/>
            <a:chExt cx="2452924" cy="443628"/>
          </a:xfrm>
          <a:solidFill>
            <a:schemeClr val="accent1"/>
          </a:solidFill>
        </p:grpSpPr>
        <p:sp>
          <p:nvSpPr>
            <p:cNvPr id="8" name="Freeform: Shape 7">
              <a:extLst>
                <a:ext uri="{FF2B5EF4-FFF2-40B4-BE49-F238E27FC236}">
                  <a16:creationId xmlns:a16="http://schemas.microsoft.com/office/drawing/2014/main" id="{84017622-7EAC-4188-6C59-B565303B982D}"/>
                </a:ext>
              </a:extLst>
            </p:cNvPr>
            <p:cNvSpPr/>
            <p:nvPr/>
          </p:nvSpPr>
          <p:spPr>
            <a:xfrm>
              <a:off x="1539819" y="395298"/>
              <a:ext cx="59688" cy="96097"/>
            </a:xfrm>
            <a:custGeom>
              <a:avLst/>
              <a:gdLst>
                <a:gd name="connsiteX0" fmla="*/ 86977 w 87389"/>
                <a:gd name="connsiteY0" fmla="*/ 36415 h 140695"/>
                <a:gd name="connsiteX1" fmla="*/ 69595 w 87389"/>
                <a:gd name="connsiteY1" fmla="*/ 0 h 140695"/>
                <a:gd name="connsiteX2" fmla="*/ 1111 w 87389"/>
                <a:gd name="connsiteY2" fmla="*/ 106811 h 140695"/>
                <a:gd name="connsiteX3" fmla="*/ 3544 w 87389"/>
                <a:gd name="connsiteY3" fmla="*/ 131406 h 140695"/>
                <a:gd name="connsiteX4" fmla="*/ 5977 w 87389"/>
                <a:gd name="connsiteY4" fmla="*/ 137055 h 140695"/>
                <a:gd name="connsiteX5" fmla="*/ 14563 w 87389"/>
                <a:gd name="connsiteY5" fmla="*/ 140056 h 140695"/>
                <a:gd name="connsiteX6" fmla="*/ 16580 w 87389"/>
                <a:gd name="connsiteY6" fmla="*/ 138533 h 140695"/>
                <a:gd name="connsiteX7" fmla="*/ 74462 w 87389"/>
                <a:gd name="connsiteY7" fmla="*/ 61966 h 140695"/>
                <a:gd name="connsiteX8" fmla="*/ 86977 w 87389"/>
                <a:gd name="connsiteY8" fmla="*/ 36415 h 14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89" h="140695">
                  <a:moveTo>
                    <a:pt x="86977" y="36415"/>
                  </a:moveTo>
                  <a:cubicBezTo>
                    <a:pt x="89200" y="21860"/>
                    <a:pt x="82309" y="7425"/>
                    <a:pt x="69595" y="0"/>
                  </a:cubicBezTo>
                  <a:cubicBezTo>
                    <a:pt x="63077" y="8691"/>
                    <a:pt x="4935" y="97946"/>
                    <a:pt x="1111" y="106811"/>
                  </a:cubicBezTo>
                  <a:cubicBezTo>
                    <a:pt x="-970" y="115042"/>
                    <a:pt x="-110" y="123743"/>
                    <a:pt x="3544" y="131406"/>
                  </a:cubicBezTo>
                  <a:cubicBezTo>
                    <a:pt x="4065" y="132884"/>
                    <a:pt x="5369" y="135404"/>
                    <a:pt x="5977" y="137055"/>
                  </a:cubicBezTo>
                  <a:cubicBezTo>
                    <a:pt x="7519" y="140255"/>
                    <a:pt x="11363" y="141599"/>
                    <a:pt x="14563" y="140056"/>
                  </a:cubicBezTo>
                  <a:cubicBezTo>
                    <a:pt x="15330" y="139687"/>
                    <a:pt x="16015" y="139169"/>
                    <a:pt x="16580" y="138533"/>
                  </a:cubicBezTo>
                  <a:cubicBezTo>
                    <a:pt x="33962" y="123411"/>
                    <a:pt x="70812" y="67181"/>
                    <a:pt x="74462" y="61966"/>
                  </a:cubicBezTo>
                  <a:cubicBezTo>
                    <a:pt x="80259" y="54346"/>
                    <a:pt x="84510" y="45666"/>
                    <a:pt x="86977" y="36415"/>
                  </a:cubicBezTo>
                  <a:close/>
                </a:path>
              </a:pathLst>
            </a:custGeom>
            <a:grpFill/>
            <a:ln w="8672"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47C508C6-6A34-615C-6F08-7F827D2516F5}"/>
                </a:ext>
              </a:extLst>
            </p:cNvPr>
            <p:cNvSpPr/>
            <p:nvPr/>
          </p:nvSpPr>
          <p:spPr>
            <a:xfrm>
              <a:off x="1335964" y="143790"/>
              <a:ext cx="5935" cy="5935"/>
            </a:xfrm>
            <a:custGeom>
              <a:avLst/>
              <a:gdLst/>
              <a:ahLst/>
              <a:cxnLst/>
              <a:rect l="l" t="t" r="r" b="b"/>
              <a:pathLst>
                <a:path w="8690" h="8690"/>
              </a:pathLst>
            </a:custGeom>
            <a:grpFill/>
            <a:ln w="8672"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9EEF8343-ECB5-7E7C-D9A6-EBAC6C4B28BF}"/>
                </a:ext>
              </a:extLst>
            </p:cNvPr>
            <p:cNvSpPr/>
            <p:nvPr/>
          </p:nvSpPr>
          <p:spPr>
            <a:xfrm>
              <a:off x="1336140" y="143795"/>
              <a:ext cx="465791" cy="443623"/>
            </a:xfrm>
            <a:custGeom>
              <a:avLst/>
              <a:gdLst>
                <a:gd name="connsiteX0" fmla="*/ 676155 w 681964"/>
                <a:gd name="connsiteY0" fmla="*/ 242728 h 649509"/>
                <a:gd name="connsiteX1" fmla="*/ 435504 w 681964"/>
                <a:gd name="connsiteY1" fmla="*/ 237079 h 649509"/>
                <a:gd name="connsiteX2" fmla="*/ 428899 w 681964"/>
                <a:gd name="connsiteY2" fmla="*/ 232212 h 649509"/>
                <a:gd name="connsiteX3" fmla="*/ 347378 w 681964"/>
                <a:gd name="connsiteY3" fmla="*/ 3902 h 649509"/>
                <a:gd name="connsiteX4" fmla="*/ 337938 w 681964"/>
                <a:gd name="connsiteY4" fmla="*/ 740 h 649509"/>
                <a:gd name="connsiteX5" fmla="*/ 334776 w 681964"/>
                <a:gd name="connsiteY5" fmla="*/ 3902 h 649509"/>
                <a:gd name="connsiteX6" fmla="*/ 252995 w 681964"/>
                <a:gd name="connsiteY6" fmla="*/ 232212 h 649509"/>
                <a:gd name="connsiteX7" fmla="*/ 246390 w 681964"/>
                <a:gd name="connsiteY7" fmla="*/ 237079 h 649509"/>
                <a:gd name="connsiteX8" fmla="*/ 5739 w 681964"/>
                <a:gd name="connsiteY8" fmla="*/ 242728 h 649509"/>
                <a:gd name="connsiteX9" fmla="*/ 123 w 681964"/>
                <a:gd name="connsiteY9" fmla="*/ 250947 h 649509"/>
                <a:gd name="connsiteX10" fmla="*/ 2350 w 681964"/>
                <a:gd name="connsiteY10" fmla="*/ 254895 h 649509"/>
                <a:gd name="connsiteX11" fmla="*/ 192594 w 681964"/>
                <a:gd name="connsiteY11" fmla="*/ 404117 h 649509"/>
                <a:gd name="connsiteX12" fmla="*/ 195114 w 681964"/>
                <a:gd name="connsiteY12" fmla="*/ 411852 h 649509"/>
                <a:gd name="connsiteX13" fmla="*/ 127325 w 681964"/>
                <a:gd name="connsiteY13" fmla="*/ 641466 h 649509"/>
                <a:gd name="connsiteX14" fmla="*/ 133031 w 681964"/>
                <a:gd name="connsiteY14" fmla="*/ 649322 h 649509"/>
                <a:gd name="connsiteX15" fmla="*/ 137928 w 681964"/>
                <a:gd name="connsiteY15" fmla="*/ 648245 h 649509"/>
                <a:gd name="connsiteX16" fmla="*/ 301317 w 681964"/>
                <a:gd name="connsiteY16" fmla="*/ 537957 h 649509"/>
                <a:gd name="connsiteX17" fmla="*/ 275244 w 681964"/>
                <a:gd name="connsiteY17" fmla="*/ 485812 h 649509"/>
                <a:gd name="connsiteX18" fmla="*/ 257167 w 681964"/>
                <a:gd name="connsiteY18" fmla="*/ 441575 h 649509"/>
                <a:gd name="connsiteX19" fmla="*/ 270203 w 681964"/>
                <a:gd name="connsiteY19" fmla="*/ 395774 h 649509"/>
                <a:gd name="connsiteX20" fmla="*/ 333994 w 681964"/>
                <a:gd name="connsiteY20" fmla="*/ 293135 h 649509"/>
                <a:gd name="connsiteX21" fmla="*/ 341382 w 681964"/>
                <a:gd name="connsiteY21" fmla="*/ 244900 h 649509"/>
                <a:gd name="connsiteX22" fmla="*/ 334429 w 681964"/>
                <a:gd name="connsiteY22" fmla="*/ 227519 h 649509"/>
                <a:gd name="connsiteX23" fmla="*/ 331648 w 681964"/>
                <a:gd name="connsiteY23" fmla="*/ 224042 h 649509"/>
                <a:gd name="connsiteX24" fmla="*/ 331039 w 681964"/>
                <a:gd name="connsiteY24" fmla="*/ 222043 h 649509"/>
                <a:gd name="connsiteX25" fmla="*/ 334255 w 681964"/>
                <a:gd name="connsiteY25" fmla="*/ 218828 h 649509"/>
                <a:gd name="connsiteX26" fmla="*/ 336167 w 681964"/>
                <a:gd name="connsiteY26" fmla="*/ 219349 h 649509"/>
                <a:gd name="connsiteX27" fmla="*/ 383967 w 681964"/>
                <a:gd name="connsiteY27" fmla="*/ 334590 h 649509"/>
                <a:gd name="connsiteX28" fmla="*/ 374581 w 681964"/>
                <a:gd name="connsiteY28" fmla="*/ 356318 h 649509"/>
                <a:gd name="connsiteX29" fmla="*/ 370409 w 681964"/>
                <a:gd name="connsiteY29" fmla="*/ 363618 h 649509"/>
                <a:gd name="connsiteX30" fmla="*/ 422554 w 681964"/>
                <a:gd name="connsiteY30" fmla="*/ 414894 h 649509"/>
                <a:gd name="connsiteX31" fmla="*/ 400480 w 681964"/>
                <a:gd name="connsiteY31" fmla="*/ 488941 h 649509"/>
                <a:gd name="connsiteX32" fmla="*/ 369366 w 681964"/>
                <a:gd name="connsiteY32" fmla="*/ 530309 h 649509"/>
                <a:gd name="connsiteX33" fmla="*/ 543792 w 681964"/>
                <a:gd name="connsiteY33" fmla="*/ 648245 h 649509"/>
                <a:gd name="connsiteX34" fmla="*/ 553250 w 681964"/>
                <a:gd name="connsiteY34" fmla="*/ 646673 h 649509"/>
                <a:gd name="connsiteX35" fmla="*/ 554395 w 681964"/>
                <a:gd name="connsiteY35" fmla="*/ 641466 h 649509"/>
                <a:gd name="connsiteX36" fmla="*/ 486606 w 681964"/>
                <a:gd name="connsiteY36" fmla="*/ 411852 h 649509"/>
                <a:gd name="connsiteX37" fmla="*/ 489127 w 681964"/>
                <a:gd name="connsiteY37" fmla="*/ 404117 h 649509"/>
                <a:gd name="connsiteX38" fmla="*/ 679631 w 681964"/>
                <a:gd name="connsiteY38" fmla="*/ 254895 h 649509"/>
                <a:gd name="connsiteX39" fmla="*/ 680161 w 681964"/>
                <a:gd name="connsiteY39" fmla="*/ 244953 h 649509"/>
                <a:gd name="connsiteX40" fmla="*/ 676155 w 681964"/>
                <a:gd name="connsiteY40" fmla="*/ 242728 h 649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81964" h="649509">
                  <a:moveTo>
                    <a:pt x="676155" y="242728"/>
                  </a:moveTo>
                  <a:cubicBezTo>
                    <a:pt x="605150" y="239860"/>
                    <a:pt x="521978" y="237948"/>
                    <a:pt x="435504" y="237079"/>
                  </a:cubicBezTo>
                  <a:cubicBezTo>
                    <a:pt x="432478" y="237066"/>
                    <a:pt x="429807" y="235099"/>
                    <a:pt x="428899" y="232212"/>
                  </a:cubicBezTo>
                  <a:cubicBezTo>
                    <a:pt x="401262" y="149822"/>
                    <a:pt x="372843" y="70387"/>
                    <a:pt x="347378" y="3902"/>
                  </a:cubicBezTo>
                  <a:cubicBezTo>
                    <a:pt x="345644" y="422"/>
                    <a:pt x="341418" y="-993"/>
                    <a:pt x="337938" y="740"/>
                  </a:cubicBezTo>
                  <a:cubicBezTo>
                    <a:pt x="336569" y="1423"/>
                    <a:pt x="335459" y="2532"/>
                    <a:pt x="334776" y="3902"/>
                  </a:cubicBezTo>
                  <a:cubicBezTo>
                    <a:pt x="308704" y="70387"/>
                    <a:pt x="280632" y="149909"/>
                    <a:pt x="252995" y="232212"/>
                  </a:cubicBezTo>
                  <a:cubicBezTo>
                    <a:pt x="252020" y="235050"/>
                    <a:pt x="249390" y="236988"/>
                    <a:pt x="246390" y="237079"/>
                  </a:cubicBezTo>
                  <a:cubicBezTo>
                    <a:pt x="159481" y="238035"/>
                    <a:pt x="76744" y="239947"/>
                    <a:pt x="5739" y="242728"/>
                  </a:cubicBezTo>
                  <a:cubicBezTo>
                    <a:pt x="1919" y="243446"/>
                    <a:pt x="-596" y="247126"/>
                    <a:pt x="123" y="250947"/>
                  </a:cubicBezTo>
                  <a:cubicBezTo>
                    <a:pt x="410" y="252473"/>
                    <a:pt x="1193" y="253861"/>
                    <a:pt x="2350" y="254895"/>
                  </a:cubicBezTo>
                  <a:cubicBezTo>
                    <a:pt x="58667" y="301043"/>
                    <a:pt x="123240" y="352407"/>
                    <a:pt x="192594" y="404117"/>
                  </a:cubicBezTo>
                  <a:cubicBezTo>
                    <a:pt x="194990" y="405900"/>
                    <a:pt x="196000" y="409001"/>
                    <a:pt x="195114" y="411852"/>
                  </a:cubicBezTo>
                  <a:cubicBezTo>
                    <a:pt x="170084" y="493634"/>
                    <a:pt x="147488" y="570548"/>
                    <a:pt x="127325" y="641466"/>
                  </a:cubicBezTo>
                  <a:cubicBezTo>
                    <a:pt x="126731" y="645211"/>
                    <a:pt x="129286" y="648728"/>
                    <a:pt x="133031" y="649322"/>
                  </a:cubicBezTo>
                  <a:cubicBezTo>
                    <a:pt x="134741" y="649593"/>
                    <a:pt x="136490" y="649208"/>
                    <a:pt x="137928" y="648245"/>
                  </a:cubicBezTo>
                  <a:cubicBezTo>
                    <a:pt x="190073" y="612612"/>
                    <a:pt x="244304" y="576806"/>
                    <a:pt x="301317" y="537957"/>
                  </a:cubicBezTo>
                  <a:cubicBezTo>
                    <a:pt x="292104" y="520575"/>
                    <a:pt x="283413" y="503715"/>
                    <a:pt x="275244" y="485812"/>
                  </a:cubicBezTo>
                  <a:cubicBezTo>
                    <a:pt x="267733" y="471718"/>
                    <a:pt x="261676" y="456896"/>
                    <a:pt x="257167" y="441575"/>
                  </a:cubicBezTo>
                  <a:cubicBezTo>
                    <a:pt x="252908" y="424193"/>
                    <a:pt x="261252" y="410027"/>
                    <a:pt x="270203" y="395774"/>
                  </a:cubicBezTo>
                  <a:cubicBezTo>
                    <a:pt x="290627" y="363270"/>
                    <a:pt x="319133" y="328941"/>
                    <a:pt x="333994" y="293135"/>
                  </a:cubicBezTo>
                  <a:cubicBezTo>
                    <a:pt x="340666" y="277989"/>
                    <a:pt x="343214" y="261349"/>
                    <a:pt x="341382" y="244900"/>
                  </a:cubicBezTo>
                  <a:cubicBezTo>
                    <a:pt x="340532" y="238622"/>
                    <a:pt x="338144" y="232651"/>
                    <a:pt x="334429" y="227519"/>
                  </a:cubicBezTo>
                  <a:cubicBezTo>
                    <a:pt x="333560" y="226302"/>
                    <a:pt x="332604" y="225172"/>
                    <a:pt x="331648" y="224042"/>
                  </a:cubicBezTo>
                  <a:cubicBezTo>
                    <a:pt x="331239" y="223456"/>
                    <a:pt x="331026" y="222757"/>
                    <a:pt x="331039" y="222043"/>
                  </a:cubicBezTo>
                  <a:cubicBezTo>
                    <a:pt x="331039" y="220268"/>
                    <a:pt x="332480" y="218828"/>
                    <a:pt x="334255" y="218828"/>
                  </a:cubicBezTo>
                  <a:cubicBezTo>
                    <a:pt x="334929" y="218812"/>
                    <a:pt x="335593" y="218994"/>
                    <a:pt x="336167" y="219349"/>
                  </a:cubicBezTo>
                  <a:cubicBezTo>
                    <a:pt x="371800" y="243249"/>
                    <a:pt x="394657" y="295916"/>
                    <a:pt x="383967" y="334590"/>
                  </a:cubicBezTo>
                  <a:cubicBezTo>
                    <a:pt x="381918" y="342253"/>
                    <a:pt x="378755" y="349573"/>
                    <a:pt x="374581" y="356318"/>
                  </a:cubicBezTo>
                  <a:lnTo>
                    <a:pt x="370409" y="363618"/>
                  </a:lnTo>
                  <a:cubicBezTo>
                    <a:pt x="370409" y="363618"/>
                    <a:pt x="412734" y="390820"/>
                    <a:pt x="422554" y="414894"/>
                  </a:cubicBezTo>
                  <a:cubicBezTo>
                    <a:pt x="434200" y="443661"/>
                    <a:pt x="410040" y="474774"/>
                    <a:pt x="400480" y="488941"/>
                  </a:cubicBezTo>
                  <a:cubicBezTo>
                    <a:pt x="400480" y="488941"/>
                    <a:pt x="386313" y="509277"/>
                    <a:pt x="369366" y="530309"/>
                  </a:cubicBezTo>
                  <a:cubicBezTo>
                    <a:pt x="430202" y="572199"/>
                    <a:pt x="488171" y="610352"/>
                    <a:pt x="543792" y="648245"/>
                  </a:cubicBezTo>
                  <a:cubicBezTo>
                    <a:pt x="546838" y="650423"/>
                    <a:pt x="551072" y="649719"/>
                    <a:pt x="553250" y="646673"/>
                  </a:cubicBezTo>
                  <a:cubicBezTo>
                    <a:pt x="554327" y="645167"/>
                    <a:pt x="554741" y="643286"/>
                    <a:pt x="554395" y="641466"/>
                  </a:cubicBezTo>
                  <a:cubicBezTo>
                    <a:pt x="533972" y="570548"/>
                    <a:pt x="511636" y="493721"/>
                    <a:pt x="486606" y="411852"/>
                  </a:cubicBezTo>
                  <a:cubicBezTo>
                    <a:pt x="485774" y="409001"/>
                    <a:pt x="486774" y="405931"/>
                    <a:pt x="489127" y="404117"/>
                  </a:cubicBezTo>
                  <a:cubicBezTo>
                    <a:pt x="558654" y="351972"/>
                    <a:pt x="623053" y="301130"/>
                    <a:pt x="679631" y="254895"/>
                  </a:cubicBezTo>
                  <a:cubicBezTo>
                    <a:pt x="682522" y="252296"/>
                    <a:pt x="682760" y="247845"/>
                    <a:pt x="680161" y="244953"/>
                  </a:cubicBezTo>
                  <a:cubicBezTo>
                    <a:pt x="679111" y="243785"/>
                    <a:pt x="677701" y="243002"/>
                    <a:pt x="676155" y="242728"/>
                  </a:cubicBezTo>
                  <a:close/>
                </a:path>
              </a:pathLst>
            </a:custGeom>
            <a:grpFill/>
            <a:ln w="8672"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19D3CD34-C6D1-8C23-39F5-029B4B34E048}"/>
                </a:ext>
              </a:extLst>
            </p:cNvPr>
            <p:cNvSpPr/>
            <p:nvPr/>
          </p:nvSpPr>
          <p:spPr>
            <a:xfrm>
              <a:off x="2144090" y="276459"/>
              <a:ext cx="196481" cy="224440"/>
            </a:xfrm>
            <a:custGeom>
              <a:avLst/>
              <a:gdLst>
                <a:gd name="connsiteX0" fmla="*/ 0 w 287668"/>
                <a:gd name="connsiteY0" fmla="*/ 328603 h 328602"/>
                <a:gd name="connsiteX1" fmla="*/ 7387 w 287668"/>
                <a:gd name="connsiteY1" fmla="*/ 314697 h 328602"/>
                <a:gd name="connsiteX2" fmla="*/ 22857 w 287668"/>
                <a:gd name="connsiteY2" fmla="*/ 285409 h 328602"/>
                <a:gd name="connsiteX3" fmla="*/ 24595 w 287668"/>
                <a:gd name="connsiteY3" fmla="*/ 278978 h 328602"/>
                <a:gd name="connsiteX4" fmla="*/ 24595 w 287668"/>
                <a:gd name="connsiteY4" fmla="*/ 49538 h 328602"/>
                <a:gd name="connsiteX5" fmla="*/ 22857 w 287668"/>
                <a:gd name="connsiteY5" fmla="*/ 42498 h 328602"/>
                <a:gd name="connsiteX6" fmla="*/ 7387 w 287668"/>
                <a:gd name="connsiteY6" fmla="*/ 13645 h 328602"/>
                <a:gd name="connsiteX7" fmla="*/ 0 w 287668"/>
                <a:gd name="connsiteY7" fmla="*/ 0 h 328602"/>
                <a:gd name="connsiteX8" fmla="*/ 139054 w 287668"/>
                <a:gd name="connsiteY8" fmla="*/ 0 h 328602"/>
                <a:gd name="connsiteX9" fmla="*/ 131841 w 287668"/>
                <a:gd name="connsiteY9" fmla="*/ 13384 h 328602"/>
                <a:gd name="connsiteX10" fmla="*/ 116284 w 287668"/>
                <a:gd name="connsiteY10" fmla="*/ 42498 h 328602"/>
                <a:gd name="connsiteX11" fmla="*/ 114459 w 287668"/>
                <a:gd name="connsiteY11" fmla="*/ 48930 h 328602"/>
                <a:gd name="connsiteX12" fmla="*/ 114459 w 287668"/>
                <a:gd name="connsiteY12" fmla="*/ 250124 h 328602"/>
                <a:gd name="connsiteX13" fmla="*/ 114459 w 287668"/>
                <a:gd name="connsiteY13" fmla="*/ 262726 h 328602"/>
                <a:gd name="connsiteX14" fmla="*/ 114459 w 287668"/>
                <a:gd name="connsiteY14" fmla="*/ 264203 h 328602"/>
                <a:gd name="connsiteX15" fmla="*/ 118022 w 287668"/>
                <a:gd name="connsiteY15" fmla="*/ 264203 h 328602"/>
                <a:gd name="connsiteX16" fmla="*/ 235871 w 287668"/>
                <a:gd name="connsiteY16" fmla="*/ 264203 h 328602"/>
                <a:gd name="connsiteX17" fmla="*/ 243866 w 287668"/>
                <a:gd name="connsiteY17" fmla="*/ 262117 h 328602"/>
                <a:gd name="connsiteX18" fmla="*/ 272199 w 287668"/>
                <a:gd name="connsiteY18" fmla="*/ 247430 h 328602"/>
                <a:gd name="connsiteX19" fmla="*/ 287668 w 287668"/>
                <a:gd name="connsiteY19" fmla="*/ 239347 h 328602"/>
                <a:gd name="connsiteX20" fmla="*/ 285583 w 287668"/>
                <a:gd name="connsiteY20" fmla="*/ 251427 h 328602"/>
                <a:gd name="connsiteX21" fmla="*/ 282975 w 287668"/>
                <a:gd name="connsiteY21" fmla="*/ 265333 h 328602"/>
                <a:gd name="connsiteX22" fmla="*/ 271677 w 287668"/>
                <a:gd name="connsiteY22" fmla="*/ 322867 h 328602"/>
                <a:gd name="connsiteX23" fmla="*/ 271677 w 287668"/>
                <a:gd name="connsiteY23" fmla="*/ 324952 h 328602"/>
                <a:gd name="connsiteX24" fmla="*/ 271677 w 287668"/>
                <a:gd name="connsiteY24" fmla="*/ 328603 h 328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7668" h="328602">
                  <a:moveTo>
                    <a:pt x="0" y="328603"/>
                  </a:moveTo>
                  <a:lnTo>
                    <a:pt x="7387" y="314697"/>
                  </a:lnTo>
                  <a:cubicBezTo>
                    <a:pt x="12602" y="304963"/>
                    <a:pt x="17729" y="295230"/>
                    <a:pt x="22857" y="285409"/>
                  </a:cubicBezTo>
                  <a:cubicBezTo>
                    <a:pt x="23943" y="283436"/>
                    <a:pt x="24543" y="281230"/>
                    <a:pt x="24595" y="278978"/>
                  </a:cubicBezTo>
                  <a:cubicBezTo>
                    <a:pt x="24595" y="202498"/>
                    <a:pt x="24595" y="126018"/>
                    <a:pt x="24595" y="49538"/>
                  </a:cubicBezTo>
                  <a:cubicBezTo>
                    <a:pt x="24543" y="47092"/>
                    <a:pt x="23952" y="44687"/>
                    <a:pt x="22857" y="42498"/>
                  </a:cubicBezTo>
                  <a:cubicBezTo>
                    <a:pt x="17816" y="32852"/>
                    <a:pt x="12602" y="23205"/>
                    <a:pt x="7387" y="13645"/>
                  </a:cubicBezTo>
                  <a:lnTo>
                    <a:pt x="0" y="0"/>
                  </a:lnTo>
                  <a:lnTo>
                    <a:pt x="139054" y="0"/>
                  </a:lnTo>
                  <a:lnTo>
                    <a:pt x="131841" y="13384"/>
                  </a:lnTo>
                  <a:cubicBezTo>
                    <a:pt x="126539" y="23118"/>
                    <a:pt x="121325" y="32765"/>
                    <a:pt x="116284" y="42498"/>
                  </a:cubicBezTo>
                  <a:cubicBezTo>
                    <a:pt x="115154" y="44459"/>
                    <a:pt x="114528" y="46668"/>
                    <a:pt x="114459" y="48930"/>
                  </a:cubicBezTo>
                  <a:cubicBezTo>
                    <a:pt x="114459" y="115908"/>
                    <a:pt x="114459" y="182972"/>
                    <a:pt x="114459" y="250124"/>
                  </a:cubicBezTo>
                  <a:lnTo>
                    <a:pt x="114459" y="262726"/>
                  </a:lnTo>
                  <a:cubicBezTo>
                    <a:pt x="114415" y="263218"/>
                    <a:pt x="114415" y="263711"/>
                    <a:pt x="114459" y="264203"/>
                  </a:cubicBezTo>
                  <a:lnTo>
                    <a:pt x="118022" y="264203"/>
                  </a:lnTo>
                  <a:lnTo>
                    <a:pt x="235871" y="264203"/>
                  </a:lnTo>
                  <a:cubicBezTo>
                    <a:pt x="238652" y="264074"/>
                    <a:pt x="241372" y="263364"/>
                    <a:pt x="243866" y="262117"/>
                  </a:cubicBezTo>
                  <a:cubicBezTo>
                    <a:pt x="253252" y="257424"/>
                    <a:pt x="262465" y="252557"/>
                    <a:pt x="272199" y="247430"/>
                  </a:cubicBezTo>
                  <a:lnTo>
                    <a:pt x="287668" y="239347"/>
                  </a:lnTo>
                  <a:lnTo>
                    <a:pt x="285583" y="251427"/>
                  </a:lnTo>
                  <a:cubicBezTo>
                    <a:pt x="284713" y="256294"/>
                    <a:pt x="283844" y="260814"/>
                    <a:pt x="282975" y="265333"/>
                  </a:cubicBezTo>
                  <a:lnTo>
                    <a:pt x="271677" y="322867"/>
                  </a:lnTo>
                  <a:cubicBezTo>
                    <a:pt x="271634" y="323561"/>
                    <a:pt x="271634" y="324258"/>
                    <a:pt x="271677" y="324952"/>
                  </a:cubicBezTo>
                  <a:lnTo>
                    <a:pt x="271677" y="328603"/>
                  </a:lnTo>
                  <a:close/>
                </a:path>
              </a:pathLst>
            </a:custGeom>
            <a:grpFill/>
            <a:ln w="8672"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042F2212-1555-C2E2-C054-1207E30BBD5B}"/>
                </a:ext>
              </a:extLst>
            </p:cNvPr>
            <p:cNvSpPr/>
            <p:nvPr/>
          </p:nvSpPr>
          <p:spPr>
            <a:xfrm>
              <a:off x="3062270" y="276519"/>
              <a:ext cx="219631" cy="223965"/>
            </a:xfrm>
            <a:custGeom>
              <a:avLst/>
              <a:gdLst>
                <a:gd name="connsiteX0" fmla="*/ 90907 w 321562"/>
                <a:gd name="connsiteY0" fmla="*/ 327907 h 327907"/>
                <a:gd name="connsiteX1" fmla="*/ 92819 w 321562"/>
                <a:gd name="connsiteY1" fmla="*/ 324431 h 327907"/>
                <a:gd name="connsiteX2" fmla="*/ 97425 w 321562"/>
                <a:gd name="connsiteY2" fmla="*/ 315740 h 327907"/>
                <a:gd name="connsiteX3" fmla="*/ 107854 w 321562"/>
                <a:gd name="connsiteY3" fmla="*/ 296968 h 327907"/>
                <a:gd name="connsiteX4" fmla="*/ 116110 w 321562"/>
                <a:gd name="connsiteY4" fmla="*/ 264898 h 327907"/>
                <a:gd name="connsiteX5" fmla="*/ 116110 w 321562"/>
                <a:gd name="connsiteY5" fmla="*/ 119760 h 327907"/>
                <a:gd name="connsiteX6" fmla="*/ 116110 w 321562"/>
                <a:gd name="connsiteY6" fmla="*/ 64139 h 327907"/>
                <a:gd name="connsiteX7" fmla="*/ 116110 w 321562"/>
                <a:gd name="connsiteY7" fmla="*/ 64139 h 327907"/>
                <a:gd name="connsiteX8" fmla="*/ 112460 w 321562"/>
                <a:gd name="connsiteY8" fmla="*/ 64139 h 327907"/>
                <a:gd name="connsiteX9" fmla="*/ 82737 w 321562"/>
                <a:gd name="connsiteY9" fmla="*/ 64139 h 327907"/>
                <a:gd name="connsiteX10" fmla="*/ 51885 w 321562"/>
                <a:gd name="connsiteY10" fmla="*/ 64139 h 327907"/>
                <a:gd name="connsiteX11" fmla="*/ 43889 w 321562"/>
                <a:gd name="connsiteY11" fmla="*/ 66225 h 327907"/>
                <a:gd name="connsiteX12" fmla="*/ 14948 w 321562"/>
                <a:gd name="connsiteY12" fmla="*/ 81260 h 327907"/>
                <a:gd name="connsiteX13" fmla="*/ 0 w 321562"/>
                <a:gd name="connsiteY13" fmla="*/ 89082 h 327907"/>
                <a:gd name="connsiteX14" fmla="*/ 17382 w 321562"/>
                <a:gd name="connsiteY14" fmla="*/ 0 h 327907"/>
                <a:gd name="connsiteX15" fmla="*/ 304181 w 321562"/>
                <a:gd name="connsiteY15" fmla="*/ 0 h 327907"/>
                <a:gd name="connsiteX16" fmla="*/ 321563 w 321562"/>
                <a:gd name="connsiteY16" fmla="*/ 88647 h 327907"/>
                <a:gd name="connsiteX17" fmla="*/ 311742 w 321562"/>
                <a:gd name="connsiteY17" fmla="*/ 83780 h 327907"/>
                <a:gd name="connsiteX18" fmla="*/ 303573 w 321562"/>
                <a:gd name="connsiteY18" fmla="*/ 79695 h 327907"/>
                <a:gd name="connsiteX19" fmla="*/ 294013 w 321562"/>
                <a:gd name="connsiteY19" fmla="*/ 74307 h 327907"/>
                <a:gd name="connsiteX20" fmla="*/ 273155 w 321562"/>
                <a:gd name="connsiteY20" fmla="*/ 64486 h 327907"/>
                <a:gd name="connsiteX21" fmla="*/ 259423 w 321562"/>
                <a:gd name="connsiteY21" fmla="*/ 63096 h 327907"/>
                <a:gd name="connsiteX22" fmla="*/ 249255 w 321562"/>
                <a:gd name="connsiteY22" fmla="*/ 63096 h 327907"/>
                <a:gd name="connsiteX23" fmla="*/ 238739 w 321562"/>
                <a:gd name="connsiteY23" fmla="*/ 63096 h 327907"/>
                <a:gd name="connsiteX24" fmla="*/ 204844 w 321562"/>
                <a:gd name="connsiteY24" fmla="*/ 63096 h 327907"/>
                <a:gd name="connsiteX25" fmla="*/ 204844 w 321562"/>
                <a:gd name="connsiteY25" fmla="*/ 97859 h 327907"/>
                <a:gd name="connsiteX26" fmla="*/ 204844 w 321562"/>
                <a:gd name="connsiteY26" fmla="*/ 277153 h 327907"/>
                <a:gd name="connsiteX27" fmla="*/ 206756 w 321562"/>
                <a:gd name="connsiteY27" fmla="*/ 284627 h 327907"/>
                <a:gd name="connsiteX28" fmla="*/ 219706 w 321562"/>
                <a:gd name="connsiteY28" fmla="*/ 308700 h 327907"/>
                <a:gd name="connsiteX29" fmla="*/ 225528 w 321562"/>
                <a:gd name="connsiteY29" fmla="*/ 319303 h 327907"/>
                <a:gd name="connsiteX30" fmla="*/ 227006 w 321562"/>
                <a:gd name="connsiteY30" fmla="*/ 322432 h 327907"/>
                <a:gd name="connsiteX31" fmla="*/ 229266 w 321562"/>
                <a:gd name="connsiteY31" fmla="*/ 327386 h 32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562" h="327907">
                  <a:moveTo>
                    <a:pt x="90907" y="327907"/>
                  </a:moveTo>
                  <a:lnTo>
                    <a:pt x="92819" y="324431"/>
                  </a:lnTo>
                  <a:cubicBezTo>
                    <a:pt x="94383" y="321476"/>
                    <a:pt x="95947" y="318608"/>
                    <a:pt x="97425" y="315740"/>
                  </a:cubicBezTo>
                  <a:cubicBezTo>
                    <a:pt x="100814" y="309222"/>
                    <a:pt x="104030" y="302964"/>
                    <a:pt x="107854" y="296968"/>
                  </a:cubicBezTo>
                  <a:cubicBezTo>
                    <a:pt x="113790" y="287362"/>
                    <a:pt x="116675" y="276178"/>
                    <a:pt x="116110" y="264898"/>
                  </a:cubicBezTo>
                  <a:cubicBezTo>
                    <a:pt x="116110" y="216577"/>
                    <a:pt x="116110" y="167387"/>
                    <a:pt x="116110" y="119760"/>
                  </a:cubicBezTo>
                  <a:lnTo>
                    <a:pt x="116110" y="64139"/>
                  </a:lnTo>
                  <a:lnTo>
                    <a:pt x="116110" y="64139"/>
                  </a:lnTo>
                  <a:lnTo>
                    <a:pt x="112460" y="64139"/>
                  </a:lnTo>
                  <a:lnTo>
                    <a:pt x="82737" y="64139"/>
                  </a:lnTo>
                  <a:cubicBezTo>
                    <a:pt x="72482" y="64139"/>
                    <a:pt x="62227" y="64139"/>
                    <a:pt x="51885" y="64139"/>
                  </a:cubicBezTo>
                  <a:cubicBezTo>
                    <a:pt x="49095" y="64214"/>
                    <a:pt x="46357" y="64927"/>
                    <a:pt x="43889" y="66225"/>
                  </a:cubicBezTo>
                  <a:cubicBezTo>
                    <a:pt x="34242" y="71091"/>
                    <a:pt x="24769" y="76045"/>
                    <a:pt x="14948" y="81260"/>
                  </a:cubicBezTo>
                  <a:lnTo>
                    <a:pt x="0" y="89082"/>
                  </a:lnTo>
                  <a:lnTo>
                    <a:pt x="17382" y="0"/>
                  </a:lnTo>
                  <a:lnTo>
                    <a:pt x="304181" y="0"/>
                  </a:lnTo>
                  <a:lnTo>
                    <a:pt x="321563" y="88647"/>
                  </a:lnTo>
                  <a:lnTo>
                    <a:pt x="311742" y="83780"/>
                  </a:lnTo>
                  <a:lnTo>
                    <a:pt x="303573" y="79695"/>
                  </a:lnTo>
                  <a:cubicBezTo>
                    <a:pt x="300357" y="78044"/>
                    <a:pt x="297142" y="76132"/>
                    <a:pt x="294013" y="74307"/>
                  </a:cubicBezTo>
                  <a:cubicBezTo>
                    <a:pt x="287573" y="70038"/>
                    <a:pt x="280551" y="66730"/>
                    <a:pt x="273155" y="64486"/>
                  </a:cubicBezTo>
                  <a:cubicBezTo>
                    <a:pt x="268653" y="63470"/>
                    <a:pt x="264038" y="63003"/>
                    <a:pt x="259423" y="63096"/>
                  </a:cubicBezTo>
                  <a:cubicBezTo>
                    <a:pt x="256034" y="63096"/>
                    <a:pt x="252644" y="63096"/>
                    <a:pt x="249255" y="63096"/>
                  </a:cubicBezTo>
                  <a:cubicBezTo>
                    <a:pt x="245865" y="63096"/>
                    <a:pt x="242215" y="63096"/>
                    <a:pt x="238739" y="63096"/>
                  </a:cubicBezTo>
                  <a:lnTo>
                    <a:pt x="204844" y="63096"/>
                  </a:lnTo>
                  <a:lnTo>
                    <a:pt x="204844" y="97859"/>
                  </a:lnTo>
                  <a:cubicBezTo>
                    <a:pt x="204844" y="157595"/>
                    <a:pt x="204844" y="217359"/>
                    <a:pt x="204844" y="277153"/>
                  </a:cubicBezTo>
                  <a:cubicBezTo>
                    <a:pt x="204879" y="279761"/>
                    <a:pt x="205531" y="282323"/>
                    <a:pt x="206756" y="284627"/>
                  </a:cubicBezTo>
                  <a:cubicBezTo>
                    <a:pt x="211015" y="292709"/>
                    <a:pt x="215447" y="300705"/>
                    <a:pt x="219706" y="308700"/>
                  </a:cubicBezTo>
                  <a:lnTo>
                    <a:pt x="225528" y="319303"/>
                  </a:lnTo>
                  <a:lnTo>
                    <a:pt x="227006" y="322432"/>
                  </a:lnTo>
                  <a:lnTo>
                    <a:pt x="229266" y="327386"/>
                  </a:lnTo>
                  <a:close/>
                </a:path>
              </a:pathLst>
            </a:custGeom>
            <a:grpFill/>
            <a:ln w="8672"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218FC7CE-6C7F-242D-B699-DABC288BA264}"/>
                </a:ext>
              </a:extLst>
            </p:cNvPr>
            <p:cNvSpPr/>
            <p:nvPr/>
          </p:nvSpPr>
          <p:spPr>
            <a:xfrm>
              <a:off x="3516908" y="276874"/>
              <a:ext cx="252932" cy="243197"/>
            </a:xfrm>
            <a:custGeom>
              <a:avLst/>
              <a:gdLst>
                <a:gd name="connsiteX0" fmla="*/ 309309 w 370318"/>
                <a:gd name="connsiteY0" fmla="*/ 356066 h 356065"/>
                <a:gd name="connsiteX1" fmla="*/ 301921 w 370318"/>
                <a:gd name="connsiteY1" fmla="*/ 355371 h 356065"/>
                <a:gd name="connsiteX2" fmla="*/ 286799 w 370318"/>
                <a:gd name="connsiteY2" fmla="*/ 353806 h 356065"/>
                <a:gd name="connsiteX3" fmla="*/ 205800 w 370318"/>
                <a:gd name="connsiteY3" fmla="*/ 313394 h 356065"/>
                <a:gd name="connsiteX4" fmla="*/ 157218 w 370318"/>
                <a:gd name="connsiteY4" fmla="*/ 225268 h 356065"/>
                <a:gd name="connsiteX5" fmla="*/ 152091 w 370318"/>
                <a:gd name="connsiteY5" fmla="*/ 221357 h 356065"/>
                <a:gd name="connsiteX6" fmla="*/ 134709 w 370318"/>
                <a:gd name="connsiteY6" fmla="*/ 221357 h 356065"/>
                <a:gd name="connsiteX7" fmla="*/ 114111 w 370318"/>
                <a:gd name="connsiteY7" fmla="*/ 221357 h 356065"/>
                <a:gd name="connsiteX8" fmla="*/ 114111 w 370318"/>
                <a:gd name="connsiteY8" fmla="*/ 238739 h 356065"/>
                <a:gd name="connsiteX9" fmla="*/ 114111 w 370318"/>
                <a:gd name="connsiteY9" fmla="*/ 278022 h 356065"/>
                <a:gd name="connsiteX10" fmla="*/ 116110 w 370318"/>
                <a:gd name="connsiteY10" fmla="*/ 285496 h 356065"/>
                <a:gd name="connsiteX11" fmla="*/ 128712 w 370318"/>
                <a:gd name="connsiteY11" fmla="*/ 309309 h 356065"/>
                <a:gd name="connsiteX12" fmla="*/ 134622 w 370318"/>
                <a:gd name="connsiteY12" fmla="*/ 320346 h 356065"/>
                <a:gd name="connsiteX13" fmla="*/ 135839 w 370318"/>
                <a:gd name="connsiteY13" fmla="*/ 323127 h 356065"/>
                <a:gd name="connsiteX14" fmla="*/ 138011 w 370318"/>
                <a:gd name="connsiteY14" fmla="*/ 327994 h 356065"/>
                <a:gd name="connsiteX15" fmla="*/ 261 w 370318"/>
                <a:gd name="connsiteY15" fmla="*/ 327994 h 356065"/>
                <a:gd name="connsiteX16" fmla="*/ 2086 w 370318"/>
                <a:gd name="connsiteY16" fmla="*/ 324518 h 356065"/>
                <a:gd name="connsiteX17" fmla="*/ 5475 w 370318"/>
                <a:gd name="connsiteY17" fmla="*/ 317739 h 356065"/>
                <a:gd name="connsiteX18" fmla="*/ 13297 w 370318"/>
                <a:gd name="connsiteY18" fmla="*/ 303399 h 356065"/>
                <a:gd name="connsiteX19" fmla="*/ 24943 w 370318"/>
                <a:gd name="connsiteY19" fmla="*/ 257772 h 356065"/>
                <a:gd name="connsiteX20" fmla="*/ 24943 w 370318"/>
                <a:gd name="connsiteY20" fmla="*/ 124627 h 356065"/>
                <a:gd name="connsiteX21" fmla="*/ 24943 w 370318"/>
                <a:gd name="connsiteY21" fmla="*/ 50842 h 356065"/>
                <a:gd name="connsiteX22" fmla="*/ 22422 w 370318"/>
                <a:gd name="connsiteY22" fmla="*/ 40760 h 356065"/>
                <a:gd name="connsiteX23" fmla="*/ 7387 w 370318"/>
                <a:gd name="connsiteY23" fmla="*/ 13732 h 356065"/>
                <a:gd name="connsiteX24" fmla="*/ 0 w 370318"/>
                <a:gd name="connsiteY24" fmla="*/ 0 h 356065"/>
                <a:gd name="connsiteX25" fmla="*/ 120977 w 370318"/>
                <a:gd name="connsiteY25" fmla="*/ 0 h 356065"/>
                <a:gd name="connsiteX26" fmla="*/ 301835 w 370318"/>
                <a:gd name="connsiteY26" fmla="*/ 55274 h 356065"/>
                <a:gd name="connsiteX27" fmla="*/ 313915 w 370318"/>
                <a:gd name="connsiteY27" fmla="*/ 151743 h 356065"/>
                <a:gd name="connsiteX28" fmla="*/ 256121 w 370318"/>
                <a:gd name="connsiteY28" fmla="*/ 203888 h 356065"/>
                <a:gd name="connsiteX29" fmla="*/ 251514 w 370318"/>
                <a:gd name="connsiteY29" fmla="*/ 205974 h 356065"/>
                <a:gd name="connsiteX30" fmla="*/ 248472 w 370318"/>
                <a:gd name="connsiteY30" fmla="*/ 207452 h 356065"/>
                <a:gd name="connsiteX31" fmla="*/ 249081 w 370318"/>
                <a:gd name="connsiteY31" fmla="*/ 210493 h 356065"/>
                <a:gd name="connsiteX32" fmla="*/ 250124 w 370318"/>
                <a:gd name="connsiteY32" fmla="*/ 216490 h 356065"/>
                <a:gd name="connsiteX33" fmla="*/ 250124 w 370318"/>
                <a:gd name="connsiteY33" fmla="*/ 216490 h 356065"/>
                <a:gd name="connsiteX34" fmla="*/ 250124 w 370318"/>
                <a:gd name="connsiteY34" fmla="*/ 217185 h 356065"/>
                <a:gd name="connsiteX35" fmla="*/ 293578 w 370318"/>
                <a:gd name="connsiteY35" fmla="*/ 295403 h 356065"/>
                <a:gd name="connsiteX36" fmla="*/ 352763 w 370318"/>
                <a:gd name="connsiteY36" fmla="*/ 340075 h 356065"/>
                <a:gd name="connsiteX37" fmla="*/ 359803 w 370318"/>
                <a:gd name="connsiteY37" fmla="*/ 342856 h 356065"/>
                <a:gd name="connsiteX38" fmla="*/ 370319 w 370318"/>
                <a:gd name="connsiteY38" fmla="*/ 347027 h 356065"/>
                <a:gd name="connsiteX39" fmla="*/ 363018 w 370318"/>
                <a:gd name="connsiteY39" fmla="*/ 348765 h 356065"/>
                <a:gd name="connsiteX40" fmla="*/ 333643 w 370318"/>
                <a:gd name="connsiteY40" fmla="*/ 353980 h 356065"/>
                <a:gd name="connsiteX41" fmla="*/ 318955 w 370318"/>
                <a:gd name="connsiteY41" fmla="*/ 355457 h 356065"/>
                <a:gd name="connsiteX42" fmla="*/ 312264 w 370318"/>
                <a:gd name="connsiteY42" fmla="*/ 356066 h 356065"/>
                <a:gd name="connsiteX43" fmla="*/ 114024 w 370318"/>
                <a:gd name="connsiteY43" fmla="*/ 165735 h 356065"/>
                <a:gd name="connsiteX44" fmla="*/ 177555 w 370318"/>
                <a:gd name="connsiteY44" fmla="*/ 163041 h 356065"/>
                <a:gd name="connsiteX45" fmla="*/ 207886 w 370318"/>
                <a:gd name="connsiteY45" fmla="*/ 154350 h 356065"/>
                <a:gd name="connsiteX46" fmla="*/ 235002 w 370318"/>
                <a:gd name="connsiteY46" fmla="*/ 121412 h 356065"/>
                <a:gd name="connsiteX47" fmla="*/ 225007 w 370318"/>
                <a:gd name="connsiteY47" fmla="*/ 82042 h 356065"/>
                <a:gd name="connsiteX48" fmla="*/ 178945 w 370318"/>
                <a:gd name="connsiteY48" fmla="*/ 58229 h 356065"/>
                <a:gd name="connsiteX49" fmla="*/ 132449 w 370318"/>
                <a:gd name="connsiteY49" fmla="*/ 57099 h 356065"/>
                <a:gd name="connsiteX50" fmla="*/ 113937 w 370318"/>
                <a:gd name="connsiteY50" fmla="*/ 57099 h 35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0318" h="356065">
                  <a:moveTo>
                    <a:pt x="309309" y="356066"/>
                  </a:moveTo>
                  <a:lnTo>
                    <a:pt x="301921" y="355371"/>
                  </a:lnTo>
                  <a:cubicBezTo>
                    <a:pt x="296881" y="354936"/>
                    <a:pt x="291840" y="354501"/>
                    <a:pt x="286799" y="353806"/>
                  </a:cubicBezTo>
                  <a:cubicBezTo>
                    <a:pt x="255921" y="350173"/>
                    <a:pt x="227275" y="335881"/>
                    <a:pt x="205800" y="313394"/>
                  </a:cubicBezTo>
                  <a:cubicBezTo>
                    <a:pt x="182935" y="288225"/>
                    <a:pt x="166291" y="258040"/>
                    <a:pt x="157218" y="225268"/>
                  </a:cubicBezTo>
                  <a:cubicBezTo>
                    <a:pt x="156088" y="221878"/>
                    <a:pt x="155045" y="221357"/>
                    <a:pt x="152091" y="221357"/>
                  </a:cubicBezTo>
                  <a:cubicBezTo>
                    <a:pt x="146007" y="221357"/>
                    <a:pt x="140184" y="221357"/>
                    <a:pt x="134709" y="221357"/>
                  </a:cubicBezTo>
                  <a:lnTo>
                    <a:pt x="114111" y="221357"/>
                  </a:lnTo>
                  <a:lnTo>
                    <a:pt x="114111" y="238739"/>
                  </a:lnTo>
                  <a:cubicBezTo>
                    <a:pt x="114111" y="251862"/>
                    <a:pt x="114111" y="264811"/>
                    <a:pt x="114111" y="278022"/>
                  </a:cubicBezTo>
                  <a:cubicBezTo>
                    <a:pt x="114268" y="280623"/>
                    <a:pt x="114946" y="283166"/>
                    <a:pt x="116110" y="285496"/>
                  </a:cubicBezTo>
                  <a:cubicBezTo>
                    <a:pt x="120282" y="293491"/>
                    <a:pt x="124801" y="301400"/>
                    <a:pt x="128712" y="309309"/>
                  </a:cubicBezTo>
                  <a:lnTo>
                    <a:pt x="134622" y="320346"/>
                  </a:lnTo>
                  <a:cubicBezTo>
                    <a:pt x="135056" y="321215"/>
                    <a:pt x="135404" y="322171"/>
                    <a:pt x="135839" y="323127"/>
                  </a:cubicBezTo>
                  <a:lnTo>
                    <a:pt x="138011" y="327994"/>
                  </a:lnTo>
                  <a:lnTo>
                    <a:pt x="261" y="327994"/>
                  </a:lnTo>
                  <a:lnTo>
                    <a:pt x="2086" y="324518"/>
                  </a:lnTo>
                  <a:cubicBezTo>
                    <a:pt x="3303" y="322258"/>
                    <a:pt x="4345" y="319999"/>
                    <a:pt x="5475" y="317739"/>
                  </a:cubicBezTo>
                  <a:cubicBezTo>
                    <a:pt x="7805" y="312812"/>
                    <a:pt x="10412" y="308023"/>
                    <a:pt x="13297" y="303399"/>
                  </a:cubicBezTo>
                  <a:cubicBezTo>
                    <a:pt x="21866" y="289786"/>
                    <a:pt x="25942" y="273826"/>
                    <a:pt x="24943" y="257772"/>
                  </a:cubicBezTo>
                  <a:cubicBezTo>
                    <a:pt x="24421" y="214317"/>
                    <a:pt x="24943" y="170863"/>
                    <a:pt x="24943" y="124627"/>
                  </a:cubicBezTo>
                  <a:cubicBezTo>
                    <a:pt x="24943" y="100293"/>
                    <a:pt x="24943" y="75698"/>
                    <a:pt x="24943" y="50842"/>
                  </a:cubicBezTo>
                  <a:cubicBezTo>
                    <a:pt x="24865" y="47336"/>
                    <a:pt x="24004" y="43892"/>
                    <a:pt x="22422" y="40760"/>
                  </a:cubicBezTo>
                  <a:cubicBezTo>
                    <a:pt x="17295" y="31113"/>
                    <a:pt x="12341" y="22422"/>
                    <a:pt x="7387" y="13732"/>
                  </a:cubicBezTo>
                  <a:lnTo>
                    <a:pt x="0" y="0"/>
                  </a:lnTo>
                  <a:lnTo>
                    <a:pt x="120977" y="0"/>
                  </a:lnTo>
                  <a:cubicBezTo>
                    <a:pt x="182248" y="0"/>
                    <a:pt x="258554" y="0"/>
                    <a:pt x="301835" y="55274"/>
                  </a:cubicBezTo>
                  <a:cubicBezTo>
                    <a:pt x="326082" y="86387"/>
                    <a:pt x="330167" y="118804"/>
                    <a:pt x="313915" y="151743"/>
                  </a:cubicBezTo>
                  <a:cubicBezTo>
                    <a:pt x="303138" y="173644"/>
                    <a:pt x="284800" y="190157"/>
                    <a:pt x="256121" y="203888"/>
                  </a:cubicBezTo>
                  <a:lnTo>
                    <a:pt x="251514" y="205974"/>
                  </a:lnTo>
                  <a:cubicBezTo>
                    <a:pt x="250463" y="206378"/>
                    <a:pt x="249446" y="206873"/>
                    <a:pt x="248472" y="207452"/>
                  </a:cubicBezTo>
                  <a:cubicBezTo>
                    <a:pt x="248611" y="208477"/>
                    <a:pt x="248811" y="209493"/>
                    <a:pt x="249081" y="210493"/>
                  </a:cubicBezTo>
                  <a:cubicBezTo>
                    <a:pt x="249081" y="211971"/>
                    <a:pt x="249776" y="213883"/>
                    <a:pt x="250124" y="216490"/>
                  </a:cubicBezTo>
                  <a:lnTo>
                    <a:pt x="250124" y="216490"/>
                  </a:lnTo>
                  <a:cubicBezTo>
                    <a:pt x="250124" y="216490"/>
                    <a:pt x="250124" y="216490"/>
                    <a:pt x="250124" y="217185"/>
                  </a:cubicBezTo>
                  <a:cubicBezTo>
                    <a:pt x="258432" y="246238"/>
                    <a:pt x="273302" y="272997"/>
                    <a:pt x="293578" y="295403"/>
                  </a:cubicBezTo>
                  <a:cubicBezTo>
                    <a:pt x="309665" y="314588"/>
                    <a:pt x="329906" y="329864"/>
                    <a:pt x="352763" y="340075"/>
                  </a:cubicBezTo>
                  <a:cubicBezTo>
                    <a:pt x="355023" y="341117"/>
                    <a:pt x="357456" y="341987"/>
                    <a:pt x="359803" y="342856"/>
                  </a:cubicBezTo>
                  <a:lnTo>
                    <a:pt x="370319" y="347027"/>
                  </a:lnTo>
                  <a:lnTo>
                    <a:pt x="363018" y="348765"/>
                  </a:lnTo>
                  <a:cubicBezTo>
                    <a:pt x="353328" y="351016"/>
                    <a:pt x="343516" y="352756"/>
                    <a:pt x="333643" y="353980"/>
                  </a:cubicBezTo>
                  <a:cubicBezTo>
                    <a:pt x="328776" y="354588"/>
                    <a:pt x="323823" y="355023"/>
                    <a:pt x="318955" y="355457"/>
                  </a:cubicBezTo>
                  <a:lnTo>
                    <a:pt x="312264" y="356066"/>
                  </a:lnTo>
                  <a:close/>
                  <a:moveTo>
                    <a:pt x="114024" y="165735"/>
                  </a:moveTo>
                  <a:cubicBezTo>
                    <a:pt x="135578" y="165735"/>
                    <a:pt x="156957" y="164345"/>
                    <a:pt x="177555" y="163041"/>
                  </a:cubicBezTo>
                  <a:cubicBezTo>
                    <a:pt x="188140" y="162165"/>
                    <a:pt x="198448" y="159212"/>
                    <a:pt x="207886" y="154350"/>
                  </a:cubicBezTo>
                  <a:cubicBezTo>
                    <a:pt x="221505" y="148118"/>
                    <a:pt x="231499" y="135973"/>
                    <a:pt x="235002" y="121412"/>
                  </a:cubicBezTo>
                  <a:cubicBezTo>
                    <a:pt x="237922" y="107449"/>
                    <a:pt x="234237" y="92921"/>
                    <a:pt x="225007" y="82042"/>
                  </a:cubicBezTo>
                  <a:cubicBezTo>
                    <a:pt x="213813" y="67825"/>
                    <a:pt x="197014" y="59143"/>
                    <a:pt x="178945" y="58229"/>
                  </a:cubicBezTo>
                  <a:cubicBezTo>
                    <a:pt x="163563" y="57099"/>
                    <a:pt x="147745" y="57099"/>
                    <a:pt x="132449" y="57099"/>
                  </a:cubicBezTo>
                  <a:lnTo>
                    <a:pt x="113937" y="57099"/>
                  </a:lnTo>
                  <a:close/>
                </a:path>
              </a:pathLst>
            </a:custGeom>
            <a:grpFill/>
            <a:ln w="8672"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85317545-2E92-CB15-4AAB-480D8A36C6A0}"/>
                </a:ext>
              </a:extLst>
            </p:cNvPr>
            <p:cNvSpPr/>
            <p:nvPr/>
          </p:nvSpPr>
          <p:spPr>
            <a:xfrm>
              <a:off x="2590180" y="270642"/>
              <a:ext cx="196243" cy="230613"/>
            </a:xfrm>
            <a:custGeom>
              <a:avLst/>
              <a:gdLst>
                <a:gd name="connsiteX0" fmla="*/ 0 w 287320"/>
                <a:gd name="connsiteY0" fmla="*/ 337641 h 337641"/>
                <a:gd name="connsiteX1" fmla="*/ 7127 w 287320"/>
                <a:gd name="connsiteY1" fmla="*/ 324170 h 337641"/>
                <a:gd name="connsiteX2" fmla="*/ 22770 w 287320"/>
                <a:gd name="connsiteY2" fmla="*/ 294447 h 337641"/>
                <a:gd name="connsiteX3" fmla="*/ 24508 w 287320"/>
                <a:gd name="connsiteY3" fmla="*/ 287495 h 337641"/>
                <a:gd name="connsiteX4" fmla="*/ 24508 w 287320"/>
                <a:gd name="connsiteY4" fmla="*/ 59185 h 337641"/>
                <a:gd name="connsiteX5" fmla="*/ 22249 w 287320"/>
                <a:gd name="connsiteY5" fmla="*/ 50494 h 337641"/>
                <a:gd name="connsiteX6" fmla="*/ 7648 w 287320"/>
                <a:gd name="connsiteY6" fmla="*/ 23118 h 337641"/>
                <a:gd name="connsiteX7" fmla="*/ 608 w 287320"/>
                <a:gd name="connsiteY7" fmla="*/ 8778 h 337641"/>
                <a:gd name="connsiteX8" fmla="*/ 200499 w 287320"/>
                <a:gd name="connsiteY8" fmla="*/ 8778 h 337641"/>
                <a:gd name="connsiteX9" fmla="*/ 200499 w 287320"/>
                <a:gd name="connsiteY9" fmla="*/ 8778 h 337641"/>
                <a:gd name="connsiteX10" fmla="*/ 220053 w 287320"/>
                <a:gd name="connsiteY10" fmla="*/ 4085 h 337641"/>
                <a:gd name="connsiteX11" fmla="*/ 224312 w 287320"/>
                <a:gd name="connsiteY11" fmla="*/ 1999 h 337641"/>
                <a:gd name="connsiteX12" fmla="*/ 228657 w 287320"/>
                <a:gd name="connsiteY12" fmla="*/ 0 h 337641"/>
                <a:gd name="connsiteX13" fmla="*/ 261248 w 287320"/>
                <a:gd name="connsiteY13" fmla="*/ 72743 h 337641"/>
                <a:gd name="connsiteX14" fmla="*/ 114372 w 287320"/>
                <a:gd name="connsiteY14" fmla="*/ 72743 h 337641"/>
                <a:gd name="connsiteX15" fmla="*/ 114372 w 287320"/>
                <a:gd name="connsiteY15" fmla="*/ 133579 h 337641"/>
                <a:gd name="connsiteX16" fmla="*/ 182943 w 287320"/>
                <a:gd name="connsiteY16" fmla="*/ 133579 h 337641"/>
                <a:gd name="connsiteX17" fmla="*/ 190417 w 287320"/>
                <a:gd name="connsiteY17" fmla="*/ 131667 h 337641"/>
                <a:gd name="connsiteX18" fmla="*/ 211710 w 287320"/>
                <a:gd name="connsiteY18" fmla="*/ 120369 h 337641"/>
                <a:gd name="connsiteX19" fmla="*/ 223877 w 287320"/>
                <a:gd name="connsiteY19" fmla="*/ 113851 h 337641"/>
                <a:gd name="connsiteX20" fmla="*/ 223877 w 287320"/>
                <a:gd name="connsiteY20" fmla="*/ 226572 h 337641"/>
                <a:gd name="connsiteX21" fmla="*/ 212058 w 287320"/>
                <a:gd name="connsiteY21" fmla="*/ 220140 h 337641"/>
                <a:gd name="connsiteX22" fmla="*/ 192677 w 287320"/>
                <a:gd name="connsiteY22" fmla="*/ 209972 h 337641"/>
                <a:gd name="connsiteX23" fmla="*/ 180162 w 287320"/>
                <a:gd name="connsiteY23" fmla="*/ 206756 h 337641"/>
                <a:gd name="connsiteX24" fmla="*/ 114459 w 287320"/>
                <a:gd name="connsiteY24" fmla="*/ 206756 h 337641"/>
                <a:gd name="connsiteX25" fmla="*/ 114459 w 287320"/>
                <a:gd name="connsiteY25" fmla="*/ 273329 h 337641"/>
                <a:gd name="connsiteX26" fmla="*/ 117588 w 287320"/>
                <a:gd name="connsiteY26" fmla="*/ 273329 h 337641"/>
                <a:gd name="connsiteX27" fmla="*/ 236045 w 287320"/>
                <a:gd name="connsiteY27" fmla="*/ 273329 h 337641"/>
                <a:gd name="connsiteX28" fmla="*/ 243084 w 287320"/>
                <a:gd name="connsiteY28" fmla="*/ 271590 h 337641"/>
                <a:gd name="connsiteX29" fmla="*/ 272025 w 287320"/>
                <a:gd name="connsiteY29" fmla="*/ 256468 h 337641"/>
                <a:gd name="connsiteX30" fmla="*/ 287321 w 287320"/>
                <a:gd name="connsiteY30" fmla="*/ 248473 h 337641"/>
                <a:gd name="connsiteX31" fmla="*/ 285148 w 287320"/>
                <a:gd name="connsiteY31" fmla="*/ 260379 h 337641"/>
                <a:gd name="connsiteX32" fmla="*/ 282628 w 287320"/>
                <a:gd name="connsiteY32" fmla="*/ 274371 h 337641"/>
                <a:gd name="connsiteX33" fmla="*/ 271243 w 287320"/>
                <a:gd name="connsiteY33" fmla="*/ 331992 h 337641"/>
                <a:gd name="connsiteX34" fmla="*/ 271243 w 287320"/>
                <a:gd name="connsiteY34" fmla="*/ 333991 h 337641"/>
                <a:gd name="connsiteX35" fmla="*/ 271243 w 287320"/>
                <a:gd name="connsiteY35" fmla="*/ 337641 h 33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87320" h="337641">
                  <a:moveTo>
                    <a:pt x="0" y="337641"/>
                  </a:moveTo>
                  <a:lnTo>
                    <a:pt x="7127" y="324170"/>
                  </a:lnTo>
                  <a:cubicBezTo>
                    <a:pt x="12402" y="314321"/>
                    <a:pt x="17617" y="304413"/>
                    <a:pt x="22770" y="294447"/>
                  </a:cubicBezTo>
                  <a:cubicBezTo>
                    <a:pt x="23891" y="292300"/>
                    <a:pt x="24491" y="289917"/>
                    <a:pt x="24508" y="287495"/>
                  </a:cubicBezTo>
                  <a:cubicBezTo>
                    <a:pt x="24508" y="211362"/>
                    <a:pt x="24508" y="135259"/>
                    <a:pt x="24508" y="59185"/>
                  </a:cubicBezTo>
                  <a:cubicBezTo>
                    <a:pt x="24413" y="56156"/>
                    <a:pt x="23639" y="53187"/>
                    <a:pt x="22249" y="50494"/>
                  </a:cubicBezTo>
                  <a:cubicBezTo>
                    <a:pt x="17556" y="41369"/>
                    <a:pt x="12689" y="32330"/>
                    <a:pt x="7648" y="23118"/>
                  </a:cubicBezTo>
                  <a:lnTo>
                    <a:pt x="608" y="8778"/>
                  </a:lnTo>
                  <a:lnTo>
                    <a:pt x="200499" y="8778"/>
                  </a:lnTo>
                  <a:lnTo>
                    <a:pt x="200499" y="8778"/>
                  </a:lnTo>
                  <a:cubicBezTo>
                    <a:pt x="207339" y="9174"/>
                    <a:pt x="214143" y="7541"/>
                    <a:pt x="220053" y="4085"/>
                  </a:cubicBezTo>
                  <a:cubicBezTo>
                    <a:pt x="221427" y="3303"/>
                    <a:pt x="222852" y="2606"/>
                    <a:pt x="224312" y="1999"/>
                  </a:cubicBezTo>
                  <a:lnTo>
                    <a:pt x="228657" y="0"/>
                  </a:lnTo>
                  <a:lnTo>
                    <a:pt x="261248" y="72743"/>
                  </a:lnTo>
                  <a:lnTo>
                    <a:pt x="114372" y="72743"/>
                  </a:lnTo>
                  <a:lnTo>
                    <a:pt x="114372" y="133579"/>
                  </a:lnTo>
                  <a:lnTo>
                    <a:pt x="182943" y="133579"/>
                  </a:lnTo>
                  <a:cubicBezTo>
                    <a:pt x="185551" y="133509"/>
                    <a:pt x="188097" y="132856"/>
                    <a:pt x="190417" y="131667"/>
                  </a:cubicBezTo>
                  <a:cubicBezTo>
                    <a:pt x="197457" y="128104"/>
                    <a:pt x="204410" y="124280"/>
                    <a:pt x="211710" y="120369"/>
                  </a:cubicBezTo>
                  <a:lnTo>
                    <a:pt x="223877" y="113851"/>
                  </a:lnTo>
                  <a:lnTo>
                    <a:pt x="223877" y="226572"/>
                  </a:lnTo>
                  <a:cubicBezTo>
                    <a:pt x="223877" y="226572"/>
                    <a:pt x="214752" y="221705"/>
                    <a:pt x="212058" y="220140"/>
                  </a:cubicBezTo>
                  <a:cubicBezTo>
                    <a:pt x="205366" y="216577"/>
                    <a:pt x="199195" y="213101"/>
                    <a:pt x="192677" y="209972"/>
                  </a:cubicBezTo>
                  <a:cubicBezTo>
                    <a:pt x="188775" y="208043"/>
                    <a:pt x="184508" y="206948"/>
                    <a:pt x="180162" y="206756"/>
                  </a:cubicBezTo>
                  <a:lnTo>
                    <a:pt x="114459" y="206756"/>
                  </a:lnTo>
                  <a:lnTo>
                    <a:pt x="114459" y="273329"/>
                  </a:lnTo>
                  <a:lnTo>
                    <a:pt x="117588" y="273329"/>
                  </a:lnTo>
                  <a:lnTo>
                    <a:pt x="236045" y="273329"/>
                  </a:lnTo>
                  <a:cubicBezTo>
                    <a:pt x="238487" y="273250"/>
                    <a:pt x="240885" y="272658"/>
                    <a:pt x="243084" y="271590"/>
                  </a:cubicBezTo>
                  <a:lnTo>
                    <a:pt x="272025" y="256468"/>
                  </a:lnTo>
                  <a:lnTo>
                    <a:pt x="287321" y="248473"/>
                  </a:lnTo>
                  <a:lnTo>
                    <a:pt x="285148" y="260379"/>
                  </a:lnTo>
                  <a:cubicBezTo>
                    <a:pt x="284279" y="265246"/>
                    <a:pt x="283497" y="269765"/>
                    <a:pt x="282628" y="274371"/>
                  </a:cubicBezTo>
                  <a:lnTo>
                    <a:pt x="271243" y="331992"/>
                  </a:lnTo>
                  <a:cubicBezTo>
                    <a:pt x="271191" y="332658"/>
                    <a:pt x="271191" y="333325"/>
                    <a:pt x="271243" y="333991"/>
                  </a:cubicBezTo>
                  <a:lnTo>
                    <a:pt x="271243" y="337641"/>
                  </a:lnTo>
                  <a:close/>
                </a:path>
              </a:pathLst>
            </a:custGeom>
            <a:grpFill/>
            <a:ln w="8672"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CFDE42A5-9809-1D0F-A1AA-BF1865FB10EC}"/>
                </a:ext>
              </a:extLst>
            </p:cNvPr>
            <p:cNvSpPr/>
            <p:nvPr/>
          </p:nvSpPr>
          <p:spPr>
            <a:xfrm>
              <a:off x="3251272" y="276281"/>
              <a:ext cx="265101" cy="224499"/>
            </a:xfrm>
            <a:custGeom>
              <a:avLst/>
              <a:gdLst>
                <a:gd name="connsiteX0" fmla="*/ 278369 w 388135"/>
                <a:gd name="connsiteY0" fmla="*/ 327473 h 328689"/>
                <a:gd name="connsiteX1" fmla="*/ 230396 w 388135"/>
                <a:gd name="connsiteY1" fmla="*/ 217620 h 328689"/>
                <a:gd name="connsiteX2" fmla="*/ 128451 w 388135"/>
                <a:gd name="connsiteY2" fmla="*/ 217620 h 328689"/>
                <a:gd name="connsiteX3" fmla="*/ 108375 w 388135"/>
                <a:gd name="connsiteY3" fmla="*/ 270374 h 328689"/>
                <a:gd name="connsiteX4" fmla="*/ 106290 w 388135"/>
                <a:gd name="connsiteY4" fmla="*/ 275762 h 328689"/>
                <a:gd name="connsiteX5" fmla="*/ 101075 w 388135"/>
                <a:gd name="connsiteY5" fmla="*/ 290276 h 328689"/>
                <a:gd name="connsiteX6" fmla="*/ 101683 w 388135"/>
                <a:gd name="connsiteY6" fmla="*/ 297315 h 328689"/>
                <a:gd name="connsiteX7" fmla="*/ 112199 w 388135"/>
                <a:gd name="connsiteY7" fmla="*/ 317044 h 328689"/>
                <a:gd name="connsiteX8" fmla="*/ 118544 w 388135"/>
                <a:gd name="connsiteY8" fmla="*/ 328342 h 328689"/>
                <a:gd name="connsiteX9" fmla="*/ 0 w 388135"/>
                <a:gd name="connsiteY9" fmla="*/ 328342 h 328689"/>
                <a:gd name="connsiteX10" fmla="*/ 3476 w 388135"/>
                <a:gd name="connsiteY10" fmla="*/ 324431 h 328689"/>
                <a:gd name="connsiteX11" fmla="*/ 6344 w 388135"/>
                <a:gd name="connsiteY11" fmla="*/ 321042 h 328689"/>
                <a:gd name="connsiteX12" fmla="*/ 12428 w 388135"/>
                <a:gd name="connsiteY12" fmla="*/ 314176 h 328689"/>
                <a:gd name="connsiteX13" fmla="*/ 40586 w 388135"/>
                <a:gd name="connsiteY13" fmla="*/ 270287 h 328689"/>
                <a:gd name="connsiteX14" fmla="*/ 107246 w 388135"/>
                <a:gd name="connsiteY14" fmla="*/ 95861 h 328689"/>
                <a:gd name="connsiteX15" fmla="*/ 134709 w 388135"/>
                <a:gd name="connsiteY15" fmla="*/ 24769 h 328689"/>
                <a:gd name="connsiteX16" fmla="*/ 134709 w 388135"/>
                <a:gd name="connsiteY16" fmla="*/ 20163 h 328689"/>
                <a:gd name="connsiteX17" fmla="*/ 128973 w 388135"/>
                <a:gd name="connsiteY17" fmla="*/ 8083 h 328689"/>
                <a:gd name="connsiteX18" fmla="*/ 124975 w 388135"/>
                <a:gd name="connsiteY18" fmla="*/ 0 h 328689"/>
                <a:gd name="connsiteX19" fmla="*/ 269505 w 388135"/>
                <a:gd name="connsiteY19" fmla="*/ 0 h 328689"/>
                <a:gd name="connsiteX20" fmla="*/ 261683 w 388135"/>
                <a:gd name="connsiteY20" fmla="*/ 11211 h 328689"/>
                <a:gd name="connsiteX21" fmla="*/ 245257 w 388135"/>
                <a:gd name="connsiteY21" fmla="*/ 34937 h 328689"/>
                <a:gd name="connsiteX22" fmla="*/ 245257 w 388135"/>
                <a:gd name="connsiteY22" fmla="*/ 38240 h 328689"/>
                <a:gd name="connsiteX23" fmla="*/ 323996 w 388135"/>
                <a:gd name="connsiteY23" fmla="*/ 219358 h 328689"/>
                <a:gd name="connsiteX24" fmla="*/ 337989 w 388135"/>
                <a:gd name="connsiteY24" fmla="*/ 251601 h 328689"/>
                <a:gd name="connsiteX25" fmla="*/ 338858 w 388135"/>
                <a:gd name="connsiteY25" fmla="*/ 253513 h 328689"/>
                <a:gd name="connsiteX26" fmla="*/ 340944 w 388135"/>
                <a:gd name="connsiteY26" fmla="*/ 258728 h 328689"/>
                <a:gd name="connsiteX27" fmla="*/ 370753 w 388135"/>
                <a:gd name="connsiteY27" fmla="*/ 305919 h 328689"/>
                <a:gd name="connsiteX28" fmla="*/ 388135 w 388135"/>
                <a:gd name="connsiteY28" fmla="*/ 328690 h 328689"/>
                <a:gd name="connsiteX29" fmla="*/ 279064 w 388135"/>
                <a:gd name="connsiteY29" fmla="*/ 328690 h 328689"/>
                <a:gd name="connsiteX30" fmla="*/ 208234 w 388135"/>
                <a:gd name="connsiteY30" fmla="*/ 166691 h 328689"/>
                <a:gd name="connsiteX31" fmla="*/ 184160 w 388135"/>
                <a:gd name="connsiteY31" fmla="*/ 111330 h 328689"/>
                <a:gd name="connsiteX32" fmla="*/ 177207 w 388135"/>
                <a:gd name="connsiteY32" fmla="*/ 95339 h 328689"/>
                <a:gd name="connsiteX33" fmla="*/ 175904 w 388135"/>
                <a:gd name="connsiteY33" fmla="*/ 92819 h 328689"/>
                <a:gd name="connsiteX34" fmla="*/ 147745 w 388135"/>
                <a:gd name="connsiteY34" fmla="*/ 167039 h 32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135" h="328689">
                  <a:moveTo>
                    <a:pt x="278369" y="327473"/>
                  </a:moveTo>
                  <a:cubicBezTo>
                    <a:pt x="277761" y="326430"/>
                    <a:pt x="236045" y="230569"/>
                    <a:pt x="230396" y="217620"/>
                  </a:cubicBezTo>
                  <a:lnTo>
                    <a:pt x="128451" y="217620"/>
                  </a:lnTo>
                  <a:lnTo>
                    <a:pt x="108375" y="270374"/>
                  </a:lnTo>
                  <a:lnTo>
                    <a:pt x="106290" y="275762"/>
                  </a:lnTo>
                  <a:cubicBezTo>
                    <a:pt x="104464" y="280542"/>
                    <a:pt x="102552" y="285409"/>
                    <a:pt x="101075" y="290276"/>
                  </a:cubicBezTo>
                  <a:cubicBezTo>
                    <a:pt x="100484" y="292625"/>
                    <a:pt x="100701" y="295102"/>
                    <a:pt x="101683" y="297315"/>
                  </a:cubicBezTo>
                  <a:cubicBezTo>
                    <a:pt x="104899" y="303920"/>
                    <a:pt x="108549" y="310352"/>
                    <a:pt x="112199" y="317044"/>
                  </a:cubicBezTo>
                  <a:lnTo>
                    <a:pt x="118544" y="328342"/>
                  </a:lnTo>
                  <a:lnTo>
                    <a:pt x="0" y="328342"/>
                  </a:lnTo>
                  <a:lnTo>
                    <a:pt x="3476" y="324431"/>
                  </a:lnTo>
                  <a:lnTo>
                    <a:pt x="6344" y="321042"/>
                  </a:lnTo>
                  <a:cubicBezTo>
                    <a:pt x="8430" y="318608"/>
                    <a:pt x="10342" y="316262"/>
                    <a:pt x="12428" y="314176"/>
                  </a:cubicBezTo>
                  <a:cubicBezTo>
                    <a:pt x="25317" y="302114"/>
                    <a:pt x="34990" y="287029"/>
                    <a:pt x="40586" y="270287"/>
                  </a:cubicBezTo>
                  <a:cubicBezTo>
                    <a:pt x="44584" y="257946"/>
                    <a:pt x="79348" y="168082"/>
                    <a:pt x="107246" y="95861"/>
                  </a:cubicBezTo>
                  <a:cubicBezTo>
                    <a:pt x="119065" y="65356"/>
                    <a:pt x="129233" y="38935"/>
                    <a:pt x="134709" y="24769"/>
                  </a:cubicBezTo>
                  <a:cubicBezTo>
                    <a:pt x="135187" y="23271"/>
                    <a:pt x="135187" y="21661"/>
                    <a:pt x="134709" y="20163"/>
                  </a:cubicBezTo>
                  <a:cubicBezTo>
                    <a:pt x="132970" y="16078"/>
                    <a:pt x="130972" y="12080"/>
                    <a:pt x="128973" y="8083"/>
                  </a:cubicBezTo>
                  <a:lnTo>
                    <a:pt x="124975" y="0"/>
                  </a:lnTo>
                  <a:lnTo>
                    <a:pt x="269505" y="0"/>
                  </a:lnTo>
                  <a:lnTo>
                    <a:pt x="261683" y="11211"/>
                  </a:lnTo>
                  <a:cubicBezTo>
                    <a:pt x="256207" y="19120"/>
                    <a:pt x="250645" y="26942"/>
                    <a:pt x="245257" y="34937"/>
                  </a:cubicBezTo>
                  <a:cubicBezTo>
                    <a:pt x="244822" y="35995"/>
                    <a:pt x="244822" y="37182"/>
                    <a:pt x="245257" y="38240"/>
                  </a:cubicBezTo>
                  <a:cubicBezTo>
                    <a:pt x="272025" y="100119"/>
                    <a:pt x="298271" y="160492"/>
                    <a:pt x="323996" y="219358"/>
                  </a:cubicBezTo>
                  <a:lnTo>
                    <a:pt x="337989" y="251601"/>
                  </a:lnTo>
                  <a:lnTo>
                    <a:pt x="338858" y="253513"/>
                  </a:lnTo>
                  <a:cubicBezTo>
                    <a:pt x="339683" y="255198"/>
                    <a:pt x="340379" y="256941"/>
                    <a:pt x="340944" y="258728"/>
                  </a:cubicBezTo>
                  <a:cubicBezTo>
                    <a:pt x="347601" y="276305"/>
                    <a:pt x="357743" y="292356"/>
                    <a:pt x="370753" y="305919"/>
                  </a:cubicBezTo>
                  <a:cubicBezTo>
                    <a:pt x="373448" y="309222"/>
                    <a:pt x="388135" y="328690"/>
                    <a:pt x="388135" y="328690"/>
                  </a:cubicBezTo>
                  <a:lnTo>
                    <a:pt x="279064" y="328690"/>
                  </a:lnTo>
                  <a:close/>
                  <a:moveTo>
                    <a:pt x="208234" y="166691"/>
                  </a:moveTo>
                  <a:cubicBezTo>
                    <a:pt x="196849" y="140619"/>
                    <a:pt x="187549" y="119239"/>
                    <a:pt x="184160" y="111330"/>
                  </a:cubicBezTo>
                  <a:lnTo>
                    <a:pt x="177207" y="95339"/>
                  </a:lnTo>
                  <a:lnTo>
                    <a:pt x="175904" y="92819"/>
                  </a:lnTo>
                  <a:cubicBezTo>
                    <a:pt x="170167" y="108115"/>
                    <a:pt x="159217" y="136968"/>
                    <a:pt x="147745" y="167039"/>
                  </a:cubicBezTo>
                  <a:close/>
                </a:path>
              </a:pathLst>
            </a:custGeom>
            <a:grpFill/>
            <a:ln w="8672"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FB847A55-C2DC-6FC4-1CED-756883F26EC3}"/>
                </a:ext>
              </a:extLst>
            </p:cNvPr>
            <p:cNvSpPr/>
            <p:nvPr/>
          </p:nvSpPr>
          <p:spPr>
            <a:xfrm>
              <a:off x="2803203" y="239953"/>
              <a:ext cx="261947" cy="284855"/>
            </a:xfrm>
            <a:custGeom>
              <a:avLst/>
              <a:gdLst>
                <a:gd name="connsiteX0" fmla="*/ 210087 w 383517"/>
                <a:gd name="connsiteY0" fmla="*/ 416989 h 417056"/>
                <a:gd name="connsiteX1" fmla="*/ 83635 w 383517"/>
                <a:gd name="connsiteY1" fmla="*/ 390916 h 417056"/>
                <a:gd name="connsiteX2" fmla="*/ 79116 w 383517"/>
                <a:gd name="connsiteY2" fmla="*/ 388396 h 417056"/>
                <a:gd name="connsiteX3" fmla="*/ 66601 w 383517"/>
                <a:gd name="connsiteY3" fmla="*/ 383703 h 417056"/>
                <a:gd name="connsiteX4" fmla="*/ 64862 w 383517"/>
                <a:gd name="connsiteY4" fmla="*/ 383703 h 417056"/>
                <a:gd name="connsiteX5" fmla="*/ 53477 w 383517"/>
                <a:gd name="connsiteY5" fmla="*/ 386745 h 417056"/>
                <a:gd name="connsiteX6" fmla="*/ 52521 w 383517"/>
                <a:gd name="connsiteY6" fmla="*/ 386745 h 417056"/>
                <a:gd name="connsiteX7" fmla="*/ 30099 w 383517"/>
                <a:gd name="connsiteY7" fmla="*/ 398390 h 417056"/>
                <a:gd name="connsiteX8" fmla="*/ 23320 w 383517"/>
                <a:gd name="connsiteY8" fmla="*/ 402823 h 417056"/>
                <a:gd name="connsiteX9" fmla="*/ 19148 w 383517"/>
                <a:gd name="connsiteY9" fmla="*/ 405343 h 417056"/>
                <a:gd name="connsiteX10" fmla="*/ 11848 w 383517"/>
                <a:gd name="connsiteY10" fmla="*/ 409862 h 417056"/>
                <a:gd name="connsiteX11" fmla="*/ 9936 w 383517"/>
                <a:gd name="connsiteY11" fmla="*/ 411253 h 417056"/>
                <a:gd name="connsiteX12" fmla="*/ 9936 w 383517"/>
                <a:gd name="connsiteY12" fmla="*/ 406734 h 417056"/>
                <a:gd name="connsiteX13" fmla="*/ 8459 w 383517"/>
                <a:gd name="connsiteY13" fmla="*/ 264116 h 417056"/>
                <a:gd name="connsiteX14" fmla="*/ 10631 w 383517"/>
                <a:gd name="connsiteY14" fmla="*/ 266463 h 417056"/>
                <a:gd name="connsiteX15" fmla="*/ 16976 w 383517"/>
                <a:gd name="connsiteY15" fmla="*/ 273850 h 417056"/>
                <a:gd name="connsiteX16" fmla="*/ 24102 w 383517"/>
                <a:gd name="connsiteY16" fmla="*/ 281498 h 417056"/>
                <a:gd name="connsiteX17" fmla="*/ 28274 w 383517"/>
                <a:gd name="connsiteY17" fmla="*/ 285148 h 417056"/>
                <a:gd name="connsiteX18" fmla="*/ 45656 w 383517"/>
                <a:gd name="connsiteY18" fmla="*/ 299227 h 417056"/>
                <a:gd name="connsiteX19" fmla="*/ 96584 w 383517"/>
                <a:gd name="connsiteY19" fmla="*/ 327820 h 417056"/>
                <a:gd name="connsiteX20" fmla="*/ 211652 w 383517"/>
                <a:gd name="connsiteY20" fmla="*/ 352503 h 417056"/>
                <a:gd name="connsiteX21" fmla="*/ 281179 w 383517"/>
                <a:gd name="connsiteY21" fmla="*/ 314002 h 417056"/>
                <a:gd name="connsiteX22" fmla="*/ 267013 w 383517"/>
                <a:gd name="connsiteY22" fmla="*/ 279238 h 417056"/>
                <a:gd name="connsiteX23" fmla="*/ 246763 w 383517"/>
                <a:gd name="connsiteY23" fmla="*/ 271156 h 417056"/>
                <a:gd name="connsiteX24" fmla="*/ 180973 w 383517"/>
                <a:gd name="connsiteY24" fmla="*/ 260205 h 417056"/>
                <a:gd name="connsiteX25" fmla="*/ 180104 w 383517"/>
                <a:gd name="connsiteY25" fmla="*/ 260205 h 417056"/>
                <a:gd name="connsiteX26" fmla="*/ 152814 w 383517"/>
                <a:gd name="connsiteY26" fmla="*/ 256816 h 417056"/>
                <a:gd name="connsiteX27" fmla="*/ 69555 w 383517"/>
                <a:gd name="connsiteY27" fmla="*/ 237001 h 417056"/>
                <a:gd name="connsiteX28" fmla="*/ 14282 w 383517"/>
                <a:gd name="connsiteY28" fmla="*/ 191634 h 417056"/>
                <a:gd name="connsiteX29" fmla="*/ 463 w 383517"/>
                <a:gd name="connsiteY29" fmla="*/ 142704 h 417056"/>
                <a:gd name="connsiteX30" fmla="*/ 19322 w 383517"/>
                <a:gd name="connsiteY30" fmla="*/ 71439 h 417056"/>
                <a:gd name="connsiteX31" fmla="*/ 100756 w 383517"/>
                <a:gd name="connsiteY31" fmla="*/ 20163 h 417056"/>
                <a:gd name="connsiteX32" fmla="*/ 168979 w 383517"/>
                <a:gd name="connsiteY32" fmla="*/ 12254 h 417056"/>
                <a:gd name="connsiteX33" fmla="*/ 190011 w 383517"/>
                <a:gd name="connsiteY33" fmla="*/ 12863 h 417056"/>
                <a:gd name="connsiteX34" fmla="*/ 196530 w 383517"/>
                <a:gd name="connsiteY34" fmla="*/ 12863 h 417056"/>
                <a:gd name="connsiteX35" fmla="*/ 241114 w 383517"/>
                <a:gd name="connsiteY35" fmla="*/ 16252 h 417056"/>
                <a:gd name="connsiteX36" fmla="*/ 293954 w 383517"/>
                <a:gd name="connsiteY36" fmla="*/ 28767 h 417056"/>
                <a:gd name="connsiteX37" fmla="*/ 307078 w 383517"/>
                <a:gd name="connsiteY37" fmla="*/ 31287 h 417056"/>
                <a:gd name="connsiteX38" fmla="*/ 318549 w 383517"/>
                <a:gd name="connsiteY38" fmla="*/ 26073 h 417056"/>
                <a:gd name="connsiteX39" fmla="*/ 322982 w 383517"/>
                <a:gd name="connsiteY39" fmla="*/ 22162 h 417056"/>
                <a:gd name="connsiteX40" fmla="*/ 348099 w 383517"/>
                <a:gd name="connsiteY40" fmla="*/ 1391 h 417056"/>
                <a:gd name="connsiteX41" fmla="*/ 350011 w 383517"/>
                <a:gd name="connsiteY41" fmla="*/ 0 h 417056"/>
                <a:gd name="connsiteX42" fmla="*/ 350011 w 383517"/>
                <a:gd name="connsiteY42" fmla="*/ 149657 h 417056"/>
                <a:gd name="connsiteX43" fmla="*/ 348359 w 383517"/>
                <a:gd name="connsiteY43" fmla="*/ 149049 h 417056"/>
                <a:gd name="connsiteX44" fmla="*/ 343753 w 383517"/>
                <a:gd name="connsiteY44" fmla="*/ 145659 h 417056"/>
                <a:gd name="connsiteX45" fmla="*/ 342797 w 383517"/>
                <a:gd name="connsiteY45" fmla="*/ 144703 h 417056"/>
                <a:gd name="connsiteX46" fmla="*/ 335497 w 383517"/>
                <a:gd name="connsiteY46" fmla="*/ 137403 h 417056"/>
                <a:gd name="connsiteX47" fmla="*/ 330195 w 383517"/>
                <a:gd name="connsiteY47" fmla="*/ 132015 h 417056"/>
                <a:gd name="connsiteX48" fmla="*/ 187491 w 383517"/>
                <a:gd name="connsiteY48" fmla="*/ 78566 h 417056"/>
                <a:gd name="connsiteX49" fmla="*/ 141951 w 383517"/>
                <a:gd name="connsiteY49" fmla="*/ 81607 h 417056"/>
                <a:gd name="connsiteX50" fmla="*/ 108838 w 383517"/>
                <a:gd name="connsiteY50" fmla="*/ 94731 h 417056"/>
                <a:gd name="connsiteX51" fmla="*/ 97453 w 383517"/>
                <a:gd name="connsiteY51" fmla="*/ 122976 h 417056"/>
                <a:gd name="connsiteX52" fmla="*/ 116486 w 383517"/>
                <a:gd name="connsiteY52" fmla="*/ 146528 h 417056"/>
                <a:gd name="connsiteX53" fmla="*/ 144471 w 383517"/>
                <a:gd name="connsiteY53" fmla="*/ 155219 h 417056"/>
                <a:gd name="connsiteX54" fmla="*/ 198268 w 383517"/>
                <a:gd name="connsiteY54" fmla="*/ 162607 h 417056"/>
                <a:gd name="connsiteX55" fmla="*/ 199224 w 383517"/>
                <a:gd name="connsiteY55" fmla="*/ 162607 h 417056"/>
                <a:gd name="connsiteX56" fmla="*/ 241461 w 383517"/>
                <a:gd name="connsiteY56" fmla="*/ 168256 h 417056"/>
                <a:gd name="connsiteX57" fmla="*/ 323417 w 383517"/>
                <a:gd name="connsiteY57" fmla="*/ 191460 h 417056"/>
                <a:gd name="connsiteX58" fmla="*/ 372172 w 383517"/>
                <a:gd name="connsiteY58" fmla="*/ 238652 h 417056"/>
                <a:gd name="connsiteX59" fmla="*/ 380863 w 383517"/>
                <a:gd name="connsiteY59" fmla="*/ 316870 h 417056"/>
                <a:gd name="connsiteX60" fmla="*/ 341928 w 383517"/>
                <a:gd name="connsiteY60" fmla="*/ 381183 h 417056"/>
                <a:gd name="connsiteX61" fmla="*/ 257018 w 383517"/>
                <a:gd name="connsiteY61" fmla="*/ 413600 h 417056"/>
                <a:gd name="connsiteX62" fmla="*/ 210087 w 383517"/>
                <a:gd name="connsiteY62" fmla="*/ 416989 h 41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83517" h="417056">
                  <a:moveTo>
                    <a:pt x="210087" y="416989"/>
                  </a:moveTo>
                  <a:cubicBezTo>
                    <a:pt x="166511" y="417928"/>
                    <a:pt x="123283" y="409016"/>
                    <a:pt x="83635" y="390916"/>
                  </a:cubicBezTo>
                  <a:cubicBezTo>
                    <a:pt x="82157" y="390221"/>
                    <a:pt x="80593" y="389265"/>
                    <a:pt x="79116" y="388396"/>
                  </a:cubicBezTo>
                  <a:cubicBezTo>
                    <a:pt x="75422" y="385770"/>
                    <a:pt x="71111" y="384153"/>
                    <a:pt x="66601" y="383703"/>
                  </a:cubicBezTo>
                  <a:lnTo>
                    <a:pt x="64862" y="383703"/>
                  </a:lnTo>
                  <a:cubicBezTo>
                    <a:pt x="60986" y="384388"/>
                    <a:pt x="57180" y="385405"/>
                    <a:pt x="53477" y="386745"/>
                  </a:cubicBezTo>
                  <a:lnTo>
                    <a:pt x="52521" y="386745"/>
                  </a:lnTo>
                  <a:cubicBezTo>
                    <a:pt x="44543" y="389564"/>
                    <a:pt x="36991" y="393484"/>
                    <a:pt x="30099" y="398390"/>
                  </a:cubicBezTo>
                  <a:cubicBezTo>
                    <a:pt x="28013" y="399897"/>
                    <a:pt x="25753" y="401374"/>
                    <a:pt x="23320" y="402823"/>
                  </a:cubicBezTo>
                  <a:lnTo>
                    <a:pt x="19148" y="405343"/>
                  </a:lnTo>
                  <a:cubicBezTo>
                    <a:pt x="16628" y="406821"/>
                    <a:pt x="14021" y="408298"/>
                    <a:pt x="11848" y="409862"/>
                  </a:cubicBezTo>
                  <a:lnTo>
                    <a:pt x="9936" y="411253"/>
                  </a:lnTo>
                  <a:lnTo>
                    <a:pt x="9936" y="406734"/>
                  </a:lnTo>
                  <a:lnTo>
                    <a:pt x="8459" y="264116"/>
                  </a:lnTo>
                  <a:lnTo>
                    <a:pt x="10631" y="266463"/>
                  </a:lnTo>
                  <a:cubicBezTo>
                    <a:pt x="13152" y="269244"/>
                    <a:pt x="15237" y="271677"/>
                    <a:pt x="16976" y="273850"/>
                  </a:cubicBezTo>
                  <a:cubicBezTo>
                    <a:pt x="19157" y="276573"/>
                    <a:pt x="21538" y="279129"/>
                    <a:pt x="24102" y="281498"/>
                  </a:cubicBezTo>
                  <a:lnTo>
                    <a:pt x="28274" y="285148"/>
                  </a:lnTo>
                  <a:cubicBezTo>
                    <a:pt x="33749" y="289928"/>
                    <a:pt x="39398" y="294882"/>
                    <a:pt x="45656" y="299227"/>
                  </a:cubicBezTo>
                  <a:cubicBezTo>
                    <a:pt x="61508" y="310630"/>
                    <a:pt x="78594" y="320220"/>
                    <a:pt x="96584" y="327820"/>
                  </a:cubicBezTo>
                  <a:cubicBezTo>
                    <a:pt x="132851" y="343816"/>
                    <a:pt x="172012" y="352216"/>
                    <a:pt x="211652" y="352503"/>
                  </a:cubicBezTo>
                  <a:cubicBezTo>
                    <a:pt x="251977" y="352503"/>
                    <a:pt x="275356" y="339553"/>
                    <a:pt x="281179" y="314002"/>
                  </a:cubicBezTo>
                  <a:cubicBezTo>
                    <a:pt x="285707" y="300505"/>
                    <a:pt x="279684" y="285724"/>
                    <a:pt x="267013" y="279238"/>
                  </a:cubicBezTo>
                  <a:cubicBezTo>
                    <a:pt x="260616" y="275736"/>
                    <a:pt x="253811" y="273023"/>
                    <a:pt x="246763" y="271156"/>
                  </a:cubicBezTo>
                  <a:cubicBezTo>
                    <a:pt x="225140" y="265839"/>
                    <a:pt x="203152" y="262178"/>
                    <a:pt x="180973" y="260205"/>
                  </a:cubicBezTo>
                  <a:lnTo>
                    <a:pt x="180104" y="260205"/>
                  </a:lnTo>
                  <a:cubicBezTo>
                    <a:pt x="170978" y="259162"/>
                    <a:pt x="161853" y="258119"/>
                    <a:pt x="152814" y="256816"/>
                  </a:cubicBezTo>
                  <a:cubicBezTo>
                    <a:pt x="124325" y="253817"/>
                    <a:pt x="96341" y="247157"/>
                    <a:pt x="69555" y="237001"/>
                  </a:cubicBezTo>
                  <a:cubicBezTo>
                    <a:pt x="46568" y="228502"/>
                    <a:pt x="27101" y="212524"/>
                    <a:pt x="14282" y="191634"/>
                  </a:cubicBezTo>
                  <a:cubicBezTo>
                    <a:pt x="5877" y="176643"/>
                    <a:pt x="1141" y="159876"/>
                    <a:pt x="463" y="142704"/>
                  </a:cubicBezTo>
                  <a:cubicBezTo>
                    <a:pt x="-1892" y="117465"/>
                    <a:pt x="4791" y="92209"/>
                    <a:pt x="19322" y="71439"/>
                  </a:cubicBezTo>
                  <a:cubicBezTo>
                    <a:pt x="36704" y="46409"/>
                    <a:pt x="63646" y="29636"/>
                    <a:pt x="100756" y="20163"/>
                  </a:cubicBezTo>
                  <a:cubicBezTo>
                    <a:pt x="123074" y="14658"/>
                    <a:pt x="145992" y="12000"/>
                    <a:pt x="168979" y="12254"/>
                  </a:cubicBezTo>
                  <a:cubicBezTo>
                    <a:pt x="176019" y="12254"/>
                    <a:pt x="182972" y="12254"/>
                    <a:pt x="190011" y="12863"/>
                  </a:cubicBezTo>
                  <a:lnTo>
                    <a:pt x="196530" y="12863"/>
                  </a:lnTo>
                  <a:cubicBezTo>
                    <a:pt x="211130" y="13645"/>
                    <a:pt x="226339" y="14427"/>
                    <a:pt x="241114" y="16252"/>
                  </a:cubicBezTo>
                  <a:cubicBezTo>
                    <a:pt x="259000" y="19198"/>
                    <a:pt x="276651" y="23379"/>
                    <a:pt x="293954" y="28767"/>
                  </a:cubicBezTo>
                  <a:cubicBezTo>
                    <a:pt x="298204" y="30173"/>
                    <a:pt x="302610" y="31020"/>
                    <a:pt x="307078" y="31287"/>
                  </a:cubicBezTo>
                  <a:cubicBezTo>
                    <a:pt x="311458" y="31203"/>
                    <a:pt x="315603" y="29316"/>
                    <a:pt x="318549" y="26073"/>
                  </a:cubicBezTo>
                  <a:lnTo>
                    <a:pt x="322982" y="22162"/>
                  </a:lnTo>
                  <a:cubicBezTo>
                    <a:pt x="330986" y="14809"/>
                    <a:pt x="339373" y="7877"/>
                    <a:pt x="348099" y="1391"/>
                  </a:cubicBezTo>
                  <a:lnTo>
                    <a:pt x="350011" y="0"/>
                  </a:lnTo>
                  <a:lnTo>
                    <a:pt x="350011" y="149657"/>
                  </a:lnTo>
                  <a:lnTo>
                    <a:pt x="348359" y="149049"/>
                  </a:lnTo>
                  <a:cubicBezTo>
                    <a:pt x="346560" y="148329"/>
                    <a:pt x="344979" y="147163"/>
                    <a:pt x="343753" y="145659"/>
                  </a:cubicBezTo>
                  <a:lnTo>
                    <a:pt x="342797" y="144703"/>
                  </a:lnTo>
                  <a:lnTo>
                    <a:pt x="335497" y="137403"/>
                  </a:lnTo>
                  <a:lnTo>
                    <a:pt x="330195" y="132015"/>
                  </a:lnTo>
                  <a:cubicBezTo>
                    <a:pt x="296475" y="98555"/>
                    <a:pt x="243287" y="78566"/>
                    <a:pt x="187491" y="78566"/>
                  </a:cubicBezTo>
                  <a:cubicBezTo>
                    <a:pt x="172264" y="78666"/>
                    <a:pt x="157055" y="79682"/>
                    <a:pt x="141951" y="81607"/>
                  </a:cubicBezTo>
                  <a:cubicBezTo>
                    <a:pt x="129862" y="82622"/>
                    <a:pt x="118338" y="87188"/>
                    <a:pt x="108838" y="94731"/>
                  </a:cubicBezTo>
                  <a:cubicBezTo>
                    <a:pt x="100321" y="101476"/>
                    <a:pt x="95993" y="112212"/>
                    <a:pt x="97453" y="122976"/>
                  </a:cubicBezTo>
                  <a:cubicBezTo>
                    <a:pt x="99174" y="133644"/>
                    <a:pt x="106422" y="142603"/>
                    <a:pt x="116486" y="146528"/>
                  </a:cubicBezTo>
                  <a:cubicBezTo>
                    <a:pt x="125421" y="150567"/>
                    <a:pt x="134824" y="153486"/>
                    <a:pt x="144471" y="155219"/>
                  </a:cubicBezTo>
                  <a:cubicBezTo>
                    <a:pt x="162374" y="157913"/>
                    <a:pt x="180625" y="160260"/>
                    <a:pt x="198268" y="162607"/>
                  </a:cubicBezTo>
                  <a:lnTo>
                    <a:pt x="199224" y="162607"/>
                  </a:lnTo>
                  <a:cubicBezTo>
                    <a:pt x="213303" y="164432"/>
                    <a:pt x="227382" y="166257"/>
                    <a:pt x="241461" y="168256"/>
                  </a:cubicBezTo>
                  <a:cubicBezTo>
                    <a:pt x="269863" y="171484"/>
                    <a:pt x="297544" y="179322"/>
                    <a:pt x="323417" y="191460"/>
                  </a:cubicBezTo>
                  <a:cubicBezTo>
                    <a:pt x="344561" y="201192"/>
                    <a:pt x="361761" y="217836"/>
                    <a:pt x="372172" y="238652"/>
                  </a:cubicBezTo>
                  <a:cubicBezTo>
                    <a:pt x="383297" y="263141"/>
                    <a:pt x="386338" y="290536"/>
                    <a:pt x="380863" y="316870"/>
                  </a:cubicBezTo>
                  <a:cubicBezTo>
                    <a:pt x="376596" y="342500"/>
                    <a:pt x="362656" y="365518"/>
                    <a:pt x="341928" y="381183"/>
                  </a:cubicBezTo>
                  <a:cubicBezTo>
                    <a:pt x="317046" y="399414"/>
                    <a:pt x="287714" y="410612"/>
                    <a:pt x="257018" y="413600"/>
                  </a:cubicBezTo>
                  <a:cubicBezTo>
                    <a:pt x="241479" y="415859"/>
                    <a:pt x="225792" y="416992"/>
                    <a:pt x="210087" y="416989"/>
                  </a:cubicBezTo>
                  <a:close/>
                </a:path>
              </a:pathLst>
            </a:custGeom>
            <a:grpFill/>
            <a:ln w="8672"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932A3C13-65B9-E6B1-BCB5-63CE439C180A}"/>
                </a:ext>
              </a:extLst>
            </p:cNvPr>
            <p:cNvSpPr/>
            <p:nvPr/>
          </p:nvSpPr>
          <p:spPr>
            <a:xfrm>
              <a:off x="1850911" y="246965"/>
              <a:ext cx="288489" cy="277731"/>
            </a:xfrm>
            <a:custGeom>
              <a:avLst/>
              <a:gdLst>
                <a:gd name="connsiteX0" fmla="*/ 422377 w 422377"/>
                <a:gd name="connsiteY0" fmla="*/ 273491 h 406626"/>
                <a:gd name="connsiteX1" fmla="*/ 334078 w 422377"/>
                <a:gd name="connsiteY1" fmla="*/ 156859 h 406626"/>
                <a:gd name="connsiteX2" fmla="*/ 363627 w 422377"/>
                <a:gd name="connsiteY2" fmla="*/ 96023 h 406626"/>
                <a:gd name="connsiteX3" fmla="*/ 351460 w 422377"/>
                <a:gd name="connsiteY3" fmla="*/ 54828 h 406626"/>
                <a:gd name="connsiteX4" fmla="*/ 320781 w 422377"/>
                <a:gd name="connsiteY4" fmla="*/ 24758 h 406626"/>
                <a:gd name="connsiteX5" fmla="*/ 273937 w 422377"/>
                <a:gd name="connsiteY5" fmla="*/ 5377 h 406626"/>
                <a:gd name="connsiteX6" fmla="*/ 210754 w 422377"/>
                <a:gd name="connsiteY6" fmla="*/ 163 h 406626"/>
                <a:gd name="connsiteX7" fmla="*/ 3389 w 422377"/>
                <a:gd name="connsiteY7" fmla="*/ 163 h 406626"/>
                <a:gd name="connsiteX8" fmla="*/ 0 w 422377"/>
                <a:gd name="connsiteY8" fmla="*/ 858 h 406626"/>
                <a:gd name="connsiteX9" fmla="*/ 0 w 422377"/>
                <a:gd name="connsiteY9" fmla="*/ 858 h 406626"/>
                <a:gd name="connsiteX10" fmla="*/ 5475 w 422377"/>
                <a:gd name="connsiteY10" fmla="*/ 10765 h 406626"/>
                <a:gd name="connsiteX11" fmla="*/ 27463 w 422377"/>
                <a:gd name="connsiteY11" fmla="*/ 50917 h 406626"/>
                <a:gd name="connsiteX12" fmla="*/ 28506 w 422377"/>
                <a:gd name="connsiteY12" fmla="*/ 57783 h 406626"/>
                <a:gd name="connsiteX13" fmla="*/ 28506 w 422377"/>
                <a:gd name="connsiteY13" fmla="*/ 58652 h 406626"/>
                <a:gd name="connsiteX14" fmla="*/ 28506 w 422377"/>
                <a:gd name="connsiteY14" fmla="*/ 348146 h 406626"/>
                <a:gd name="connsiteX15" fmla="*/ 27550 w 422377"/>
                <a:gd name="connsiteY15" fmla="*/ 354577 h 406626"/>
                <a:gd name="connsiteX16" fmla="*/ 6431 w 422377"/>
                <a:gd name="connsiteY16" fmla="*/ 393599 h 406626"/>
                <a:gd name="connsiteX17" fmla="*/ 0 w 422377"/>
                <a:gd name="connsiteY17" fmla="*/ 405332 h 406626"/>
                <a:gd name="connsiteX18" fmla="*/ 0 w 422377"/>
                <a:gd name="connsiteY18" fmla="*/ 405332 h 406626"/>
                <a:gd name="connsiteX19" fmla="*/ 3389 w 422377"/>
                <a:gd name="connsiteY19" fmla="*/ 406027 h 406626"/>
                <a:gd name="connsiteX20" fmla="*/ 203280 w 422377"/>
                <a:gd name="connsiteY20" fmla="*/ 406027 h 406626"/>
                <a:gd name="connsiteX21" fmla="*/ 275936 w 422377"/>
                <a:gd name="connsiteY21" fmla="*/ 405158 h 406626"/>
                <a:gd name="connsiteX22" fmla="*/ 359629 w 422377"/>
                <a:gd name="connsiteY22" fmla="*/ 376739 h 406626"/>
                <a:gd name="connsiteX23" fmla="*/ 411774 w 422377"/>
                <a:gd name="connsiteY23" fmla="*/ 319900 h 406626"/>
                <a:gd name="connsiteX24" fmla="*/ 422377 w 422377"/>
                <a:gd name="connsiteY24" fmla="*/ 273491 h 406626"/>
                <a:gd name="connsiteX25" fmla="*/ 252123 w 422377"/>
                <a:gd name="connsiteY25" fmla="*/ 211004 h 406626"/>
                <a:gd name="connsiteX26" fmla="*/ 309222 w 422377"/>
                <a:gd name="connsiteY26" fmla="*/ 237076 h 406626"/>
                <a:gd name="connsiteX27" fmla="*/ 309743 w 422377"/>
                <a:gd name="connsiteY27" fmla="*/ 313904 h 406626"/>
                <a:gd name="connsiteX28" fmla="*/ 248125 w 422377"/>
                <a:gd name="connsiteY28" fmla="*/ 341541 h 406626"/>
                <a:gd name="connsiteX29" fmla="*/ 201976 w 422377"/>
                <a:gd name="connsiteY29" fmla="*/ 341541 h 406626"/>
                <a:gd name="connsiteX30" fmla="*/ 133231 w 422377"/>
                <a:gd name="connsiteY30" fmla="*/ 341541 h 406626"/>
                <a:gd name="connsiteX31" fmla="*/ 133231 w 422377"/>
                <a:gd name="connsiteY31" fmla="*/ 211177 h 406626"/>
                <a:gd name="connsiteX32" fmla="*/ 134883 w 422377"/>
                <a:gd name="connsiteY32" fmla="*/ 210656 h 406626"/>
                <a:gd name="connsiteX33" fmla="*/ 136534 w 422377"/>
                <a:gd name="connsiteY33" fmla="*/ 210656 h 406626"/>
                <a:gd name="connsiteX34" fmla="*/ 136534 w 422377"/>
                <a:gd name="connsiteY34" fmla="*/ 210656 h 406626"/>
                <a:gd name="connsiteX35" fmla="*/ 178598 w 422377"/>
                <a:gd name="connsiteY35" fmla="*/ 210656 h 406626"/>
                <a:gd name="connsiteX36" fmla="*/ 252123 w 422377"/>
                <a:gd name="connsiteY36" fmla="*/ 211004 h 406626"/>
                <a:gd name="connsiteX37" fmla="*/ 133144 w 422377"/>
                <a:gd name="connsiteY37" fmla="*/ 64823 h 406626"/>
                <a:gd name="connsiteX38" fmla="*/ 135839 w 422377"/>
                <a:gd name="connsiteY38" fmla="*/ 64823 h 406626"/>
                <a:gd name="connsiteX39" fmla="*/ 139054 w 422377"/>
                <a:gd name="connsiteY39" fmla="*/ 64823 h 406626"/>
                <a:gd name="connsiteX40" fmla="*/ 221357 w 422377"/>
                <a:gd name="connsiteY40" fmla="*/ 64823 h 406626"/>
                <a:gd name="connsiteX41" fmla="*/ 254035 w 422377"/>
                <a:gd name="connsiteY41" fmla="*/ 73514 h 406626"/>
                <a:gd name="connsiteX42" fmla="*/ 272894 w 422377"/>
                <a:gd name="connsiteY42" fmla="*/ 109668 h 406626"/>
                <a:gd name="connsiteX43" fmla="*/ 243953 w 422377"/>
                <a:gd name="connsiteY43" fmla="*/ 142085 h 406626"/>
                <a:gd name="connsiteX44" fmla="*/ 220488 w 422377"/>
                <a:gd name="connsiteY44" fmla="*/ 145648 h 406626"/>
                <a:gd name="connsiteX45" fmla="*/ 185724 w 422377"/>
                <a:gd name="connsiteY45" fmla="*/ 145648 h 406626"/>
                <a:gd name="connsiteX46" fmla="*/ 137924 w 422377"/>
                <a:gd name="connsiteY46" fmla="*/ 145648 h 406626"/>
                <a:gd name="connsiteX47" fmla="*/ 135578 w 422377"/>
                <a:gd name="connsiteY47" fmla="*/ 145648 h 406626"/>
                <a:gd name="connsiteX48" fmla="*/ 132971 w 422377"/>
                <a:gd name="connsiteY48" fmla="*/ 145648 h 406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22377" h="406626">
                  <a:moveTo>
                    <a:pt x="422377" y="273491"/>
                  </a:moveTo>
                  <a:cubicBezTo>
                    <a:pt x="422377" y="223171"/>
                    <a:pt x="386658" y="179543"/>
                    <a:pt x="334078" y="156859"/>
                  </a:cubicBezTo>
                  <a:cubicBezTo>
                    <a:pt x="352389" y="141912"/>
                    <a:pt x="363201" y="119661"/>
                    <a:pt x="363627" y="96023"/>
                  </a:cubicBezTo>
                  <a:cubicBezTo>
                    <a:pt x="363575" y="81413"/>
                    <a:pt x="359351" y="67122"/>
                    <a:pt x="351460" y="54828"/>
                  </a:cubicBezTo>
                  <a:cubicBezTo>
                    <a:pt x="343577" y="42667"/>
                    <a:pt x="333096" y="32399"/>
                    <a:pt x="320781" y="24758"/>
                  </a:cubicBezTo>
                  <a:cubicBezTo>
                    <a:pt x="306380" y="15682"/>
                    <a:pt x="290536" y="9128"/>
                    <a:pt x="273937" y="5377"/>
                  </a:cubicBezTo>
                  <a:cubicBezTo>
                    <a:pt x="253148" y="1179"/>
                    <a:pt x="231942" y="-571"/>
                    <a:pt x="210754" y="163"/>
                  </a:cubicBezTo>
                  <a:lnTo>
                    <a:pt x="3389" y="163"/>
                  </a:lnTo>
                  <a:cubicBezTo>
                    <a:pt x="2233" y="235"/>
                    <a:pt x="1092" y="469"/>
                    <a:pt x="0" y="858"/>
                  </a:cubicBezTo>
                  <a:lnTo>
                    <a:pt x="0" y="858"/>
                  </a:lnTo>
                  <a:lnTo>
                    <a:pt x="5475" y="10765"/>
                  </a:lnTo>
                  <a:cubicBezTo>
                    <a:pt x="13036" y="24410"/>
                    <a:pt x="20337" y="37620"/>
                    <a:pt x="27463" y="50917"/>
                  </a:cubicBezTo>
                  <a:cubicBezTo>
                    <a:pt x="28378" y="53083"/>
                    <a:pt x="28737" y="55444"/>
                    <a:pt x="28506" y="57783"/>
                  </a:cubicBezTo>
                  <a:lnTo>
                    <a:pt x="28506" y="58652"/>
                  </a:lnTo>
                  <a:cubicBezTo>
                    <a:pt x="28506" y="154947"/>
                    <a:pt x="28506" y="251156"/>
                    <a:pt x="28506" y="348146"/>
                  </a:cubicBezTo>
                  <a:cubicBezTo>
                    <a:pt x="28714" y="350335"/>
                    <a:pt x="28385" y="352543"/>
                    <a:pt x="27550" y="354577"/>
                  </a:cubicBezTo>
                  <a:cubicBezTo>
                    <a:pt x="20597" y="367613"/>
                    <a:pt x="13471" y="380650"/>
                    <a:pt x="6431" y="393599"/>
                  </a:cubicBezTo>
                  <a:lnTo>
                    <a:pt x="0" y="405332"/>
                  </a:lnTo>
                  <a:lnTo>
                    <a:pt x="0" y="405332"/>
                  </a:lnTo>
                  <a:cubicBezTo>
                    <a:pt x="1094" y="405714"/>
                    <a:pt x="2234" y="405947"/>
                    <a:pt x="3389" y="406027"/>
                  </a:cubicBezTo>
                  <a:lnTo>
                    <a:pt x="203280" y="406027"/>
                  </a:lnTo>
                  <a:cubicBezTo>
                    <a:pt x="227493" y="407052"/>
                    <a:pt x="251749" y="406762"/>
                    <a:pt x="275936" y="405158"/>
                  </a:cubicBezTo>
                  <a:cubicBezTo>
                    <a:pt x="305641" y="402212"/>
                    <a:pt x="334269" y="392489"/>
                    <a:pt x="359629" y="376739"/>
                  </a:cubicBezTo>
                  <a:cubicBezTo>
                    <a:pt x="381982" y="363038"/>
                    <a:pt x="400042" y="343348"/>
                    <a:pt x="411774" y="319900"/>
                  </a:cubicBezTo>
                  <a:cubicBezTo>
                    <a:pt x="418744" y="305421"/>
                    <a:pt x="422369" y="289561"/>
                    <a:pt x="422377" y="273491"/>
                  </a:cubicBezTo>
                  <a:close/>
                  <a:moveTo>
                    <a:pt x="252123" y="211004"/>
                  </a:moveTo>
                  <a:cubicBezTo>
                    <a:pt x="273876" y="211725"/>
                    <a:pt x="294430" y="221112"/>
                    <a:pt x="309222" y="237076"/>
                  </a:cubicBezTo>
                  <a:cubicBezTo>
                    <a:pt x="329011" y="258785"/>
                    <a:pt x="329237" y="291928"/>
                    <a:pt x="309743" y="313904"/>
                  </a:cubicBezTo>
                  <a:cubicBezTo>
                    <a:pt x="294056" y="331443"/>
                    <a:pt x="271660" y="341490"/>
                    <a:pt x="248125" y="341541"/>
                  </a:cubicBezTo>
                  <a:cubicBezTo>
                    <a:pt x="234393" y="341541"/>
                    <a:pt x="219706" y="341541"/>
                    <a:pt x="201976" y="341541"/>
                  </a:cubicBezTo>
                  <a:lnTo>
                    <a:pt x="133231" y="341541"/>
                  </a:lnTo>
                  <a:lnTo>
                    <a:pt x="133231" y="211177"/>
                  </a:lnTo>
                  <a:lnTo>
                    <a:pt x="134883" y="210656"/>
                  </a:lnTo>
                  <a:cubicBezTo>
                    <a:pt x="135430" y="210583"/>
                    <a:pt x="135986" y="210583"/>
                    <a:pt x="136534" y="210656"/>
                  </a:cubicBezTo>
                  <a:lnTo>
                    <a:pt x="136534" y="210656"/>
                  </a:lnTo>
                  <a:lnTo>
                    <a:pt x="178598" y="210656"/>
                  </a:lnTo>
                  <a:cubicBezTo>
                    <a:pt x="202063" y="209961"/>
                    <a:pt x="227354" y="209961"/>
                    <a:pt x="252123" y="211004"/>
                  </a:cubicBezTo>
                  <a:close/>
                  <a:moveTo>
                    <a:pt x="133144" y="64823"/>
                  </a:moveTo>
                  <a:lnTo>
                    <a:pt x="135839" y="64823"/>
                  </a:lnTo>
                  <a:lnTo>
                    <a:pt x="139054" y="64823"/>
                  </a:lnTo>
                  <a:lnTo>
                    <a:pt x="221357" y="64823"/>
                  </a:lnTo>
                  <a:cubicBezTo>
                    <a:pt x="232872" y="64392"/>
                    <a:pt x="244257" y="67419"/>
                    <a:pt x="254035" y="73514"/>
                  </a:cubicBezTo>
                  <a:cubicBezTo>
                    <a:pt x="266975" y="80722"/>
                    <a:pt x="274389" y="94933"/>
                    <a:pt x="272894" y="109668"/>
                  </a:cubicBezTo>
                  <a:cubicBezTo>
                    <a:pt x="271460" y="125676"/>
                    <a:pt x="259701" y="138850"/>
                    <a:pt x="243953" y="142085"/>
                  </a:cubicBezTo>
                  <a:cubicBezTo>
                    <a:pt x="236323" y="144290"/>
                    <a:pt x="228431" y="145488"/>
                    <a:pt x="220488" y="145648"/>
                  </a:cubicBezTo>
                  <a:cubicBezTo>
                    <a:pt x="208929" y="145648"/>
                    <a:pt x="197457" y="145648"/>
                    <a:pt x="185724" y="145648"/>
                  </a:cubicBezTo>
                  <a:lnTo>
                    <a:pt x="137924" y="145648"/>
                  </a:lnTo>
                  <a:lnTo>
                    <a:pt x="135578" y="145648"/>
                  </a:lnTo>
                  <a:lnTo>
                    <a:pt x="132971" y="145648"/>
                  </a:lnTo>
                  <a:close/>
                </a:path>
              </a:pathLst>
            </a:custGeom>
            <a:grpFill/>
            <a:ln w="8672"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F371A8FD-CFF7-ECCD-E59D-1E6BB3CC20E1}"/>
                </a:ext>
              </a:extLst>
            </p:cNvPr>
            <p:cNvSpPr/>
            <p:nvPr/>
          </p:nvSpPr>
          <p:spPr>
            <a:xfrm>
              <a:off x="2340393" y="275687"/>
              <a:ext cx="235243" cy="229842"/>
            </a:xfrm>
            <a:custGeom>
              <a:avLst/>
              <a:gdLst>
                <a:gd name="connsiteX0" fmla="*/ 206061 w 344419"/>
                <a:gd name="connsiteY0" fmla="*/ 869 h 336511"/>
                <a:gd name="connsiteX1" fmla="*/ 208234 w 344419"/>
                <a:gd name="connsiteY1" fmla="*/ 5562 h 336511"/>
                <a:gd name="connsiteX2" fmla="*/ 209190 w 344419"/>
                <a:gd name="connsiteY2" fmla="*/ 7648 h 336511"/>
                <a:gd name="connsiteX3" fmla="*/ 214665 w 344419"/>
                <a:gd name="connsiteY3" fmla="*/ 17729 h 336511"/>
                <a:gd name="connsiteX4" fmla="*/ 229092 w 344419"/>
                <a:gd name="connsiteY4" fmla="*/ 44845 h 336511"/>
                <a:gd name="connsiteX5" fmla="*/ 230569 w 344419"/>
                <a:gd name="connsiteY5" fmla="*/ 49712 h 336511"/>
                <a:gd name="connsiteX6" fmla="*/ 230569 w 344419"/>
                <a:gd name="connsiteY6" fmla="*/ 60402 h 336511"/>
                <a:gd name="connsiteX7" fmla="*/ 230569 w 344419"/>
                <a:gd name="connsiteY7" fmla="*/ 228049 h 336511"/>
                <a:gd name="connsiteX8" fmla="*/ 208842 w 344419"/>
                <a:gd name="connsiteY8" fmla="*/ 263682 h 336511"/>
                <a:gd name="connsiteX9" fmla="*/ 173209 w 344419"/>
                <a:gd name="connsiteY9" fmla="*/ 272373 h 336511"/>
                <a:gd name="connsiteX10" fmla="*/ 159565 w 344419"/>
                <a:gd name="connsiteY10" fmla="*/ 271243 h 336511"/>
                <a:gd name="connsiteX11" fmla="*/ 113416 w 344419"/>
                <a:gd name="connsiteY11" fmla="*/ 219097 h 336511"/>
                <a:gd name="connsiteX12" fmla="*/ 113416 w 344419"/>
                <a:gd name="connsiteY12" fmla="*/ 78653 h 336511"/>
                <a:gd name="connsiteX13" fmla="*/ 128364 w 344419"/>
                <a:gd name="connsiteY13" fmla="*/ 19555 h 336511"/>
                <a:gd name="connsiteX14" fmla="*/ 134361 w 344419"/>
                <a:gd name="connsiteY14" fmla="*/ 8778 h 336511"/>
                <a:gd name="connsiteX15" fmla="*/ 136968 w 344419"/>
                <a:gd name="connsiteY15" fmla="*/ 3563 h 336511"/>
                <a:gd name="connsiteX16" fmla="*/ 138793 w 344419"/>
                <a:gd name="connsiteY16" fmla="*/ 0 h 336511"/>
                <a:gd name="connsiteX17" fmla="*/ 0 w 344419"/>
                <a:gd name="connsiteY17" fmla="*/ 0 h 336511"/>
                <a:gd name="connsiteX18" fmla="*/ 0 w 344419"/>
                <a:gd name="connsiteY18" fmla="*/ 4085 h 336511"/>
                <a:gd name="connsiteX19" fmla="*/ 5649 w 344419"/>
                <a:gd name="connsiteY19" fmla="*/ 14166 h 336511"/>
                <a:gd name="connsiteX20" fmla="*/ 23031 w 344419"/>
                <a:gd name="connsiteY20" fmla="*/ 46583 h 336511"/>
                <a:gd name="connsiteX21" fmla="*/ 23031 w 344419"/>
                <a:gd name="connsiteY21" fmla="*/ 49973 h 336511"/>
                <a:gd name="connsiteX22" fmla="*/ 23031 w 344419"/>
                <a:gd name="connsiteY22" fmla="*/ 98902 h 336511"/>
                <a:gd name="connsiteX23" fmla="*/ 23031 w 344419"/>
                <a:gd name="connsiteY23" fmla="*/ 223704 h 336511"/>
                <a:gd name="connsiteX24" fmla="*/ 23031 w 344419"/>
                <a:gd name="connsiteY24" fmla="*/ 237174 h 336511"/>
                <a:gd name="connsiteX25" fmla="*/ 171645 w 344419"/>
                <a:gd name="connsiteY25" fmla="*/ 336511 h 336511"/>
                <a:gd name="connsiteX26" fmla="*/ 320259 w 344419"/>
                <a:gd name="connsiteY26" fmla="*/ 237174 h 336511"/>
                <a:gd name="connsiteX27" fmla="*/ 320259 w 344419"/>
                <a:gd name="connsiteY27" fmla="*/ 224138 h 336511"/>
                <a:gd name="connsiteX28" fmla="*/ 320259 w 344419"/>
                <a:gd name="connsiteY28" fmla="*/ 159130 h 336511"/>
                <a:gd name="connsiteX29" fmla="*/ 320259 w 344419"/>
                <a:gd name="connsiteY29" fmla="*/ 70918 h 336511"/>
                <a:gd name="connsiteX30" fmla="*/ 330949 w 344419"/>
                <a:gd name="connsiteY30" fmla="*/ 27463 h 336511"/>
                <a:gd name="connsiteX31" fmla="*/ 338076 w 344419"/>
                <a:gd name="connsiteY31" fmla="*/ 14340 h 336511"/>
                <a:gd name="connsiteX32" fmla="*/ 340857 w 344419"/>
                <a:gd name="connsiteY32" fmla="*/ 8778 h 336511"/>
                <a:gd name="connsiteX33" fmla="*/ 342247 w 344419"/>
                <a:gd name="connsiteY33" fmla="*/ 5823 h 336511"/>
                <a:gd name="connsiteX34" fmla="*/ 344420 w 344419"/>
                <a:gd name="connsiteY34" fmla="*/ 1043 h 33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44419" h="336511">
                  <a:moveTo>
                    <a:pt x="206061" y="869"/>
                  </a:moveTo>
                  <a:lnTo>
                    <a:pt x="208234" y="5562"/>
                  </a:lnTo>
                  <a:cubicBezTo>
                    <a:pt x="208234" y="6344"/>
                    <a:pt x="208929" y="6953"/>
                    <a:pt x="209190" y="7648"/>
                  </a:cubicBezTo>
                  <a:lnTo>
                    <a:pt x="214665" y="17729"/>
                  </a:lnTo>
                  <a:cubicBezTo>
                    <a:pt x="219532" y="26420"/>
                    <a:pt x="224399" y="35806"/>
                    <a:pt x="229092" y="44845"/>
                  </a:cubicBezTo>
                  <a:cubicBezTo>
                    <a:pt x="229978" y="46319"/>
                    <a:pt x="230491" y="47992"/>
                    <a:pt x="230569" y="49712"/>
                  </a:cubicBezTo>
                  <a:lnTo>
                    <a:pt x="230569" y="60402"/>
                  </a:lnTo>
                  <a:cubicBezTo>
                    <a:pt x="230569" y="114894"/>
                    <a:pt x="230569" y="174252"/>
                    <a:pt x="230569" y="228049"/>
                  </a:cubicBezTo>
                  <a:cubicBezTo>
                    <a:pt x="230882" y="243144"/>
                    <a:pt x="222408" y="257050"/>
                    <a:pt x="208842" y="263682"/>
                  </a:cubicBezTo>
                  <a:cubicBezTo>
                    <a:pt x="197900" y="269564"/>
                    <a:pt x="185637" y="272555"/>
                    <a:pt x="173209" y="272373"/>
                  </a:cubicBezTo>
                  <a:cubicBezTo>
                    <a:pt x="168638" y="272334"/>
                    <a:pt x="164075" y="271957"/>
                    <a:pt x="159565" y="271243"/>
                  </a:cubicBezTo>
                  <a:cubicBezTo>
                    <a:pt x="128191" y="266115"/>
                    <a:pt x="112634" y="248646"/>
                    <a:pt x="113416" y="219097"/>
                  </a:cubicBezTo>
                  <a:cubicBezTo>
                    <a:pt x="114546" y="174165"/>
                    <a:pt x="114546" y="122976"/>
                    <a:pt x="113416" y="78653"/>
                  </a:cubicBezTo>
                  <a:cubicBezTo>
                    <a:pt x="111565" y="57829"/>
                    <a:pt x="116832" y="36993"/>
                    <a:pt x="128364" y="19555"/>
                  </a:cubicBezTo>
                  <a:cubicBezTo>
                    <a:pt x="130641" y="16122"/>
                    <a:pt x="132640" y="12518"/>
                    <a:pt x="134361" y="8778"/>
                  </a:cubicBezTo>
                  <a:cubicBezTo>
                    <a:pt x="135143" y="7127"/>
                    <a:pt x="136012" y="5301"/>
                    <a:pt x="136968" y="3563"/>
                  </a:cubicBezTo>
                  <a:lnTo>
                    <a:pt x="138793" y="0"/>
                  </a:lnTo>
                  <a:lnTo>
                    <a:pt x="0" y="0"/>
                  </a:lnTo>
                  <a:lnTo>
                    <a:pt x="0" y="4085"/>
                  </a:lnTo>
                  <a:lnTo>
                    <a:pt x="5649" y="14166"/>
                  </a:lnTo>
                  <a:cubicBezTo>
                    <a:pt x="11559" y="25030"/>
                    <a:pt x="17556" y="35806"/>
                    <a:pt x="23031" y="46583"/>
                  </a:cubicBezTo>
                  <a:cubicBezTo>
                    <a:pt x="23265" y="47701"/>
                    <a:pt x="23265" y="48855"/>
                    <a:pt x="23031" y="49973"/>
                  </a:cubicBezTo>
                  <a:lnTo>
                    <a:pt x="23031" y="98902"/>
                  </a:lnTo>
                  <a:cubicBezTo>
                    <a:pt x="23031" y="140619"/>
                    <a:pt x="23031" y="183812"/>
                    <a:pt x="23031" y="223704"/>
                  </a:cubicBezTo>
                  <a:cubicBezTo>
                    <a:pt x="23031" y="226658"/>
                    <a:pt x="23031" y="235523"/>
                    <a:pt x="23031" y="237174"/>
                  </a:cubicBezTo>
                  <a:cubicBezTo>
                    <a:pt x="23031" y="292014"/>
                    <a:pt x="89516" y="336511"/>
                    <a:pt x="171645" y="336511"/>
                  </a:cubicBezTo>
                  <a:cubicBezTo>
                    <a:pt x="253774" y="336511"/>
                    <a:pt x="320259" y="292014"/>
                    <a:pt x="320259" y="237174"/>
                  </a:cubicBezTo>
                  <a:cubicBezTo>
                    <a:pt x="320259" y="236132"/>
                    <a:pt x="320259" y="227528"/>
                    <a:pt x="320259" y="224138"/>
                  </a:cubicBezTo>
                  <a:cubicBezTo>
                    <a:pt x="320259" y="203280"/>
                    <a:pt x="320259" y="181292"/>
                    <a:pt x="320259" y="159130"/>
                  </a:cubicBezTo>
                  <a:cubicBezTo>
                    <a:pt x="320259" y="129581"/>
                    <a:pt x="320259" y="99076"/>
                    <a:pt x="320259" y="70918"/>
                  </a:cubicBezTo>
                  <a:cubicBezTo>
                    <a:pt x="319034" y="55658"/>
                    <a:pt x="322780" y="40413"/>
                    <a:pt x="330949" y="27463"/>
                  </a:cubicBezTo>
                  <a:cubicBezTo>
                    <a:pt x="333608" y="23251"/>
                    <a:pt x="335990" y="18867"/>
                    <a:pt x="338076" y="14340"/>
                  </a:cubicBezTo>
                  <a:cubicBezTo>
                    <a:pt x="339032" y="12515"/>
                    <a:pt x="339901" y="10603"/>
                    <a:pt x="340857" y="8778"/>
                  </a:cubicBezTo>
                  <a:cubicBezTo>
                    <a:pt x="341369" y="7818"/>
                    <a:pt x="341839" y="6832"/>
                    <a:pt x="342247" y="5823"/>
                  </a:cubicBezTo>
                  <a:lnTo>
                    <a:pt x="344420" y="1043"/>
                  </a:lnTo>
                  <a:close/>
                </a:path>
              </a:pathLst>
            </a:custGeom>
            <a:grpFill/>
            <a:ln w="8672"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7AC2447A-B1BC-23F8-5E54-EB5C8E566FBB}"/>
                </a:ext>
              </a:extLst>
            </p:cNvPr>
            <p:cNvSpPr/>
            <p:nvPr/>
          </p:nvSpPr>
          <p:spPr>
            <a:xfrm>
              <a:off x="3741400" y="275866"/>
              <a:ext cx="47488" cy="47504"/>
            </a:xfrm>
            <a:custGeom>
              <a:avLst/>
              <a:gdLst>
                <a:gd name="connsiteX0" fmla="*/ 9 w 69527"/>
                <a:gd name="connsiteY0" fmla="*/ 35546 h 69550"/>
                <a:gd name="connsiteX1" fmla="*/ 33982 w 69527"/>
                <a:gd name="connsiteY1" fmla="*/ 9 h 69550"/>
                <a:gd name="connsiteX2" fmla="*/ 69519 w 69527"/>
                <a:gd name="connsiteY2" fmla="*/ 33982 h 69550"/>
                <a:gd name="connsiteX3" fmla="*/ 35546 w 69527"/>
                <a:gd name="connsiteY3" fmla="*/ 69519 h 69550"/>
                <a:gd name="connsiteX4" fmla="*/ 34773 w 69527"/>
                <a:gd name="connsiteY4" fmla="*/ 69527 h 69550"/>
                <a:gd name="connsiteX5" fmla="*/ 26 w 69527"/>
                <a:gd name="connsiteY5" fmla="*/ 37223 h 69550"/>
                <a:gd name="connsiteX6" fmla="*/ 9 w 69527"/>
                <a:gd name="connsiteY6" fmla="*/ 35546 h 69550"/>
                <a:gd name="connsiteX7" fmla="*/ 34773 w 69527"/>
                <a:gd name="connsiteY7" fmla="*/ 9473 h 69550"/>
                <a:gd name="connsiteX8" fmla="*/ 10047 w 69527"/>
                <a:gd name="connsiteY8" fmla="*/ 34116 h 69550"/>
                <a:gd name="connsiteX9" fmla="*/ 10091 w 69527"/>
                <a:gd name="connsiteY9" fmla="*/ 35546 h 69550"/>
                <a:gd name="connsiteX10" fmla="*/ 33269 w 69527"/>
                <a:gd name="connsiteY10" fmla="*/ 61648 h 69550"/>
                <a:gd name="connsiteX11" fmla="*/ 59368 w 69527"/>
                <a:gd name="connsiteY11" fmla="*/ 38474 h 69550"/>
                <a:gd name="connsiteX12" fmla="*/ 59368 w 69527"/>
                <a:gd name="connsiteY12" fmla="*/ 35546 h 69550"/>
                <a:gd name="connsiteX13" fmla="*/ 35850 w 69527"/>
                <a:gd name="connsiteY13" fmla="*/ 9585 h 69550"/>
                <a:gd name="connsiteX14" fmla="*/ 35120 w 69527"/>
                <a:gd name="connsiteY14" fmla="*/ 9560 h 69550"/>
                <a:gd name="connsiteX15" fmla="*/ 28950 w 69527"/>
                <a:gd name="connsiteY15" fmla="*/ 54058 h 69550"/>
                <a:gd name="connsiteX16" fmla="*/ 20867 w 69527"/>
                <a:gd name="connsiteY16" fmla="*/ 54058 h 69550"/>
                <a:gd name="connsiteX17" fmla="*/ 20867 w 69527"/>
                <a:gd name="connsiteY17" fmla="*/ 16861 h 69550"/>
                <a:gd name="connsiteX18" fmla="*/ 34946 w 69527"/>
                <a:gd name="connsiteY18" fmla="*/ 16861 h 69550"/>
                <a:gd name="connsiteX19" fmla="*/ 50242 w 69527"/>
                <a:gd name="connsiteY19" fmla="*/ 28072 h 69550"/>
                <a:gd name="connsiteX20" fmla="*/ 42855 w 69527"/>
                <a:gd name="connsiteY20" fmla="*/ 37895 h 69550"/>
                <a:gd name="connsiteX21" fmla="*/ 41465 w 69527"/>
                <a:gd name="connsiteY21" fmla="*/ 37979 h 69550"/>
                <a:gd name="connsiteX22" fmla="*/ 50155 w 69527"/>
                <a:gd name="connsiteY22" fmla="*/ 54145 h 69550"/>
                <a:gd name="connsiteX23" fmla="*/ 41465 w 69527"/>
                <a:gd name="connsiteY23" fmla="*/ 54145 h 69550"/>
                <a:gd name="connsiteX24" fmla="*/ 32774 w 69527"/>
                <a:gd name="connsiteY24" fmla="*/ 38849 h 69550"/>
                <a:gd name="connsiteX25" fmla="*/ 28950 w 69527"/>
                <a:gd name="connsiteY25" fmla="*/ 38849 h 69550"/>
                <a:gd name="connsiteX26" fmla="*/ 28950 w 69527"/>
                <a:gd name="connsiteY26" fmla="*/ 32157 h 69550"/>
                <a:gd name="connsiteX27" fmla="*/ 35989 w 69527"/>
                <a:gd name="connsiteY27" fmla="*/ 32157 h 69550"/>
                <a:gd name="connsiteX28" fmla="*/ 41812 w 69527"/>
                <a:gd name="connsiteY28" fmla="*/ 27203 h 69550"/>
                <a:gd name="connsiteX29" fmla="*/ 34686 w 69527"/>
                <a:gd name="connsiteY29" fmla="*/ 23379 h 69550"/>
                <a:gd name="connsiteX30" fmla="*/ 28950 w 69527"/>
                <a:gd name="connsiteY30" fmla="*/ 23379 h 6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9527" h="69550">
                  <a:moveTo>
                    <a:pt x="9" y="35546"/>
                  </a:moveTo>
                  <a:cubicBezTo>
                    <a:pt x="-426" y="16351"/>
                    <a:pt x="14783" y="441"/>
                    <a:pt x="33982" y="9"/>
                  </a:cubicBezTo>
                  <a:cubicBezTo>
                    <a:pt x="53180" y="-423"/>
                    <a:pt x="69084" y="14787"/>
                    <a:pt x="69519" y="33982"/>
                  </a:cubicBezTo>
                  <a:cubicBezTo>
                    <a:pt x="69953" y="53176"/>
                    <a:pt x="54744" y="69087"/>
                    <a:pt x="35546" y="69519"/>
                  </a:cubicBezTo>
                  <a:cubicBezTo>
                    <a:pt x="35285" y="69525"/>
                    <a:pt x="35033" y="69527"/>
                    <a:pt x="34773" y="69527"/>
                  </a:cubicBezTo>
                  <a:cubicBezTo>
                    <a:pt x="16261" y="70201"/>
                    <a:pt x="704" y="55738"/>
                    <a:pt x="26" y="37223"/>
                  </a:cubicBezTo>
                  <a:cubicBezTo>
                    <a:pt x="9" y="36664"/>
                    <a:pt x="0" y="36105"/>
                    <a:pt x="9" y="35546"/>
                  </a:cubicBezTo>
                  <a:close/>
                  <a:moveTo>
                    <a:pt x="34773" y="9473"/>
                  </a:moveTo>
                  <a:cubicBezTo>
                    <a:pt x="21145" y="9452"/>
                    <a:pt x="10073" y="20485"/>
                    <a:pt x="10047" y="34116"/>
                  </a:cubicBezTo>
                  <a:cubicBezTo>
                    <a:pt x="10047" y="34594"/>
                    <a:pt x="10064" y="35070"/>
                    <a:pt x="10091" y="35546"/>
                  </a:cubicBezTo>
                  <a:cubicBezTo>
                    <a:pt x="9282" y="49153"/>
                    <a:pt x="19659" y="60840"/>
                    <a:pt x="33269" y="61648"/>
                  </a:cubicBezTo>
                  <a:cubicBezTo>
                    <a:pt x="46870" y="62457"/>
                    <a:pt x="58560" y="52081"/>
                    <a:pt x="59368" y="38474"/>
                  </a:cubicBezTo>
                  <a:cubicBezTo>
                    <a:pt x="59428" y="37499"/>
                    <a:pt x="59428" y="36521"/>
                    <a:pt x="59368" y="35546"/>
                  </a:cubicBezTo>
                  <a:cubicBezTo>
                    <a:pt x="60046" y="21883"/>
                    <a:pt x="49512" y="10260"/>
                    <a:pt x="35850" y="9585"/>
                  </a:cubicBezTo>
                  <a:cubicBezTo>
                    <a:pt x="35607" y="9573"/>
                    <a:pt x="35364" y="9565"/>
                    <a:pt x="35120" y="9560"/>
                  </a:cubicBezTo>
                  <a:close/>
                  <a:moveTo>
                    <a:pt x="28950" y="54058"/>
                  </a:moveTo>
                  <a:lnTo>
                    <a:pt x="20867" y="54058"/>
                  </a:lnTo>
                  <a:lnTo>
                    <a:pt x="20867" y="16861"/>
                  </a:lnTo>
                  <a:lnTo>
                    <a:pt x="34946" y="16861"/>
                  </a:lnTo>
                  <a:cubicBezTo>
                    <a:pt x="44680" y="16861"/>
                    <a:pt x="50242" y="19555"/>
                    <a:pt x="50242" y="28072"/>
                  </a:cubicBezTo>
                  <a:cubicBezTo>
                    <a:pt x="50912" y="32824"/>
                    <a:pt x="47609" y="37223"/>
                    <a:pt x="42855" y="37895"/>
                  </a:cubicBezTo>
                  <a:cubicBezTo>
                    <a:pt x="42394" y="37960"/>
                    <a:pt x="41934" y="37989"/>
                    <a:pt x="41465" y="37979"/>
                  </a:cubicBezTo>
                  <a:lnTo>
                    <a:pt x="50155" y="54145"/>
                  </a:lnTo>
                  <a:lnTo>
                    <a:pt x="41465" y="54145"/>
                  </a:lnTo>
                  <a:lnTo>
                    <a:pt x="32774" y="38849"/>
                  </a:lnTo>
                  <a:lnTo>
                    <a:pt x="28950" y="38849"/>
                  </a:lnTo>
                  <a:close/>
                  <a:moveTo>
                    <a:pt x="28950" y="32157"/>
                  </a:moveTo>
                  <a:lnTo>
                    <a:pt x="35989" y="32157"/>
                  </a:lnTo>
                  <a:cubicBezTo>
                    <a:pt x="40509" y="32157"/>
                    <a:pt x="41812" y="30940"/>
                    <a:pt x="41812" y="27203"/>
                  </a:cubicBezTo>
                  <a:cubicBezTo>
                    <a:pt x="41812" y="23466"/>
                    <a:pt x="40161" y="23379"/>
                    <a:pt x="34686" y="23379"/>
                  </a:cubicBezTo>
                  <a:lnTo>
                    <a:pt x="28950" y="23379"/>
                  </a:lnTo>
                  <a:close/>
                </a:path>
              </a:pathLst>
            </a:custGeom>
            <a:grpFill/>
            <a:ln w="8672" cap="flat">
              <a:noFill/>
              <a:prstDash val="solid"/>
              <a:miter/>
            </a:ln>
          </p:spPr>
          <p:txBody>
            <a:bodyPr rtlCol="0" anchor="ctr"/>
            <a:lstStyle/>
            <a:p>
              <a:endParaRPr lang="en-US"/>
            </a:p>
          </p:txBody>
        </p:sp>
      </p:grpSp>
    </p:spTree>
    <p:extLst>
      <p:ext uri="{BB962C8B-B14F-4D97-AF65-F5344CB8AC3E}">
        <p14:creationId xmlns:p14="http://schemas.microsoft.com/office/powerpoint/2010/main" val="27199389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6" r:id="rId4"/>
    <p:sldLayoutId id="2147483667" r:id="rId5"/>
  </p:sldLayoutIdLst>
  <p:hf hdr="0" ftr="0" dt="0"/>
  <p:txStyles>
    <p:titleStyle>
      <a:lvl1pPr algn="l" defTabSz="914400" rtl="0" eaLnBrk="1" latinLnBrk="0" hangingPunct="1">
        <a:lnSpc>
          <a:spcPct val="90000"/>
        </a:lnSpc>
        <a:spcBef>
          <a:spcPct val="0"/>
        </a:spcBef>
        <a:buNone/>
        <a:defRPr sz="2800" b="1" kern="1200" cap="all" baseline="0">
          <a:solidFill>
            <a:schemeClr val="accent1"/>
          </a:solidFill>
          <a:latin typeface="+mj-lt"/>
          <a:ea typeface="+mj-ea"/>
          <a:cs typeface="+mj-cs"/>
        </a:defRPr>
      </a:lvl1pPr>
    </p:titleStyle>
    <p:bodyStyle>
      <a:lvl1pPr marL="268288" indent="-268288" algn="l" defTabSz="914400" rtl="0" eaLnBrk="1" latinLnBrk="0" hangingPunct="1">
        <a:lnSpc>
          <a:spcPct val="100000"/>
        </a:lnSpc>
        <a:spcBef>
          <a:spcPts val="0"/>
        </a:spcBef>
        <a:spcAft>
          <a:spcPts val="800"/>
        </a:spcAft>
        <a:buClr>
          <a:schemeClr val="accent1"/>
        </a:buClr>
        <a:buFont typeface="Arial" panose="020B0604020202020204" pitchFamily="34" charset="0"/>
        <a:buChar char="•"/>
        <a:defRPr sz="1600" kern="1200">
          <a:solidFill>
            <a:schemeClr val="tx2"/>
          </a:solidFill>
          <a:latin typeface="+mn-lt"/>
          <a:ea typeface="+mn-ea"/>
          <a:cs typeface="+mn-cs"/>
        </a:defRPr>
      </a:lvl1pPr>
      <a:lvl2pPr marL="536575" indent="-268288" algn="l" defTabSz="914400" rtl="0" eaLnBrk="1" latinLnBrk="0" hangingPunct="1">
        <a:lnSpc>
          <a:spcPct val="100000"/>
        </a:lnSpc>
        <a:spcBef>
          <a:spcPts val="0"/>
        </a:spcBef>
        <a:spcAft>
          <a:spcPts val="800"/>
        </a:spcAft>
        <a:buClr>
          <a:schemeClr val="accent2"/>
        </a:buClr>
        <a:buFont typeface="Helvetica" panose="020B0604020202020204" pitchFamily="34" charset="0"/>
        <a:buChar char="‒"/>
        <a:defRPr sz="1400" kern="1200">
          <a:solidFill>
            <a:schemeClr val="tx2"/>
          </a:solidFill>
          <a:latin typeface="+mn-lt"/>
          <a:ea typeface="+mn-ea"/>
          <a:cs typeface="+mn-cs"/>
        </a:defRPr>
      </a:lvl2pPr>
      <a:lvl3pPr marL="720725" indent="-184150" algn="l" defTabSz="914400" rtl="0" eaLnBrk="1" latinLnBrk="0" hangingPunct="1">
        <a:lnSpc>
          <a:spcPct val="100000"/>
        </a:lnSpc>
        <a:spcBef>
          <a:spcPts val="0"/>
        </a:spcBef>
        <a:spcAft>
          <a:spcPts val="800"/>
        </a:spcAft>
        <a:buClr>
          <a:schemeClr val="accent2"/>
        </a:buClr>
        <a:buFont typeface="Courier New" panose="02070309020205020404" pitchFamily="49" charset="0"/>
        <a:buChar char="o"/>
        <a:defRPr sz="1200" i="1" kern="1200">
          <a:solidFill>
            <a:schemeClr val="tx2"/>
          </a:solidFill>
          <a:latin typeface="+mn-lt"/>
          <a:ea typeface="+mn-ea"/>
          <a:cs typeface="+mn-cs"/>
        </a:defRPr>
      </a:lvl3pPr>
      <a:lvl4pPr marL="0" indent="0" algn="l" defTabSz="914400" rtl="0" eaLnBrk="1" latinLnBrk="0" hangingPunct="1">
        <a:lnSpc>
          <a:spcPct val="100000"/>
        </a:lnSpc>
        <a:spcBef>
          <a:spcPts val="0"/>
        </a:spcBef>
        <a:spcAft>
          <a:spcPts val="800"/>
        </a:spcAft>
        <a:buFont typeface="Arial" panose="020B0604020202020204" pitchFamily="34" charset="0"/>
        <a:buNone/>
        <a:defRPr sz="2100" b="1" kern="1200" cap="all" baseline="0">
          <a:solidFill>
            <a:schemeClr val="accent2"/>
          </a:solidFill>
          <a:latin typeface="+mj-lt"/>
          <a:ea typeface="+mn-ea"/>
          <a:cs typeface="+mn-cs"/>
        </a:defRPr>
      </a:lvl4pPr>
      <a:lvl5pPr marL="0" indent="0" algn="l" defTabSz="914400" rtl="0" eaLnBrk="1" latinLnBrk="0" hangingPunct="1">
        <a:lnSpc>
          <a:spcPct val="100000"/>
        </a:lnSpc>
        <a:spcBef>
          <a:spcPts val="0"/>
        </a:spcBef>
        <a:spcAft>
          <a:spcPts val="800"/>
        </a:spcAft>
        <a:buFont typeface="Arial" panose="020B0604020202020204" pitchFamily="34" charset="0"/>
        <a:buNone/>
        <a:defRPr sz="2100" kern="1200" cap="all" baseline="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544" userDrawn="1">
          <p15:clr>
            <a:srgbClr val="F26B43"/>
          </p15:clr>
        </p15:guide>
        <p15:guide id="4" pos="521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2.jpeg"/><Relationship Id="rId5" Type="http://schemas.openxmlformats.org/officeDocument/2006/relationships/image" Target="../media/image7.jpeg"/><Relationship Id="rId10" Type="http://schemas.openxmlformats.org/officeDocument/2006/relationships/image" Target="../media/image11.jpeg"/><Relationship Id="rId4" Type="http://schemas.openxmlformats.org/officeDocument/2006/relationships/image" Target="../media/image6.jpeg"/><Relationship Id="rId9"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38F58F6D-7853-AF07-29A0-2C438BC7914F}"/>
              </a:ext>
            </a:extLst>
          </p:cNvPr>
          <p:cNvSpPr/>
          <p:nvPr/>
        </p:nvSpPr>
        <p:spPr>
          <a:xfrm>
            <a:off x="0" y="0"/>
            <a:ext cx="3510455" cy="65090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itle 38">
            <a:extLst>
              <a:ext uri="{FF2B5EF4-FFF2-40B4-BE49-F238E27FC236}">
                <a16:creationId xmlns:a16="http://schemas.microsoft.com/office/drawing/2014/main" id="{4A37D231-EA83-D802-24D5-FD9ABDA5652F}"/>
              </a:ext>
            </a:extLst>
          </p:cNvPr>
          <p:cNvSpPr>
            <a:spLocks noGrp="1"/>
          </p:cNvSpPr>
          <p:nvPr>
            <p:ph type="title"/>
          </p:nvPr>
        </p:nvSpPr>
        <p:spPr>
          <a:xfrm>
            <a:off x="278511" y="2662396"/>
            <a:ext cx="2990206" cy="1533208"/>
          </a:xfrm>
        </p:spPr>
        <p:txBody>
          <a:bodyPr/>
          <a:lstStyle/>
          <a:p>
            <a:pPr algn="ctr"/>
            <a:r>
              <a:rPr lang="en-US" dirty="0">
                <a:solidFill>
                  <a:schemeClr val="bg1"/>
                </a:solidFill>
              </a:rPr>
              <a:t>INDUCT STYLE INTO THE KITCHEN WITH </a:t>
            </a:r>
            <a:r>
              <a:rPr lang="en-US" dirty="0" err="1">
                <a:solidFill>
                  <a:schemeClr val="accent2"/>
                </a:solidFill>
              </a:rPr>
              <a:t>bLUEsTAR’S</a:t>
            </a:r>
            <a:r>
              <a:rPr lang="en-US" dirty="0">
                <a:solidFill>
                  <a:schemeClr val="accent2"/>
                </a:solidFill>
              </a:rPr>
              <a:t> </a:t>
            </a:r>
            <a:br>
              <a:rPr lang="en-US" dirty="0">
                <a:solidFill>
                  <a:schemeClr val="accent2"/>
                </a:solidFill>
              </a:rPr>
            </a:br>
            <a:r>
              <a:rPr lang="en-US" dirty="0">
                <a:solidFill>
                  <a:schemeClr val="accent2"/>
                </a:solidFill>
              </a:rPr>
              <a:t>Newest range</a:t>
            </a:r>
          </a:p>
        </p:txBody>
      </p:sp>
      <p:sp>
        <p:nvSpPr>
          <p:cNvPr id="12" name="Slide Number Placeholder 11">
            <a:extLst>
              <a:ext uri="{FF2B5EF4-FFF2-40B4-BE49-F238E27FC236}">
                <a16:creationId xmlns:a16="http://schemas.microsoft.com/office/drawing/2014/main" id="{C1306A2E-CCCB-4849-4DB7-229127F7DA85}"/>
              </a:ext>
            </a:extLst>
          </p:cNvPr>
          <p:cNvSpPr>
            <a:spLocks noGrp="1"/>
          </p:cNvSpPr>
          <p:nvPr>
            <p:ph type="sldNum" sz="quarter" idx="12"/>
          </p:nvPr>
        </p:nvSpPr>
        <p:spPr/>
        <p:txBody>
          <a:bodyPr/>
          <a:lstStyle/>
          <a:p>
            <a:fld id="{51B24ABF-F378-45CE-9AF6-2040E5902BD2}" type="slidenum">
              <a:rPr lang="en-US" smtClean="0"/>
              <a:pPr/>
              <a:t>1</a:t>
            </a:fld>
            <a:endParaRPr lang="en-US"/>
          </a:p>
        </p:txBody>
      </p:sp>
      <p:pic>
        <p:nvPicPr>
          <p:cNvPr id="2" name="Picture 1" descr="A close-up of a stove&#10;&#10;Description automatically generated">
            <a:extLst>
              <a:ext uri="{FF2B5EF4-FFF2-40B4-BE49-F238E27FC236}">
                <a16:creationId xmlns:a16="http://schemas.microsoft.com/office/drawing/2014/main" id="{88B63DAA-23D3-0B96-AA03-524F65146B3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07854" y="668921"/>
            <a:ext cx="4304833" cy="5303861"/>
          </a:xfrm>
          <a:prstGeom prst="rect">
            <a:avLst/>
          </a:prstGeom>
        </p:spPr>
      </p:pic>
    </p:spTree>
    <p:extLst>
      <p:ext uri="{BB962C8B-B14F-4D97-AF65-F5344CB8AC3E}">
        <p14:creationId xmlns:p14="http://schemas.microsoft.com/office/powerpoint/2010/main" val="1569139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961ECAD-89B4-A8C6-5606-DE0468AA0995}"/>
              </a:ext>
            </a:extLst>
          </p:cNvPr>
          <p:cNvSpPr>
            <a:spLocks noGrp="1"/>
          </p:cNvSpPr>
          <p:nvPr>
            <p:ph type="sldNum" sz="quarter" idx="12"/>
          </p:nvPr>
        </p:nvSpPr>
        <p:spPr/>
        <p:txBody>
          <a:bodyPr/>
          <a:lstStyle/>
          <a:p>
            <a:fld id="{51B24ABF-F378-45CE-9AF6-2040E5902BD2}" type="slidenum">
              <a:rPr lang="en-US" smtClean="0"/>
              <a:pPr/>
              <a:t>10</a:t>
            </a:fld>
            <a:endParaRPr lang="en-US"/>
          </a:p>
        </p:txBody>
      </p:sp>
      <p:sp>
        <p:nvSpPr>
          <p:cNvPr id="20" name="Rectangle 19">
            <a:extLst>
              <a:ext uri="{FF2B5EF4-FFF2-40B4-BE49-F238E27FC236}">
                <a16:creationId xmlns:a16="http://schemas.microsoft.com/office/drawing/2014/main" id="{C4B752B9-0C8D-91B2-F1CE-7A82246EAF90}"/>
              </a:ext>
            </a:extLst>
          </p:cNvPr>
          <p:cNvSpPr/>
          <p:nvPr/>
        </p:nvSpPr>
        <p:spPr>
          <a:xfrm>
            <a:off x="-1" y="6451591"/>
            <a:ext cx="914400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827B31-D6F5-047B-4D6D-34E6658C47E9}"/>
              </a:ext>
            </a:extLst>
          </p:cNvPr>
          <p:cNvSpPr/>
          <p:nvPr/>
        </p:nvSpPr>
        <p:spPr>
          <a:xfrm>
            <a:off x="-1" y="-1"/>
            <a:ext cx="9144001" cy="16567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170;p8">
            <a:extLst>
              <a:ext uri="{FF2B5EF4-FFF2-40B4-BE49-F238E27FC236}">
                <a16:creationId xmlns:a16="http://schemas.microsoft.com/office/drawing/2014/main" id="{9386E061-49C4-0A25-8C4C-5D95376BAA2B}"/>
              </a:ext>
            </a:extLst>
          </p:cNvPr>
          <p:cNvSpPr txBox="1"/>
          <p:nvPr/>
        </p:nvSpPr>
        <p:spPr>
          <a:xfrm>
            <a:off x="182879" y="417324"/>
            <a:ext cx="8709328" cy="822056"/>
          </a:xfrm>
          <a:prstGeom prst="rect">
            <a:avLst/>
          </a:prstGeom>
          <a:noFill/>
          <a:ln>
            <a:noFill/>
          </a:ln>
        </p:spPr>
        <p:txBody>
          <a:bodyPr spcFirstLastPara="1" wrap="square" lIns="82587" tIns="41293" rIns="82587" bIns="41293" anchor="t" anchorCtr="0">
            <a:spAutoFit/>
          </a:bodyPr>
          <a:lstStyle/>
          <a:p>
            <a:r>
              <a:rPr lang="en-US" sz="2400" b="1" dirty="0">
                <a:solidFill>
                  <a:schemeClr val="bg1"/>
                </a:solidFill>
                <a:latin typeface="Trade Gothic Next Cond" panose="020B0506040303020004" pitchFamily="34" charset="0"/>
                <a:cs typeface="Times New Roman" panose="02020603050405020304" pitchFamily="18" charset="0"/>
              </a:rPr>
              <a:t>BLUESTAR INDUCTION</a:t>
            </a:r>
          </a:p>
          <a:p>
            <a:r>
              <a:rPr lang="en-US" sz="2400" b="1" dirty="0">
                <a:solidFill>
                  <a:schemeClr val="accent2"/>
                </a:solidFill>
                <a:latin typeface="Trade Gothic Next Cond" panose="020B0506040303020004" pitchFamily="34" charset="0"/>
                <a:cs typeface="Times New Roman" panose="02020603050405020304" pitchFamily="18" charset="0"/>
              </a:rPr>
              <a:t>SPECIFICATION &amp; FEATURES</a:t>
            </a:r>
          </a:p>
        </p:txBody>
      </p:sp>
      <p:pic>
        <p:nvPicPr>
          <p:cNvPr id="6" name="Picture 3">
            <a:extLst>
              <a:ext uri="{FF2B5EF4-FFF2-40B4-BE49-F238E27FC236}">
                <a16:creationId xmlns:a16="http://schemas.microsoft.com/office/drawing/2014/main" id="{342A9FEF-C8DB-F494-9116-945046E903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5116" y="1898051"/>
            <a:ext cx="4837091" cy="3958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a:extLst>
              <a:ext uri="{FF2B5EF4-FFF2-40B4-BE49-F238E27FC236}">
                <a16:creationId xmlns:a16="http://schemas.microsoft.com/office/drawing/2014/main" id="{AE67EF03-BFC1-BDF2-0B63-9426B136ABB7}"/>
              </a:ext>
            </a:extLst>
          </p:cNvPr>
          <p:cNvSpPr/>
          <p:nvPr/>
        </p:nvSpPr>
        <p:spPr>
          <a:xfrm>
            <a:off x="182879" y="5363056"/>
            <a:ext cx="3696618" cy="537327"/>
          </a:xfrm>
          <a:prstGeom prst="rect">
            <a:avLst/>
          </a:prstGeom>
        </p:spPr>
        <p:txBody>
          <a:bodyPr wrap="square">
            <a:spAutoFit/>
          </a:bodyPr>
          <a:lstStyle/>
          <a:p>
            <a:pPr algn="ctr"/>
            <a:r>
              <a:rPr lang="en-US" sz="1446" dirty="0">
                <a:latin typeface="Times New Roman" panose="02020603050405020304" pitchFamily="18" charset="0"/>
                <a:cs typeface="Times New Roman" panose="02020603050405020304" pitchFamily="18" charset="0"/>
              </a:rPr>
              <a:t>Each activated function is displayed onto the display area.</a:t>
            </a:r>
          </a:p>
        </p:txBody>
      </p:sp>
      <p:pic>
        <p:nvPicPr>
          <p:cNvPr id="10" name="Picture 9" descr="A close-up of a computer monitor&#10;&#10;Description automatically generated">
            <a:extLst>
              <a:ext uri="{FF2B5EF4-FFF2-40B4-BE49-F238E27FC236}">
                <a16:creationId xmlns:a16="http://schemas.microsoft.com/office/drawing/2014/main" id="{24A45A3B-5711-3F02-95D7-69A62DC99C3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85036" y="2074031"/>
            <a:ext cx="3487516" cy="3310362"/>
          </a:xfrm>
          <a:prstGeom prst="rect">
            <a:avLst/>
          </a:prstGeom>
        </p:spPr>
      </p:pic>
      <p:sp>
        <p:nvSpPr>
          <p:cNvPr id="11" name="Oval 10">
            <a:extLst>
              <a:ext uri="{FF2B5EF4-FFF2-40B4-BE49-F238E27FC236}">
                <a16:creationId xmlns:a16="http://schemas.microsoft.com/office/drawing/2014/main" id="{50A7FF0C-6E08-456C-0D9E-257597A625E2}"/>
              </a:ext>
            </a:extLst>
          </p:cNvPr>
          <p:cNvSpPr/>
          <p:nvPr/>
        </p:nvSpPr>
        <p:spPr>
          <a:xfrm>
            <a:off x="1615679" y="3897312"/>
            <a:ext cx="826230" cy="79009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6"/>
          </a:p>
        </p:txBody>
      </p:sp>
      <p:sp>
        <p:nvSpPr>
          <p:cNvPr id="12" name="TextBox 11">
            <a:extLst>
              <a:ext uri="{FF2B5EF4-FFF2-40B4-BE49-F238E27FC236}">
                <a16:creationId xmlns:a16="http://schemas.microsoft.com/office/drawing/2014/main" id="{B17548FA-5AA3-7D90-D6B9-D85C009ACD96}"/>
              </a:ext>
            </a:extLst>
          </p:cNvPr>
          <p:cNvSpPr txBox="1"/>
          <p:nvPr/>
        </p:nvSpPr>
        <p:spPr>
          <a:xfrm>
            <a:off x="1583981" y="4955642"/>
            <a:ext cx="857928" cy="245324"/>
          </a:xfrm>
          <a:prstGeom prst="rect">
            <a:avLst/>
          </a:prstGeom>
          <a:noFill/>
        </p:spPr>
        <p:txBody>
          <a:bodyPr wrap="none" rtlCol="0">
            <a:spAutoFit/>
          </a:bodyPr>
          <a:lstStyle/>
          <a:p>
            <a:pPr algn="ctr"/>
            <a:r>
              <a:rPr lang="en-US" sz="994" dirty="0">
                <a:latin typeface="Times New Roman" panose="02020603050405020304" pitchFamily="18" charset="0"/>
                <a:cs typeface="Times New Roman" panose="02020603050405020304" pitchFamily="18" charset="0"/>
              </a:rPr>
              <a:t>Display Area</a:t>
            </a:r>
          </a:p>
        </p:txBody>
      </p:sp>
    </p:spTree>
    <p:extLst>
      <p:ext uri="{BB962C8B-B14F-4D97-AF65-F5344CB8AC3E}">
        <p14:creationId xmlns:p14="http://schemas.microsoft.com/office/powerpoint/2010/main" val="951648667"/>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961ECAD-89B4-A8C6-5606-DE0468AA0995}"/>
              </a:ext>
            </a:extLst>
          </p:cNvPr>
          <p:cNvSpPr>
            <a:spLocks noGrp="1"/>
          </p:cNvSpPr>
          <p:nvPr>
            <p:ph type="sldNum" sz="quarter" idx="12"/>
          </p:nvPr>
        </p:nvSpPr>
        <p:spPr/>
        <p:txBody>
          <a:bodyPr/>
          <a:lstStyle/>
          <a:p>
            <a:fld id="{51B24ABF-F378-45CE-9AF6-2040E5902BD2}" type="slidenum">
              <a:rPr lang="en-US" smtClean="0"/>
              <a:pPr/>
              <a:t>11</a:t>
            </a:fld>
            <a:endParaRPr lang="en-US"/>
          </a:p>
        </p:txBody>
      </p:sp>
      <p:sp>
        <p:nvSpPr>
          <p:cNvPr id="20" name="Rectangle 19">
            <a:extLst>
              <a:ext uri="{FF2B5EF4-FFF2-40B4-BE49-F238E27FC236}">
                <a16:creationId xmlns:a16="http://schemas.microsoft.com/office/drawing/2014/main" id="{C4B752B9-0C8D-91B2-F1CE-7A82246EAF90}"/>
              </a:ext>
            </a:extLst>
          </p:cNvPr>
          <p:cNvSpPr/>
          <p:nvPr/>
        </p:nvSpPr>
        <p:spPr>
          <a:xfrm>
            <a:off x="-1" y="6451591"/>
            <a:ext cx="914400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827B31-D6F5-047B-4D6D-34E6658C47E9}"/>
              </a:ext>
            </a:extLst>
          </p:cNvPr>
          <p:cNvSpPr/>
          <p:nvPr/>
        </p:nvSpPr>
        <p:spPr>
          <a:xfrm>
            <a:off x="-1" y="-1"/>
            <a:ext cx="9144001" cy="16567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170;p8">
            <a:extLst>
              <a:ext uri="{FF2B5EF4-FFF2-40B4-BE49-F238E27FC236}">
                <a16:creationId xmlns:a16="http://schemas.microsoft.com/office/drawing/2014/main" id="{9386E061-49C4-0A25-8C4C-5D95376BAA2B}"/>
              </a:ext>
            </a:extLst>
          </p:cNvPr>
          <p:cNvSpPr txBox="1"/>
          <p:nvPr/>
        </p:nvSpPr>
        <p:spPr>
          <a:xfrm>
            <a:off x="182879" y="417324"/>
            <a:ext cx="8709328" cy="822056"/>
          </a:xfrm>
          <a:prstGeom prst="rect">
            <a:avLst/>
          </a:prstGeom>
          <a:noFill/>
          <a:ln>
            <a:noFill/>
          </a:ln>
        </p:spPr>
        <p:txBody>
          <a:bodyPr spcFirstLastPara="1" wrap="square" lIns="82587" tIns="41293" rIns="82587" bIns="41293" anchor="t" anchorCtr="0">
            <a:spAutoFit/>
          </a:bodyPr>
          <a:lstStyle/>
          <a:p>
            <a:r>
              <a:rPr lang="en-US" sz="2400" b="1" dirty="0">
                <a:solidFill>
                  <a:schemeClr val="bg1"/>
                </a:solidFill>
                <a:latin typeface="Trade Gothic Next Cond" panose="020B0506040303020004" pitchFamily="34" charset="0"/>
                <a:cs typeface="Times New Roman" panose="02020603050405020304" pitchFamily="18" charset="0"/>
              </a:rPr>
              <a:t>BLUESTAR INDUCTION</a:t>
            </a:r>
          </a:p>
          <a:p>
            <a:r>
              <a:rPr lang="en-US" sz="2400" b="1" dirty="0">
                <a:solidFill>
                  <a:schemeClr val="accent2"/>
                </a:solidFill>
                <a:latin typeface="Trade Gothic Next Cond" panose="020B0506040303020004" pitchFamily="34" charset="0"/>
                <a:cs typeface="Times New Roman" panose="02020603050405020304" pitchFamily="18" charset="0"/>
              </a:rPr>
              <a:t>SPECIFICATION &amp; FEATURES</a:t>
            </a:r>
          </a:p>
        </p:txBody>
      </p:sp>
      <p:graphicFrame>
        <p:nvGraphicFramePr>
          <p:cNvPr id="7" name="Table 6">
            <a:extLst>
              <a:ext uri="{FF2B5EF4-FFF2-40B4-BE49-F238E27FC236}">
                <a16:creationId xmlns:a16="http://schemas.microsoft.com/office/drawing/2014/main" id="{6C1F8AD1-6CB1-89B9-336A-D7D10131E7C5}"/>
              </a:ext>
            </a:extLst>
          </p:cNvPr>
          <p:cNvGraphicFramePr>
            <a:graphicFrameLocks noGrp="1"/>
          </p:cNvGraphicFramePr>
          <p:nvPr>
            <p:extLst>
              <p:ext uri="{D42A27DB-BD31-4B8C-83A1-F6EECF244321}">
                <p14:modId xmlns:p14="http://schemas.microsoft.com/office/powerpoint/2010/main" val="412738191"/>
              </p:ext>
            </p:extLst>
          </p:nvPr>
        </p:nvGraphicFramePr>
        <p:xfrm>
          <a:off x="1640593" y="1891866"/>
          <a:ext cx="5862814" cy="3754331"/>
        </p:xfrm>
        <a:graphic>
          <a:graphicData uri="http://schemas.openxmlformats.org/drawingml/2006/table">
            <a:tbl>
              <a:tblPr firstRow="1" bandRow="1">
                <a:tableStyleId>{5C22544A-7EE6-4342-B048-85BDC9FD1C3A}</a:tableStyleId>
              </a:tblPr>
              <a:tblGrid>
                <a:gridCol w="1194277">
                  <a:extLst>
                    <a:ext uri="{9D8B030D-6E8A-4147-A177-3AD203B41FA5}">
                      <a16:colId xmlns:a16="http://schemas.microsoft.com/office/drawing/2014/main" val="20001"/>
                    </a:ext>
                  </a:extLst>
                </a:gridCol>
                <a:gridCol w="1194277">
                  <a:extLst>
                    <a:ext uri="{9D8B030D-6E8A-4147-A177-3AD203B41FA5}">
                      <a16:colId xmlns:a16="http://schemas.microsoft.com/office/drawing/2014/main" val="20002"/>
                    </a:ext>
                  </a:extLst>
                </a:gridCol>
                <a:gridCol w="1085706">
                  <a:extLst>
                    <a:ext uri="{9D8B030D-6E8A-4147-A177-3AD203B41FA5}">
                      <a16:colId xmlns:a16="http://schemas.microsoft.com/office/drawing/2014/main" val="20003"/>
                    </a:ext>
                  </a:extLst>
                </a:gridCol>
                <a:gridCol w="1194277">
                  <a:extLst>
                    <a:ext uri="{9D8B030D-6E8A-4147-A177-3AD203B41FA5}">
                      <a16:colId xmlns:a16="http://schemas.microsoft.com/office/drawing/2014/main" val="20004"/>
                    </a:ext>
                  </a:extLst>
                </a:gridCol>
                <a:gridCol w="1194277">
                  <a:extLst>
                    <a:ext uri="{9D8B030D-6E8A-4147-A177-3AD203B41FA5}">
                      <a16:colId xmlns:a16="http://schemas.microsoft.com/office/drawing/2014/main" val="20005"/>
                    </a:ext>
                  </a:extLst>
                </a:gridCol>
              </a:tblGrid>
              <a:tr h="661735">
                <a:tc gridSpan="5">
                  <a:txBody>
                    <a:bodyPr/>
                    <a:lstStyle/>
                    <a:p>
                      <a:pPr algn="ctr"/>
                      <a:r>
                        <a:rPr lang="en-US" sz="1600" dirty="0">
                          <a:latin typeface="+mj-lt"/>
                        </a:rPr>
                        <a:t>COOKTOP</a:t>
                      </a:r>
                    </a:p>
                  </a:txBody>
                  <a:tcPr marL="82623" marR="82623" marT="41312" marB="41312" anchor="ctr"/>
                </a:tc>
                <a:tc hMerge="1">
                  <a:txBody>
                    <a:bodyPr/>
                    <a:lstStyle/>
                    <a:p>
                      <a:pPr algn="ctr"/>
                      <a:endParaRPr lang="en-US" sz="1100" dirty="0">
                        <a:latin typeface="+mj-lt"/>
                      </a:endParaRPr>
                    </a:p>
                  </a:txBody>
                  <a:tcPr marL="82623" marR="82623" marT="41312" marB="41312" anchor="ctr"/>
                </a:tc>
                <a:tc hMerge="1">
                  <a:txBody>
                    <a:bodyPr/>
                    <a:lstStyle/>
                    <a:p>
                      <a:pPr algn="ctr"/>
                      <a:endParaRPr lang="en-US" sz="1100" dirty="0">
                        <a:latin typeface="+mj-lt"/>
                      </a:endParaRPr>
                    </a:p>
                  </a:txBody>
                  <a:tcPr marL="82623" marR="82623" marT="41312" marB="41312" anchor="ctr"/>
                </a:tc>
                <a:tc hMerge="1">
                  <a:txBody>
                    <a:bodyPr/>
                    <a:lstStyle/>
                    <a:p>
                      <a:pPr algn="ctr"/>
                      <a:endParaRPr lang="en-US" sz="1100" dirty="0">
                        <a:latin typeface="+mj-lt"/>
                      </a:endParaRPr>
                    </a:p>
                  </a:txBody>
                  <a:tcPr marL="82623" marR="82623" marT="41312" marB="41312" anchor="ctr"/>
                </a:tc>
                <a:tc hMerge="1">
                  <a:txBody>
                    <a:bodyPr/>
                    <a:lstStyle/>
                    <a:p>
                      <a:pPr algn="ctr"/>
                      <a:endParaRPr lang="en-US" sz="1100" dirty="0">
                        <a:latin typeface="+mj-lt"/>
                      </a:endParaRPr>
                    </a:p>
                  </a:txBody>
                  <a:tcPr marL="82623" marR="82623" marT="41312" marB="41312" anchor="ctr"/>
                </a:tc>
                <a:extLst>
                  <a:ext uri="{0D108BD9-81ED-4DB2-BD59-A6C34878D82A}">
                    <a16:rowId xmlns:a16="http://schemas.microsoft.com/office/drawing/2014/main" val="58623008"/>
                  </a:ext>
                </a:extLst>
              </a:tr>
              <a:tr h="931508">
                <a:tc>
                  <a:txBody>
                    <a:bodyPr/>
                    <a:lstStyle/>
                    <a:p>
                      <a:pPr algn="ctr"/>
                      <a:r>
                        <a:rPr lang="en-US" sz="1600" dirty="0">
                          <a:latin typeface="+mj-lt"/>
                        </a:rPr>
                        <a:t>Zone Location</a:t>
                      </a:r>
                    </a:p>
                  </a:txBody>
                  <a:tcPr marL="82623" marR="82623" marT="41312" marB="41312" anchor="ctr"/>
                </a:tc>
                <a:tc>
                  <a:txBody>
                    <a:bodyPr/>
                    <a:lstStyle/>
                    <a:p>
                      <a:pPr algn="ctr"/>
                      <a:r>
                        <a:rPr lang="en-US" sz="1600" dirty="0">
                          <a:latin typeface="+mj-lt"/>
                        </a:rPr>
                        <a:t>Diameter</a:t>
                      </a:r>
                    </a:p>
                  </a:txBody>
                  <a:tcPr marL="82623" marR="82623" marT="41312" marB="41312" anchor="ctr"/>
                </a:tc>
                <a:tc>
                  <a:txBody>
                    <a:bodyPr/>
                    <a:lstStyle/>
                    <a:p>
                      <a:pPr algn="ctr"/>
                      <a:r>
                        <a:rPr lang="en-US" sz="1600" dirty="0">
                          <a:latin typeface="+mj-lt"/>
                        </a:rPr>
                        <a:t>Nominal Power</a:t>
                      </a:r>
                    </a:p>
                  </a:txBody>
                  <a:tcPr marL="82623" marR="82623" marT="41312" marB="41312" anchor="ctr"/>
                </a:tc>
                <a:tc>
                  <a:txBody>
                    <a:bodyPr/>
                    <a:lstStyle/>
                    <a:p>
                      <a:pPr algn="ctr"/>
                      <a:r>
                        <a:rPr lang="en-US" sz="1600" dirty="0">
                          <a:latin typeface="+mj-lt"/>
                        </a:rPr>
                        <a:t>Power Boost</a:t>
                      </a:r>
                    </a:p>
                  </a:txBody>
                  <a:tcPr marL="82623" marR="82623" marT="41312" marB="41312" anchor="ctr"/>
                </a:tc>
                <a:tc>
                  <a:txBody>
                    <a:bodyPr/>
                    <a:lstStyle/>
                    <a:p>
                      <a:pPr algn="ctr"/>
                      <a:r>
                        <a:rPr lang="en-US" sz="1600" dirty="0">
                          <a:latin typeface="+mj-lt"/>
                        </a:rPr>
                        <a:t>Minimum Detection Diameter</a:t>
                      </a:r>
                    </a:p>
                  </a:txBody>
                  <a:tcPr marL="82623" marR="82623" marT="41312" marB="41312" anchor="ctr"/>
                </a:tc>
                <a:extLst>
                  <a:ext uri="{0D108BD9-81ED-4DB2-BD59-A6C34878D82A}">
                    <a16:rowId xmlns:a16="http://schemas.microsoft.com/office/drawing/2014/main" val="10000"/>
                  </a:ext>
                </a:extLst>
              </a:tr>
              <a:tr h="472668">
                <a:tc>
                  <a:txBody>
                    <a:bodyPr/>
                    <a:lstStyle/>
                    <a:p>
                      <a:pPr algn="ctr"/>
                      <a:r>
                        <a:rPr lang="en-US" sz="1600" dirty="0">
                          <a:solidFill>
                            <a:schemeClr val="accent1"/>
                          </a:solidFill>
                          <a:latin typeface="+mj-lt"/>
                        </a:rPr>
                        <a:t>Front Left</a:t>
                      </a:r>
                    </a:p>
                  </a:txBody>
                  <a:tcPr marL="82623" marR="82623" marT="41312" marB="41312" anchor="ctr"/>
                </a:tc>
                <a:tc>
                  <a:txBody>
                    <a:bodyPr/>
                    <a:lstStyle/>
                    <a:p>
                      <a:pPr algn="ctr"/>
                      <a:r>
                        <a:rPr lang="en-US" sz="1600" dirty="0">
                          <a:solidFill>
                            <a:schemeClr val="accent1"/>
                          </a:solidFill>
                          <a:latin typeface="+mj-lt"/>
                        </a:rPr>
                        <a:t>7 7/8”</a:t>
                      </a:r>
                    </a:p>
                  </a:txBody>
                  <a:tcPr marL="82623" marR="82623" marT="41312" marB="41312" anchor="ctr"/>
                </a:tc>
                <a:tc>
                  <a:txBody>
                    <a:bodyPr/>
                    <a:lstStyle/>
                    <a:p>
                      <a:pPr algn="ctr"/>
                      <a:r>
                        <a:rPr lang="en-US" sz="1600" dirty="0">
                          <a:solidFill>
                            <a:schemeClr val="accent1"/>
                          </a:solidFill>
                          <a:latin typeface="+mj-lt"/>
                        </a:rPr>
                        <a:t>1,850 W</a:t>
                      </a:r>
                    </a:p>
                  </a:txBody>
                  <a:tcPr marL="82623" marR="82623" marT="41312" marB="41312" anchor="ctr"/>
                </a:tc>
                <a:tc>
                  <a:txBody>
                    <a:bodyPr/>
                    <a:lstStyle/>
                    <a:p>
                      <a:pPr algn="ctr"/>
                      <a:r>
                        <a:rPr lang="en-US" sz="1600" dirty="0">
                          <a:solidFill>
                            <a:schemeClr val="accent1"/>
                          </a:solidFill>
                          <a:latin typeface="+mj-lt"/>
                        </a:rPr>
                        <a:t>3,000 kW</a:t>
                      </a:r>
                    </a:p>
                  </a:txBody>
                  <a:tcPr marL="82623" marR="82623" marT="41312" marB="41312" anchor="ctr"/>
                </a:tc>
                <a:tc>
                  <a:txBody>
                    <a:bodyPr/>
                    <a:lstStyle/>
                    <a:p>
                      <a:pPr algn="ctr"/>
                      <a:r>
                        <a:rPr lang="en-US" sz="1600" dirty="0">
                          <a:solidFill>
                            <a:schemeClr val="accent1"/>
                          </a:solidFill>
                          <a:latin typeface="+mj-lt"/>
                        </a:rPr>
                        <a:t>3 15/16”</a:t>
                      </a:r>
                    </a:p>
                  </a:txBody>
                  <a:tcPr marL="82623" marR="82623" marT="41312" marB="41312" anchor="ctr"/>
                </a:tc>
                <a:extLst>
                  <a:ext uri="{0D108BD9-81ED-4DB2-BD59-A6C34878D82A}">
                    <a16:rowId xmlns:a16="http://schemas.microsoft.com/office/drawing/2014/main" val="10001"/>
                  </a:ext>
                </a:extLst>
              </a:tr>
              <a:tr h="383386">
                <a:tc>
                  <a:txBody>
                    <a:bodyPr/>
                    <a:lstStyle/>
                    <a:p>
                      <a:pPr algn="ctr"/>
                      <a:r>
                        <a:rPr lang="en-US" sz="1600" dirty="0">
                          <a:solidFill>
                            <a:schemeClr val="accent1"/>
                          </a:solidFill>
                          <a:latin typeface="+mj-lt"/>
                        </a:rPr>
                        <a:t>Rear Left</a:t>
                      </a:r>
                    </a:p>
                  </a:txBody>
                  <a:tcPr marL="82623" marR="82623" marT="41312" marB="41312" anchor="ctr"/>
                </a:tc>
                <a:tc>
                  <a:txBody>
                    <a:bodyPr/>
                    <a:lstStyle/>
                    <a:p>
                      <a:pPr algn="ctr"/>
                      <a:r>
                        <a:rPr lang="en-US" sz="1600" dirty="0">
                          <a:solidFill>
                            <a:schemeClr val="accent1"/>
                          </a:solidFill>
                          <a:latin typeface="+mj-lt"/>
                        </a:rPr>
                        <a:t>7 7/8”</a:t>
                      </a:r>
                    </a:p>
                  </a:txBody>
                  <a:tcPr marL="82623" marR="82623" marT="41312" marB="41312" anchor="ctr"/>
                </a:tc>
                <a:tc>
                  <a:txBody>
                    <a:bodyPr/>
                    <a:lstStyle/>
                    <a:p>
                      <a:pPr algn="ctr"/>
                      <a:r>
                        <a:rPr lang="en-US" sz="1600" dirty="0">
                          <a:solidFill>
                            <a:schemeClr val="accent1"/>
                          </a:solidFill>
                          <a:latin typeface="+mj-lt"/>
                        </a:rPr>
                        <a:t>1,850 W</a:t>
                      </a:r>
                    </a:p>
                  </a:txBody>
                  <a:tcPr marL="82623" marR="82623" marT="41312" marB="41312" anchor="ctr"/>
                </a:tc>
                <a:tc>
                  <a:txBody>
                    <a:bodyPr/>
                    <a:lstStyle/>
                    <a:p>
                      <a:pPr algn="ctr"/>
                      <a:r>
                        <a:rPr lang="en-US" sz="1600" dirty="0">
                          <a:solidFill>
                            <a:schemeClr val="accent1"/>
                          </a:solidFill>
                          <a:latin typeface="+mj-lt"/>
                        </a:rPr>
                        <a:t>3,000 kW</a:t>
                      </a:r>
                    </a:p>
                  </a:txBody>
                  <a:tcPr marL="82623" marR="82623" marT="41312" marB="41312" anchor="ctr"/>
                </a:tc>
                <a:tc>
                  <a:txBody>
                    <a:bodyPr/>
                    <a:lstStyle/>
                    <a:p>
                      <a:pPr algn="ctr"/>
                      <a:r>
                        <a:rPr lang="en-US" sz="1600" dirty="0">
                          <a:solidFill>
                            <a:schemeClr val="accent1"/>
                          </a:solidFill>
                          <a:latin typeface="+mj-lt"/>
                        </a:rPr>
                        <a:t>3 15/16”</a:t>
                      </a:r>
                    </a:p>
                  </a:txBody>
                  <a:tcPr marL="82623" marR="82623" marT="41312" marB="41312" anchor="ctr"/>
                </a:tc>
                <a:extLst>
                  <a:ext uri="{0D108BD9-81ED-4DB2-BD59-A6C34878D82A}">
                    <a16:rowId xmlns:a16="http://schemas.microsoft.com/office/drawing/2014/main" val="10002"/>
                  </a:ext>
                </a:extLst>
              </a:tr>
              <a:tr h="652517">
                <a:tc>
                  <a:txBody>
                    <a:bodyPr/>
                    <a:lstStyle/>
                    <a:p>
                      <a:pPr algn="ctr"/>
                      <a:r>
                        <a:rPr lang="en-US" sz="1600" dirty="0">
                          <a:solidFill>
                            <a:schemeClr val="accent1"/>
                          </a:solidFill>
                          <a:latin typeface="+mj-lt"/>
                        </a:rPr>
                        <a:t>Front Right</a:t>
                      </a:r>
                    </a:p>
                  </a:txBody>
                  <a:tcPr marL="82623" marR="82623" marT="41312" marB="41312" anchor="ctr"/>
                </a:tc>
                <a:tc>
                  <a:txBody>
                    <a:bodyPr/>
                    <a:lstStyle/>
                    <a:p>
                      <a:pPr algn="ctr"/>
                      <a:r>
                        <a:rPr lang="en-US" sz="1600" dirty="0">
                          <a:solidFill>
                            <a:schemeClr val="accent1"/>
                          </a:solidFill>
                          <a:latin typeface="+mj-lt"/>
                        </a:rPr>
                        <a:t>6 1/4”</a:t>
                      </a:r>
                    </a:p>
                  </a:txBody>
                  <a:tcPr marL="82623" marR="82623" marT="41312" marB="41312" anchor="ctr"/>
                </a:tc>
                <a:tc>
                  <a:txBody>
                    <a:bodyPr/>
                    <a:lstStyle/>
                    <a:p>
                      <a:pPr algn="ctr"/>
                      <a:r>
                        <a:rPr lang="en-US" sz="1600" dirty="0">
                          <a:solidFill>
                            <a:schemeClr val="accent1"/>
                          </a:solidFill>
                          <a:latin typeface="+mj-lt"/>
                        </a:rPr>
                        <a:t>1,400 W</a:t>
                      </a:r>
                    </a:p>
                  </a:txBody>
                  <a:tcPr marL="82623" marR="82623" marT="41312" marB="41312" anchor="ctr"/>
                </a:tc>
                <a:tc>
                  <a:txBody>
                    <a:bodyPr/>
                    <a:lstStyle/>
                    <a:p>
                      <a:pPr algn="ctr"/>
                      <a:r>
                        <a:rPr lang="en-US" sz="1600" dirty="0">
                          <a:solidFill>
                            <a:schemeClr val="accent1"/>
                          </a:solidFill>
                          <a:latin typeface="+mj-lt"/>
                        </a:rPr>
                        <a:t>2,200 kW</a:t>
                      </a:r>
                    </a:p>
                  </a:txBody>
                  <a:tcPr marL="82623" marR="82623" marT="41312" marB="41312" anchor="ctr"/>
                </a:tc>
                <a:tc>
                  <a:txBody>
                    <a:bodyPr/>
                    <a:lstStyle/>
                    <a:p>
                      <a:pPr algn="ctr"/>
                      <a:r>
                        <a:rPr lang="en-US" sz="1600" dirty="0">
                          <a:solidFill>
                            <a:schemeClr val="accent1"/>
                          </a:solidFill>
                          <a:latin typeface="+mj-lt"/>
                        </a:rPr>
                        <a:t>3 3/16”</a:t>
                      </a:r>
                    </a:p>
                  </a:txBody>
                  <a:tcPr marL="82623" marR="82623" marT="41312" marB="41312" anchor="ctr"/>
                </a:tc>
                <a:extLst>
                  <a:ext uri="{0D108BD9-81ED-4DB2-BD59-A6C34878D82A}">
                    <a16:rowId xmlns:a16="http://schemas.microsoft.com/office/drawing/2014/main" val="225641613"/>
                  </a:ext>
                </a:extLst>
              </a:tr>
              <a:tr h="652517">
                <a:tc>
                  <a:txBody>
                    <a:bodyPr/>
                    <a:lstStyle/>
                    <a:p>
                      <a:pPr algn="ctr"/>
                      <a:r>
                        <a:rPr lang="en-US" sz="1600" dirty="0">
                          <a:solidFill>
                            <a:schemeClr val="accent1"/>
                          </a:solidFill>
                          <a:latin typeface="+mj-lt"/>
                        </a:rPr>
                        <a:t>Rear</a:t>
                      </a:r>
                      <a:r>
                        <a:rPr lang="en-US" sz="1600" baseline="0" dirty="0">
                          <a:solidFill>
                            <a:schemeClr val="accent1"/>
                          </a:solidFill>
                          <a:latin typeface="+mj-lt"/>
                        </a:rPr>
                        <a:t> Right</a:t>
                      </a:r>
                      <a:endParaRPr lang="en-US" sz="1600" dirty="0">
                        <a:solidFill>
                          <a:schemeClr val="accent1"/>
                        </a:solidFill>
                        <a:latin typeface="+mj-lt"/>
                      </a:endParaRPr>
                    </a:p>
                  </a:txBody>
                  <a:tcPr marL="82623" marR="82623" marT="41312" marB="41312" anchor="ctr"/>
                </a:tc>
                <a:tc>
                  <a:txBody>
                    <a:bodyPr/>
                    <a:lstStyle/>
                    <a:p>
                      <a:pPr algn="ctr"/>
                      <a:r>
                        <a:rPr lang="en-US" sz="1600" dirty="0">
                          <a:solidFill>
                            <a:schemeClr val="accent1"/>
                          </a:solidFill>
                          <a:latin typeface="+mj-lt"/>
                        </a:rPr>
                        <a:t>8 5/8”</a:t>
                      </a:r>
                    </a:p>
                  </a:txBody>
                  <a:tcPr marL="82623" marR="82623" marT="41312" marB="41312" anchor="ctr"/>
                </a:tc>
                <a:tc>
                  <a:txBody>
                    <a:bodyPr/>
                    <a:lstStyle/>
                    <a:p>
                      <a:pPr algn="ctr"/>
                      <a:r>
                        <a:rPr lang="en-US" sz="1600" dirty="0">
                          <a:solidFill>
                            <a:schemeClr val="accent1"/>
                          </a:solidFill>
                          <a:latin typeface="+mj-lt"/>
                        </a:rPr>
                        <a:t>2,300 W</a:t>
                      </a:r>
                    </a:p>
                  </a:txBody>
                  <a:tcPr marL="82623" marR="82623" marT="41312" marB="41312" anchor="ctr"/>
                </a:tc>
                <a:tc>
                  <a:txBody>
                    <a:bodyPr/>
                    <a:lstStyle/>
                    <a:p>
                      <a:pPr algn="ctr"/>
                      <a:r>
                        <a:rPr lang="en-US" sz="1600" dirty="0">
                          <a:solidFill>
                            <a:schemeClr val="accent1"/>
                          </a:solidFill>
                          <a:latin typeface="+mj-lt"/>
                        </a:rPr>
                        <a:t>3,700 kW</a:t>
                      </a:r>
                    </a:p>
                  </a:txBody>
                  <a:tcPr marL="82623" marR="82623" marT="41312" marB="41312" anchor="ctr"/>
                </a:tc>
                <a:tc>
                  <a:txBody>
                    <a:bodyPr/>
                    <a:lstStyle/>
                    <a:p>
                      <a:pPr algn="ctr"/>
                      <a:r>
                        <a:rPr lang="en-US" sz="1600" dirty="0">
                          <a:solidFill>
                            <a:schemeClr val="accent1"/>
                          </a:solidFill>
                          <a:latin typeface="+mj-lt"/>
                        </a:rPr>
                        <a:t>4 3/8”</a:t>
                      </a:r>
                    </a:p>
                  </a:txBody>
                  <a:tcPr marL="82623" marR="82623" marT="41312" marB="41312" anchor="ctr"/>
                </a:tc>
                <a:extLst>
                  <a:ext uri="{0D108BD9-81ED-4DB2-BD59-A6C34878D82A}">
                    <a16:rowId xmlns:a16="http://schemas.microsoft.com/office/drawing/2014/main" val="10004"/>
                  </a:ext>
                </a:extLst>
              </a:tr>
            </a:tbl>
          </a:graphicData>
        </a:graphic>
      </p:graphicFrame>
      <p:sp>
        <p:nvSpPr>
          <p:cNvPr id="2" name="TextBox 1">
            <a:extLst>
              <a:ext uri="{FF2B5EF4-FFF2-40B4-BE49-F238E27FC236}">
                <a16:creationId xmlns:a16="http://schemas.microsoft.com/office/drawing/2014/main" id="{59F03AD6-C0F2-DD51-8D69-39174C9A2C18}"/>
              </a:ext>
            </a:extLst>
          </p:cNvPr>
          <p:cNvSpPr txBox="1"/>
          <p:nvPr/>
        </p:nvSpPr>
        <p:spPr>
          <a:xfrm>
            <a:off x="3530624" y="5681302"/>
            <a:ext cx="2082750" cy="400110"/>
          </a:xfrm>
          <a:prstGeom prst="rect">
            <a:avLst/>
          </a:prstGeom>
          <a:noFill/>
        </p:spPr>
        <p:txBody>
          <a:bodyPr wrap="none" rtlCol="0">
            <a:spAutoFit/>
          </a:bodyPr>
          <a:lstStyle/>
          <a:p>
            <a:pPr algn="ctr"/>
            <a:r>
              <a:rPr lang="en-US" sz="2000" b="1" dirty="0">
                <a:solidFill>
                  <a:schemeClr val="accent1"/>
                </a:solidFill>
                <a:latin typeface="Trade Gothic Next Cond" panose="020B0506040303020004" pitchFamily="34" charset="0"/>
                <a:cs typeface="Times New Roman" panose="02020603050405020304" pitchFamily="18" charset="0"/>
              </a:rPr>
              <a:t>Total Power: 7400 W</a:t>
            </a:r>
            <a:endParaRPr lang="en-US" sz="2000" b="1" dirty="0">
              <a:solidFill>
                <a:schemeClr val="bg1"/>
              </a:solidFill>
              <a:latin typeface="Trade Gothic Next Cond" panose="020B0506040303020004" pitchFamily="34" charset="0"/>
              <a:cs typeface="Times New Roman" panose="02020603050405020304" pitchFamily="18" charset="0"/>
            </a:endParaRPr>
          </a:p>
        </p:txBody>
      </p:sp>
    </p:spTree>
    <p:extLst>
      <p:ext uri="{BB962C8B-B14F-4D97-AF65-F5344CB8AC3E}">
        <p14:creationId xmlns:p14="http://schemas.microsoft.com/office/powerpoint/2010/main" val="2618896108"/>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961ECAD-89B4-A8C6-5606-DE0468AA0995}"/>
              </a:ext>
            </a:extLst>
          </p:cNvPr>
          <p:cNvSpPr>
            <a:spLocks noGrp="1"/>
          </p:cNvSpPr>
          <p:nvPr>
            <p:ph type="sldNum" sz="quarter" idx="12"/>
          </p:nvPr>
        </p:nvSpPr>
        <p:spPr/>
        <p:txBody>
          <a:bodyPr/>
          <a:lstStyle/>
          <a:p>
            <a:fld id="{51B24ABF-F378-45CE-9AF6-2040E5902BD2}" type="slidenum">
              <a:rPr lang="en-US" smtClean="0"/>
              <a:pPr/>
              <a:t>12</a:t>
            </a:fld>
            <a:endParaRPr lang="en-US"/>
          </a:p>
        </p:txBody>
      </p:sp>
      <p:sp>
        <p:nvSpPr>
          <p:cNvPr id="27" name="Rectangle 26">
            <a:extLst>
              <a:ext uri="{FF2B5EF4-FFF2-40B4-BE49-F238E27FC236}">
                <a16:creationId xmlns:a16="http://schemas.microsoft.com/office/drawing/2014/main" id="{C2827B31-D6F5-047B-4D6D-34E6658C47E9}"/>
              </a:ext>
            </a:extLst>
          </p:cNvPr>
          <p:cNvSpPr/>
          <p:nvPr/>
        </p:nvSpPr>
        <p:spPr>
          <a:xfrm>
            <a:off x="-1" y="-1"/>
            <a:ext cx="9144001" cy="8611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170;p8">
            <a:extLst>
              <a:ext uri="{FF2B5EF4-FFF2-40B4-BE49-F238E27FC236}">
                <a16:creationId xmlns:a16="http://schemas.microsoft.com/office/drawing/2014/main" id="{C0D9BB1B-0F46-2D98-D08F-EAEA67D85062}"/>
              </a:ext>
            </a:extLst>
          </p:cNvPr>
          <p:cNvSpPr txBox="1"/>
          <p:nvPr/>
        </p:nvSpPr>
        <p:spPr>
          <a:xfrm>
            <a:off x="217335" y="204204"/>
            <a:ext cx="8709328" cy="452724"/>
          </a:xfrm>
          <a:prstGeom prst="rect">
            <a:avLst/>
          </a:prstGeom>
          <a:noFill/>
          <a:ln>
            <a:noFill/>
          </a:ln>
        </p:spPr>
        <p:txBody>
          <a:bodyPr spcFirstLastPara="1" wrap="square" lIns="82587" tIns="41293" rIns="82587" bIns="41293" anchor="t" anchorCtr="0">
            <a:spAutoFit/>
          </a:bodyPr>
          <a:lstStyle/>
          <a:p>
            <a:r>
              <a:rPr lang="en-US" sz="2400" b="1" dirty="0">
                <a:solidFill>
                  <a:schemeClr val="bg1"/>
                </a:solidFill>
                <a:latin typeface="Trade Gothic Next Cond" panose="020B0506040303020004" pitchFamily="34" charset="0"/>
                <a:cs typeface="Times New Roman" panose="02020603050405020304" pitchFamily="18" charset="0"/>
              </a:rPr>
              <a:t>FAQS</a:t>
            </a:r>
          </a:p>
        </p:txBody>
      </p:sp>
      <p:sp>
        <p:nvSpPr>
          <p:cNvPr id="3" name="TextBox 2">
            <a:extLst>
              <a:ext uri="{FF2B5EF4-FFF2-40B4-BE49-F238E27FC236}">
                <a16:creationId xmlns:a16="http://schemas.microsoft.com/office/drawing/2014/main" id="{18901CAF-3B32-371E-C60F-A3B658ED7397}"/>
              </a:ext>
            </a:extLst>
          </p:cNvPr>
          <p:cNvSpPr txBox="1"/>
          <p:nvPr/>
        </p:nvSpPr>
        <p:spPr>
          <a:xfrm>
            <a:off x="368423" y="987941"/>
            <a:ext cx="8623900" cy="5339923"/>
          </a:xfrm>
          <a:prstGeom prst="rect">
            <a:avLst/>
          </a:prstGeom>
          <a:noFill/>
        </p:spPr>
        <p:txBody>
          <a:bodyPr wrap="square">
            <a:spAutoFit/>
          </a:bodyPr>
          <a:lstStyle/>
          <a:p>
            <a:r>
              <a:rPr lang="en-US" sz="1100" b="1" dirty="0">
                <a:latin typeface="Times New Roman" panose="02020603050405020304" pitchFamily="18" charset="0"/>
                <a:cs typeface="Times New Roman" panose="02020603050405020304" pitchFamily="18" charset="0"/>
              </a:rPr>
              <a:t>Does this unit have a bridge?</a:t>
            </a:r>
          </a:p>
          <a:p>
            <a:pPr marL="171450" indent="-171450">
              <a:buFont typeface="Arial" panose="020B0604020202020204" pitchFamily="34" charset="0"/>
              <a:buChar char="•"/>
            </a:pPr>
            <a:r>
              <a:rPr lang="en-US" sz="1100" dirty="0">
                <a:latin typeface="Times New Roman" panose="02020603050405020304" pitchFamily="18" charset="0"/>
                <a:cs typeface="Times New Roman" panose="02020603050405020304" pitchFamily="18" charset="0"/>
              </a:rPr>
              <a:t>No</a:t>
            </a:r>
          </a:p>
          <a:p>
            <a:pPr marL="171450" indent="-171450">
              <a:buFont typeface="Arial" panose="020B0604020202020204" pitchFamily="34" charset="0"/>
              <a:buChar char="•"/>
            </a:pPr>
            <a:endParaRPr lang="en-US" sz="1100" dirty="0">
              <a:latin typeface="Times New Roman" panose="02020603050405020304" pitchFamily="18" charset="0"/>
              <a:cs typeface="Times New Roman" panose="02020603050405020304" pitchFamily="18" charset="0"/>
            </a:endParaRPr>
          </a:p>
          <a:p>
            <a:r>
              <a:rPr lang="en-US" sz="1100" b="1" dirty="0">
                <a:latin typeface="Times New Roman" panose="02020603050405020304" pitchFamily="18" charset="0"/>
                <a:cs typeface="Times New Roman" panose="02020603050405020304" pitchFamily="18" charset="0"/>
              </a:rPr>
              <a:t>Does this unit have a temperature probe?</a:t>
            </a:r>
          </a:p>
          <a:p>
            <a:pPr marL="171450" indent="-171450">
              <a:buFont typeface="Arial" panose="020B0604020202020204" pitchFamily="34" charset="0"/>
              <a:buChar char="•"/>
            </a:pPr>
            <a:r>
              <a:rPr lang="en-US" sz="1100" dirty="0">
                <a:latin typeface="Times New Roman" panose="02020603050405020304" pitchFamily="18" charset="0"/>
                <a:cs typeface="Times New Roman" panose="02020603050405020304" pitchFamily="18" charset="0"/>
              </a:rPr>
              <a:t>No</a:t>
            </a:r>
          </a:p>
          <a:p>
            <a:pPr marL="171450" indent="-171450">
              <a:buFont typeface="Arial" panose="020B0604020202020204" pitchFamily="34" charset="0"/>
              <a:buChar char="•"/>
            </a:pPr>
            <a:endParaRPr lang="en-US" sz="1100" dirty="0">
              <a:latin typeface="Times New Roman" panose="02020603050405020304" pitchFamily="18" charset="0"/>
              <a:cs typeface="Times New Roman" panose="02020603050405020304" pitchFamily="18" charset="0"/>
            </a:endParaRPr>
          </a:p>
          <a:p>
            <a:r>
              <a:rPr lang="en-US" sz="1100" b="1" dirty="0">
                <a:latin typeface="Times New Roman" panose="02020603050405020304" pitchFamily="18" charset="0"/>
                <a:cs typeface="Times New Roman" panose="02020603050405020304" pitchFamily="18" charset="0"/>
              </a:rPr>
              <a:t>Is this oven the same at the electric wall oven?</a:t>
            </a:r>
          </a:p>
          <a:p>
            <a:pPr marL="171450" indent="-171450">
              <a:buFont typeface="Arial" panose="020B0604020202020204" pitchFamily="34" charset="0"/>
              <a:buChar char="•"/>
            </a:pPr>
            <a:r>
              <a:rPr lang="en-US" sz="1100" dirty="0">
                <a:latin typeface="Times New Roman" panose="02020603050405020304" pitchFamily="18" charset="0"/>
                <a:cs typeface="Times New Roman" panose="02020603050405020304" pitchFamily="18" charset="0"/>
              </a:rPr>
              <a:t>No it is a different electric cavity</a:t>
            </a:r>
          </a:p>
          <a:p>
            <a:pPr marL="171450" indent="-171450">
              <a:buFont typeface="Arial" panose="020B0604020202020204" pitchFamily="34" charset="0"/>
              <a:buChar char="•"/>
            </a:pPr>
            <a:endParaRPr lang="en-US" sz="1100" dirty="0">
              <a:latin typeface="Times New Roman" panose="02020603050405020304" pitchFamily="18" charset="0"/>
              <a:cs typeface="Times New Roman" panose="02020603050405020304" pitchFamily="18" charset="0"/>
            </a:endParaRPr>
          </a:p>
          <a:p>
            <a:r>
              <a:rPr lang="en-US" sz="1100" b="1" dirty="0">
                <a:latin typeface="Times New Roman" panose="02020603050405020304" pitchFamily="18" charset="0"/>
                <a:cs typeface="Times New Roman" panose="02020603050405020304" pitchFamily="18" charset="0"/>
              </a:rPr>
              <a:t>Are there </a:t>
            </a:r>
            <a:r>
              <a:rPr lang="en-US" sz="1100" b="1" dirty="0" err="1">
                <a:latin typeface="Times New Roman" panose="02020603050405020304" pitchFamily="18" charset="0"/>
                <a:cs typeface="Times New Roman" panose="02020603050405020304" pitchFamily="18" charset="0"/>
              </a:rPr>
              <a:t>backguard</a:t>
            </a:r>
            <a:r>
              <a:rPr lang="en-US" sz="1100" b="1" dirty="0">
                <a:latin typeface="Times New Roman" panose="02020603050405020304" pitchFamily="18" charset="0"/>
                <a:cs typeface="Times New Roman" panose="02020603050405020304" pitchFamily="18" charset="0"/>
              </a:rPr>
              <a:t> options?</a:t>
            </a:r>
          </a:p>
          <a:p>
            <a:pPr marL="171450" indent="-171450">
              <a:buFont typeface="Arial" panose="020B0604020202020204" pitchFamily="34" charset="0"/>
              <a:buChar char="•"/>
            </a:pPr>
            <a:r>
              <a:rPr lang="en-US" sz="1100" dirty="0">
                <a:latin typeface="Times New Roman" panose="02020603050405020304" pitchFamily="18" charset="0"/>
                <a:cs typeface="Times New Roman" panose="02020603050405020304" pitchFamily="18" charset="0"/>
              </a:rPr>
              <a:t>No</a:t>
            </a:r>
          </a:p>
          <a:p>
            <a:pPr marL="171450" indent="-171450">
              <a:buFont typeface="Arial" panose="020B0604020202020204" pitchFamily="34" charset="0"/>
              <a:buChar char="•"/>
            </a:pPr>
            <a:endParaRPr lang="en-US" sz="1100" dirty="0">
              <a:latin typeface="Times New Roman" panose="02020603050405020304" pitchFamily="18" charset="0"/>
              <a:cs typeface="Times New Roman" panose="02020603050405020304" pitchFamily="18" charset="0"/>
            </a:endParaRPr>
          </a:p>
          <a:p>
            <a:r>
              <a:rPr lang="en-US" sz="1100" b="1" dirty="0">
                <a:latin typeface="Times New Roman" panose="02020603050405020304" pitchFamily="18" charset="0"/>
                <a:cs typeface="Times New Roman" panose="02020603050405020304" pitchFamily="18" charset="0"/>
              </a:rPr>
              <a:t>Why can it not detect my pan?</a:t>
            </a:r>
            <a:endParaRPr lang="en-US" sz="1100" dirty="0">
              <a:latin typeface="Times New Roman" panose="02020603050405020304" pitchFamily="18" charset="0"/>
              <a:cs typeface="Times New Roman" panose="02020603050405020304" pitchFamily="18" charset="0"/>
            </a:endParaRPr>
          </a:p>
          <a:p>
            <a:pPr marL="258204" indent="-258204">
              <a:buFont typeface="Arial" panose="020B0604020202020204" pitchFamily="34" charset="0"/>
              <a:buChar char="•"/>
            </a:pPr>
            <a:r>
              <a:rPr lang="en-US" sz="1100" dirty="0">
                <a:latin typeface="Times New Roman" panose="02020603050405020304" pitchFamily="18" charset="0"/>
                <a:cs typeface="Times New Roman" panose="02020603050405020304" pitchFamily="18" charset="0"/>
              </a:rPr>
              <a:t>Pan needs to be magnetic (enamel, cast iron or induction compatible cookware) - </a:t>
            </a:r>
            <a:r>
              <a:rPr lang="en-US" sz="1100" i="1" dirty="0">
                <a:latin typeface="Times New Roman" panose="02020603050405020304" pitchFamily="18" charset="0"/>
                <a:cs typeface="Times New Roman" panose="02020603050405020304" pitchFamily="18" charset="0"/>
              </a:rPr>
              <a:t>Copper, glass or aluminum are not compatible with induction</a:t>
            </a:r>
          </a:p>
          <a:p>
            <a:pPr marL="258204" indent="-258204">
              <a:buFont typeface="Arial" panose="020B0604020202020204" pitchFamily="34" charset="0"/>
              <a:buChar char="•"/>
            </a:pPr>
            <a:r>
              <a:rPr lang="en-US" sz="1100" dirty="0">
                <a:latin typeface="Times New Roman" panose="02020603050405020304" pitchFamily="18" charset="0"/>
                <a:cs typeface="Times New Roman" panose="02020603050405020304" pitchFamily="18" charset="0"/>
              </a:rPr>
              <a:t>Pan needs to be at least 4” minimum - </a:t>
            </a:r>
            <a:r>
              <a:rPr lang="en-US" sz="1100" i="1" dirty="0">
                <a:latin typeface="Times New Roman" panose="02020603050405020304" pitchFamily="18" charset="0"/>
                <a:cs typeface="Times New Roman" panose="02020603050405020304" pitchFamily="18" charset="0"/>
              </a:rPr>
              <a:t>If it’s too small it will not work</a:t>
            </a:r>
          </a:p>
          <a:p>
            <a:pPr marL="258204" indent="-258204">
              <a:buFont typeface="Arial" panose="020B0604020202020204" pitchFamily="34" charset="0"/>
              <a:buChar char="•"/>
            </a:pPr>
            <a:r>
              <a:rPr lang="en-US" sz="1100" dirty="0">
                <a:latin typeface="Times New Roman" panose="02020603050405020304" pitchFamily="18" charset="0"/>
                <a:cs typeface="Times New Roman" panose="02020603050405020304" pitchFamily="18" charset="0"/>
              </a:rPr>
              <a:t>Pan needs to have a flat bottom - </a:t>
            </a:r>
            <a:r>
              <a:rPr lang="en-US" sz="1100" i="1" dirty="0">
                <a:latin typeface="Times New Roman" panose="02020603050405020304" pitchFamily="18" charset="0"/>
                <a:cs typeface="Times New Roman" panose="02020603050405020304" pitchFamily="18" charset="0"/>
              </a:rPr>
              <a:t>For better efficiency and function, utensil should always have a flat bottom</a:t>
            </a:r>
          </a:p>
          <a:p>
            <a:endParaRPr lang="en-US" sz="1100" b="1" dirty="0">
              <a:latin typeface="Times New Roman" panose="02020603050405020304" pitchFamily="18" charset="0"/>
              <a:cs typeface="Times New Roman" panose="02020603050405020304" pitchFamily="18" charset="0"/>
            </a:endParaRPr>
          </a:p>
          <a:p>
            <a:r>
              <a:rPr lang="en-US" sz="1100" b="1" dirty="0">
                <a:latin typeface="Times New Roman" panose="02020603050405020304" pitchFamily="18" charset="0"/>
                <a:cs typeface="Times New Roman" panose="02020603050405020304" pitchFamily="18" charset="0"/>
              </a:rPr>
              <a:t>What is the “Buzzing” Noise that I am hearing?</a:t>
            </a:r>
            <a:endParaRPr lang="en-US" sz="1100" dirty="0">
              <a:latin typeface="Times New Roman" panose="02020603050405020304" pitchFamily="18" charset="0"/>
              <a:cs typeface="Times New Roman" panose="02020603050405020304" pitchFamily="18" charset="0"/>
            </a:endParaRPr>
          </a:p>
          <a:p>
            <a:r>
              <a:rPr lang="en-US" sz="1100" dirty="0">
                <a:latin typeface="Times New Roman" panose="02020603050405020304" pitchFamily="18" charset="0"/>
                <a:cs typeface="Times New Roman" panose="02020603050405020304" pitchFamily="18" charset="0"/>
              </a:rPr>
              <a:t>Induction cooking involves strong magnetic fields.  Pots/pans and the coils inside can make a vibrating or “buzzing” noise when they are placed on the induction cooktop.  These noises are random and depend on many parameters.  It is normal and does not harm the unit, the cookware or the performance of the cooktop.</a:t>
            </a:r>
          </a:p>
          <a:p>
            <a:pPr marL="258204" indent="-258204">
              <a:buFont typeface="Arial" panose="020B0604020202020204" pitchFamily="34" charset="0"/>
              <a:buChar char="•"/>
            </a:pPr>
            <a:r>
              <a:rPr lang="en-US" sz="1100" dirty="0">
                <a:latin typeface="Times New Roman" panose="02020603050405020304" pitchFamily="18" charset="0"/>
                <a:cs typeface="Times New Roman" panose="02020603050405020304" pitchFamily="18" charset="0"/>
              </a:rPr>
              <a:t>Some pans are noisier than others.  Quality and weight of the pot/pan is key</a:t>
            </a:r>
          </a:p>
          <a:p>
            <a:pPr marL="258204" indent="-258204">
              <a:buFont typeface="Arial" panose="020B0604020202020204" pitchFamily="34" charset="0"/>
              <a:buChar char="•"/>
            </a:pPr>
            <a:r>
              <a:rPr lang="en-US" sz="1100" dirty="0">
                <a:latin typeface="Times New Roman" panose="02020603050405020304" pitchFamily="18" charset="0"/>
                <a:cs typeface="Times New Roman" panose="02020603050405020304" pitchFamily="18" charset="0"/>
              </a:rPr>
              <a:t>When used at high power the noise can become louder</a:t>
            </a:r>
          </a:p>
          <a:p>
            <a:pPr marL="258204" indent="-258204">
              <a:buFont typeface="Arial" panose="020B0604020202020204" pitchFamily="34" charset="0"/>
              <a:buChar char="•"/>
            </a:pPr>
            <a:r>
              <a:rPr lang="en-US" sz="1100" dirty="0">
                <a:latin typeface="Times New Roman" panose="02020603050405020304" pitchFamily="18" charset="0"/>
                <a:cs typeface="Times New Roman" panose="02020603050405020304" pitchFamily="18" charset="0"/>
              </a:rPr>
              <a:t>A nearly empty pot/pan will make more noise than a full one</a:t>
            </a:r>
          </a:p>
          <a:p>
            <a:endParaRPr lang="en-US" sz="1100" b="1" dirty="0">
              <a:latin typeface="Times New Roman" panose="02020603050405020304" pitchFamily="18" charset="0"/>
              <a:cs typeface="Times New Roman" panose="02020603050405020304" pitchFamily="18" charset="0"/>
            </a:endParaRPr>
          </a:p>
          <a:p>
            <a:r>
              <a:rPr lang="en-US" sz="1100" b="1" dirty="0">
                <a:latin typeface="Times New Roman" panose="02020603050405020304" pitchFamily="18" charset="0"/>
                <a:cs typeface="Times New Roman" panose="02020603050405020304" pitchFamily="18" charset="0"/>
              </a:rPr>
              <a:t>What is the “Fan” Noise that I can hear?</a:t>
            </a:r>
            <a:endParaRPr lang="en-US" sz="1100" dirty="0">
              <a:latin typeface="Times New Roman" panose="02020603050405020304" pitchFamily="18" charset="0"/>
              <a:cs typeface="Times New Roman" panose="02020603050405020304" pitchFamily="18" charset="0"/>
            </a:endParaRPr>
          </a:p>
          <a:p>
            <a:r>
              <a:rPr lang="en-US" sz="1100" dirty="0">
                <a:latin typeface="Times New Roman" panose="02020603050405020304" pitchFamily="18" charset="0"/>
                <a:cs typeface="Times New Roman" panose="02020603050405020304" pitchFamily="18" charset="0"/>
              </a:rPr>
              <a:t>The cooling system is fully automatic. The cooling fan starts at a low speed when the heat generated by the electronic system reaches a certain level. The cooling fan increases to high-speed when the cooktop is intensively used. The cooling fan reduces its speed and stops automatically when the electronic circuit has cooled down enough.</a:t>
            </a:r>
          </a:p>
          <a:p>
            <a:pPr marL="258204" indent="-258204">
              <a:buFont typeface="Arial" panose="020B0604020202020204" pitchFamily="34" charset="0"/>
              <a:buChar char="•"/>
            </a:pPr>
            <a:r>
              <a:rPr lang="en-US" sz="1100" dirty="0">
                <a:latin typeface="Times New Roman" panose="02020603050405020304" pitchFamily="18" charset="0"/>
                <a:cs typeface="Times New Roman" panose="02020603050405020304" pitchFamily="18" charset="0"/>
              </a:rPr>
              <a:t>Cooking for a short period of time at a high power might create less noise than cooking for a longer period of time.</a:t>
            </a:r>
          </a:p>
          <a:p>
            <a:pPr marL="258204" indent="-258204">
              <a:buFont typeface="Arial" panose="020B0604020202020204" pitchFamily="34" charset="0"/>
              <a:buChar char="•"/>
            </a:pPr>
            <a:r>
              <a:rPr lang="en-US" sz="1100" dirty="0">
                <a:latin typeface="Times New Roman" panose="02020603050405020304" pitchFamily="18" charset="0"/>
                <a:cs typeface="Times New Roman" panose="02020603050405020304" pitchFamily="18" charset="0"/>
              </a:rPr>
              <a:t>After the unit is turned off the fan may continue to run until the cooktop has sufficiently cooled.</a:t>
            </a:r>
            <a:endParaRPr lang="en-US" sz="11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824015"/>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961ECAD-89B4-A8C6-5606-DE0468AA0995}"/>
              </a:ext>
            </a:extLst>
          </p:cNvPr>
          <p:cNvSpPr>
            <a:spLocks noGrp="1"/>
          </p:cNvSpPr>
          <p:nvPr>
            <p:ph type="sldNum" sz="quarter" idx="12"/>
          </p:nvPr>
        </p:nvSpPr>
        <p:spPr/>
        <p:txBody>
          <a:bodyPr/>
          <a:lstStyle/>
          <a:p>
            <a:fld id="{51B24ABF-F378-45CE-9AF6-2040E5902BD2}" type="slidenum">
              <a:rPr lang="en-US" smtClean="0"/>
              <a:pPr/>
              <a:t>13</a:t>
            </a:fld>
            <a:endParaRPr lang="en-US"/>
          </a:p>
        </p:txBody>
      </p:sp>
      <p:sp>
        <p:nvSpPr>
          <p:cNvPr id="20" name="Rectangle 19">
            <a:extLst>
              <a:ext uri="{FF2B5EF4-FFF2-40B4-BE49-F238E27FC236}">
                <a16:creationId xmlns:a16="http://schemas.microsoft.com/office/drawing/2014/main" id="{C4B752B9-0C8D-91B2-F1CE-7A82246EAF90}"/>
              </a:ext>
            </a:extLst>
          </p:cNvPr>
          <p:cNvSpPr/>
          <p:nvPr/>
        </p:nvSpPr>
        <p:spPr>
          <a:xfrm>
            <a:off x="-1" y="6451591"/>
            <a:ext cx="914400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827B31-D6F5-047B-4D6D-34E6658C47E9}"/>
              </a:ext>
            </a:extLst>
          </p:cNvPr>
          <p:cNvSpPr/>
          <p:nvPr/>
        </p:nvSpPr>
        <p:spPr>
          <a:xfrm>
            <a:off x="-1" y="-1"/>
            <a:ext cx="9144001" cy="16567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170;p8">
            <a:extLst>
              <a:ext uri="{FF2B5EF4-FFF2-40B4-BE49-F238E27FC236}">
                <a16:creationId xmlns:a16="http://schemas.microsoft.com/office/drawing/2014/main" id="{9386E061-49C4-0A25-8C4C-5D95376BAA2B}"/>
              </a:ext>
            </a:extLst>
          </p:cNvPr>
          <p:cNvSpPr txBox="1"/>
          <p:nvPr/>
        </p:nvSpPr>
        <p:spPr>
          <a:xfrm>
            <a:off x="156995" y="601990"/>
            <a:ext cx="8709328" cy="452724"/>
          </a:xfrm>
          <a:prstGeom prst="rect">
            <a:avLst/>
          </a:prstGeom>
          <a:noFill/>
          <a:ln>
            <a:noFill/>
          </a:ln>
        </p:spPr>
        <p:txBody>
          <a:bodyPr spcFirstLastPara="1" wrap="square" lIns="82587" tIns="41293" rIns="82587" bIns="41293" anchor="t" anchorCtr="0">
            <a:spAutoFit/>
          </a:bodyPr>
          <a:lstStyle/>
          <a:p>
            <a:r>
              <a:rPr lang="en-US" sz="2400" b="1" dirty="0">
                <a:solidFill>
                  <a:schemeClr val="bg1"/>
                </a:solidFill>
                <a:latin typeface="Trade Gothic Next Cond" panose="020B0506040303020004" pitchFamily="34" charset="0"/>
                <a:cs typeface="Times New Roman" panose="02020603050405020304" pitchFamily="18" charset="0"/>
              </a:rPr>
              <a:t>COMPETITVE OVERVIEW</a:t>
            </a:r>
          </a:p>
        </p:txBody>
      </p:sp>
      <p:graphicFrame>
        <p:nvGraphicFramePr>
          <p:cNvPr id="14" name="Table 13">
            <a:extLst>
              <a:ext uri="{FF2B5EF4-FFF2-40B4-BE49-F238E27FC236}">
                <a16:creationId xmlns:a16="http://schemas.microsoft.com/office/drawing/2014/main" id="{B1BA2E1D-0CD7-F30D-D41D-22477F0BC739}"/>
              </a:ext>
            </a:extLst>
          </p:cNvPr>
          <p:cNvGraphicFramePr>
            <a:graphicFrameLocks noGrp="1"/>
          </p:cNvGraphicFramePr>
          <p:nvPr>
            <p:extLst>
              <p:ext uri="{D42A27DB-BD31-4B8C-83A1-F6EECF244321}">
                <p14:modId xmlns:p14="http://schemas.microsoft.com/office/powerpoint/2010/main" val="3871272575"/>
              </p:ext>
            </p:extLst>
          </p:nvPr>
        </p:nvGraphicFramePr>
        <p:xfrm>
          <a:off x="379141" y="1906859"/>
          <a:ext cx="8487182" cy="3534936"/>
        </p:xfrm>
        <a:graphic>
          <a:graphicData uri="http://schemas.openxmlformats.org/drawingml/2006/table">
            <a:tbl>
              <a:tblPr firstRow="1" firstCol="1" bandRow="1">
                <a:tableStyleId>{5C22544A-7EE6-4342-B048-85BDC9FD1C3A}</a:tableStyleId>
              </a:tblPr>
              <a:tblGrid>
                <a:gridCol w="1299512">
                  <a:extLst>
                    <a:ext uri="{9D8B030D-6E8A-4147-A177-3AD203B41FA5}">
                      <a16:colId xmlns:a16="http://schemas.microsoft.com/office/drawing/2014/main" val="1361535756"/>
                    </a:ext>
                  </a:extLst>
                </a:gridCol>
                <a:gridCol w="1529549">
                  <a:extLst>
                    <a:ext uri="{9D8B030D-6E8A-4147-A177-3AD203B41FA5}">
                      <a16:colId xmlns:a16="http://schemas.microsoft.com/office/drawing/2014/main" val="4166192621"/>
                    </a:ext>
                  </a:extLst>
                </a:gridCol>
                <a:gridCol w="1181666">
                  <a:extLst>
                    <a:ext uri="{9D8B030D-6E8A-4147-A177-3AD203B41FA5}">
                      <a16:colId xmlns:a16="http://schemas.microsoft.com/office/drawing/2014/main" val="2560878958"/>
                    </a:ext>
                  </a:extLst>
                </a:gridCol>
                <a:gridCol w="1380227">
                  <a:extLst>
                    <a:ext uri="{9D8B030D-6E8A-4147-A177-3AD203B41FA5}">
                      <a16:colId xmlns:a16="http://schemas.microsoft.com/office/drawing/2014/main" val="2141751678"/>
                    </a:ext>
                  </a:extLst>
                </a:gridCol>
                <a:gridCol w="1643358">
                  <a:extLst>
                    <a:ext uri="{9D8B030D-6E8A-4147-A177-3AD203B41FA5}">
                      <a16:colId xmlns:a16="http://schemas.microsoft.com/office/drawing/2014/main" val="2194265990"/>
                    </a:ext>
                  </a:extLst>
                </a:gridCol>
                <a:gridCol w="1452870">
                  <a:extLst>
                    <a:ext uri="{9D8B030D-6E8A-4147-A177-3AD203B41FA5}">
                      <a16:colId xmlns:a16="http://schemas.microsoft.com/office/drawing/2014/main" val="597175953"/>
                    </a:ext>
                  </a:extLst>
                </a:gridCol>
              </a:tblGrid>
              <a:tr h="335087">
                <a:tc>
                  <a:txBody>
                    <a:bodyPr/>
                    <a:lstStyle/>
                    <a:p>
                      <a:pPr marL="0" marR="0" algn="ctr">
                        <a:lnSpc>
                          <a:spcPct val="107000"/>
                        </a:lnSpc>
                        <a:spcBef>
                          <a:spcPts val="0"/>
                        </a:spcBef>
                        <a:spcAft>
                          <a:spcPts val="0"/>
                        </a:spcAft>
                      </a:pPr>
                      <a:r>
                        <a:rPr lang="en-US" sz="1200" kern="0">
                          <a:effectLst/>
                          <a:latin typeface="Arial Narrow" panose="020B0606020202030204" pitchFamily="34" charset="0"/>
                        </a:rPr>
                        <a:t>Brand</a:t>
                      </a:r>
                      <a:endParaRPr lang="en-US" sz="1200" kern="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kern="0">
                          <a:effectLst/>
                          <a:latin typeface="Arial Narrow" panose="020B0606020202030204" pitchFamily="34" charset="0"/>
                        </a:rPr>
                        <a:t>Miele</a:t>
                      </a:r>
                      <a:endParaRPr lang="en-US" sz="1200" kern="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kern="0">
                          <a:effectLst/>
                          <a:latin typeface="Arial Narrow" panose="020B0606020202030204" pitchFamily="34" charset="0"/>
                        </a:rPr>
                        <a:t>Wolf</a:t>
                      </a:r>
                      <a:endParaRPr lang="en-US" sz="1200" kern="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kern="0">
                          <a:effectLst/>
                          <a:latin typeface="Arial Narrow" panose="020B0606020202030204" pitchFamily="34" charset="0"/>
                        </a:rPr>
                        <a:t>Viking</a:t>
                      </a:r>
                      <a:endParaRPr lang="en-US" sz="1200" kern="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kern="0">
                          <a:effectLst/>
                          <a:latin typeface="Arial Narrow" panose="020B0606020202030204" pitchFamily="34" charset="0"/>
                        </a:rPr>
                        <a:t>Fulgor-Milano</a:t>
                      </a:r>
                      <a:endParaRPr lang="en-US" sz="1200" kern="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kern="0">
                          <a:effectLst/>
                          <a:latin typeface="Arial Narrow" panose="020B0606020202030204" pitchFamily="34" charset="0"/>
                        </a:rPr>
                        <a:t>Hestan</a:t>
                      </a:r>
                      <a:endParaRPr lang="en-US" sz="1200" kern="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63288814"/>
                  </a:ext>
                </a:extLst>
              </a:tr>
              <a:tr h="678287">
                <a:tc>
                  <a:txBody>
                    <a:bodyPr/>
                    <a:lstStyle/>
                    <a:p>
                      <a:pPr marL="0" marR="0" algn="ctr">
                        <a:lnSpc>
                          <a:spcPct val="107000"/>
                        </a:lnSpc>
                        <a:spcBef>
                          <a:spcPts val="0"/>
                        </a:spcBef>
                        <a:spcAft>
                          <a:spcPts val="0"/>
                        </a:spcAft>
                      </a:pPr>
                      <a:r>
                        <a:rPr lang="en-US" sz="1200" kern="0">
                          <a:effectLst/>
                          <a:latin typeface="Arial Narrow" panose="020B0606020202030204" pitchFamily="34" charset="0"/>
                        </a:rPr>
                        <a:t>Model </a:t>
                      </a:r>
                      <a:endParaRPr lang="en-US" sz="1200" kern="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kern="0">
                          <a:effectLst/>
                          <a:latin typeface="Arial Narrow" panose="020B0606020202030204" pitchFamily="34" charset="0"/>
                        </a:rPr>
                        <a:t>HR16223I</a:t>
                      </a:r>
                      <a:endParaRPr lang="en-US" sz="1200" kern="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kern="0">
                          <a:effectLst/>
                          <a:latin typeface="Arial Narrow" panose="020B0606020202030204" pitchFamily="34" charset="0"/>
                        </a:rPr>
                        <a:t>IR30450/S/T or IR30450/S/P</a:t>
                      </a:r>
                      <a:endParaRPr lang="en-US" sz="1200" kern="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kern="0">
                          <a:effectLst/>
                          <a:latin typeface="Arial Narrow" panose="020B0606020202030204" pitchFamily="34" charset="0"/>
                        </a:rPr>
                        <a:t>VIR5302</a:t>
                      </a:r>
                      <a:endParaRPr lang="en-US" sz="1200" kern="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kern="0">
                          <a:effectLst/>
                          <a:latin typeface="Arial Narrow" panose="020B0606020202030204" pitchFamily="34" charset="0"/>
                        </a:rPr>
                        <a:t>F6PIR304S1</a:t>
                      </a:r>
                      <a:endParaRPr lang="en-US" sz="1200" kern="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kern="0">
                          <a:effectLst/>
                          <a:latin typeface="Arial Narrow" panose="020B0606020202030204" pitchFamily="34" charset="0"/>
                        </a:rPr>
                        <a:t>KRI30BK </a:t>
                      </a:r>
                      <a:endParaRPr lang="en-US" sz="1200" kern="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43318146"/>
                  </a:ext>
                </a:extLst>
              </a:tr>
              <a:tr h="486719">
                <a:tc>
                  <a:txBody>
                    <a:bodyPr/>
                    <a:lstStyle/>
                    <a:p>
                      <a:pPr marL="0" marR="0" algn="ctr">
                        <a:lnSpc>
                          <a:spcPct val="107000"/>
                        </a:lnSpc>
                        <a:spcBef>
                          <a:spcPts val="0"/>
                        </a:spcBef>
                        <a:spcAft>
                          <a:spcPts val="0"/>
                        </a:spcAft>
                      </a:pPr>
                      <a:r>
                        <a:rPr lang="en-US" sz="1200" kern="0">
                          <a:effectLst/>
                          <a:latin typeface="Arial Narrow" panose="020B0606020202030204" pitchFamily="34" charset="0"/>
                        </a:rPr>
                        <a:t>Price</a:t>
                      </a:r>
                      <a:endParaRPr lang="en-US" sz="1200" kern="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kern="0">
                          <a:effectLst/>
                          <a:latin typeface="Arial Narrow" panose="020B0606020202030204" pitchFamily="34" charset="0"/>
                        </a:rPr>
                        <a:t>$9,299 </a:t>
                      </a:r>
                      <a:endParaRPr lang="en-US" sz="1200" kern="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kern="0">
                          <a:effectLst/>
                          <a:latin typeface="Arial Narrow" panose="020B0606020202030204" pitchFamily="34" charset="0"/>
                        </a:rPr>
                        <a:t>$8,245 </a:t>
                      </a:r>
                      <a:endParaRPr lang="en-US" sz="1200" kern="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kern="0">
                          <a:effectLst/>
                          <a:latin typeface="Arial Narrow" panose="020B0606020202030204" pitchFamily="34" charset="0"/>
                        </a:rPr>
                        <a:t>$9,819 </a:t>
                      </a:r>
                      <a:endParaRPr lang="en-US" sz="1200" kern="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kern="0">
                          <a:effectLst/>
                          <a:latin typeface="Arial Narrow" panose="020B0606020202030204" pitchFamily="34" charset="0"/>
                        </a:rPr>
                        <a:t>$6,499 </a:t>
                      </a:r>
                      <a:endParaRPr lang="en-US" sz="1200" kern="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kern="0">
                          <a:effectLst/>
                          <a:latin typeface="Arial Narrow" panose="020B0606020202030204" pitchFamily="34" charset="0"/>
                        </a:rPr>
                        <a:t>$9,909</a:t>
                      </a:r>
                      <a:endParaRPr lang="en-US" sz="1200" kern="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81561837"/>
                  </a:ext>
                </a:extLst>
              </a:tr>
              <a:tr h="325727">
                <a:tc>
                  <a:txBody>
                    <a:bodyPr/>
                    <a:lstStyle/>
                    <a:p>
                      <a:pPr marL="0" marR="0" algn="ctr">
                        <a:lnSpc>
                          <a:spcPct val="107000"/>
                        </a:lnSpc>
                        <a:spcBef>
                          <a:spcPts val="0"/>
                        </a:spcBef>
                        <a:spcAft>
                          <a:spcPts val="0"/>
                        </a:spcAft>
                      </a:pPr>
                      <a:r>
                        <a:rPr lang="en-US" sz="1200" kern="0">
                          <a:effectLst/>
                          <a:latin typeface="Arial Narrow" panose="020B0606020202030204" pitchFamily="34" charset="0"/>
                        </a:rPr>
                        <a:t>Induction Zones</a:t>
                      </a:r>
                      <a:endParaRPr lang="en-US" sz="1200" kern="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kern="0" dirty="0">
                          <a:effectLst/>
                          <a:latin typeface="Arial Narrow" panose="020B0606020202030204" pitchFamily="34" charset="0"/>
                        </a:rPr>
                        <a:t>4 Zones</a:t>
                      </a:r>
                      <a:endParaRPr lang="en-US" sz="1200" kern="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kern="0">
                          <a:effectLst/>
                          <a:latin typeface="Arial Narrow" panose="020B0606020202030204" pitchFamily="34" charset="0"/>
                        </a:rPr>
                        <a:t>4 Zones </a:t>
                      </a:r>
                      <a:endParaRPr lang="en-US" sz="1200" kern="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kern="0">
                          <a:effectLst/>
                          <a:latin typeface="Arial Narrow" panose="020B0606020202030204" pitchFamily="34" charset="0"/>
                        </a:rPr>
                        <a:t>4 Zones</a:t>
                      </a:r>
                      <a:endParaRPr lang="en-US" sz="1200" kern="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kern="0">
                          <a:effectLst/>
                          <a:latin typeface="Arial Narrow" panose="020B0606020202030204" pitchFamily="34" charset="0"/>
                        </a:rPr>
                        <a:t>4 Zones</a:t>
                      </a:r>
                      <a:endParaRPr lang="en-US" sz="1200" kern="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kern="0">
                          <a:effectLst/>
                          <a:latin typeface="Arial Narrow" panose="020B0606020202030204" pitchFamily="34" charset="0"/>
                        </a:rPr>
                        <a:t>4 Zones </a:t>
                      </a:r>
                      <a:endParaRPr lang="en-US" sz="1200" kern="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38274600"/>
                  </a:ext>
                </a:extLst>
              </a:tr>
              <a:tr h="325727">
                <a:tc>
                  <a:txBody>
                    <a:bodyPr/>
                    <a:lstStyle/>
                    <a:p>
                      <a:pPr marL="0" marR="0" algn="ctr">
                        <a:lnSpc>
                          <a:spcPct val="107000"/>
                        </a:lnSpc>
                        <a:spcBef>
                          <a:spcPts val="0"/>
                        </a:spcBef>
                        <a:spcAft>
                          <a:spcPts val="0"/>
                        </a:spcAft>
                      </a:pPr>
                      <a:r>
                        <a:rPr lang="en-US" sz="1200" kern="0">
                          <a:effectLst/>
                          <a:latin typeface="Arial Narrow" panose="020B0606020202030204" pitchFamily="34" charset="0"/>
                        </a:rPr>
                        <a:t>Heat Levels</a:t>
                      </a:r>
                      <a:endParaRPr lang="en-US" sz="1200" kern="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kern="0">
                          <a:effectLst/>
                          <a:latin typeface="Arial Narrow" panose="020B0606020202030204" pitchFamily="34" charset="0"/>
                        </a:rPr>
                        <a:t>9</a:t>
                      </a:r>
                      <a:endParaRPr lang="en-US" sz="1200" kern="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kern="0" dirty="0">
                          <a:effectLst/>
                          <a:latin typeface="Arial Narrow" panose="020B0606020202030204" pitchFamily="34" charset="0"/>
                        </a:rPr>
                        <a:t>10</a:t>
                      </a:r>
                      <a:endParaRPr lang="en-US" sz="1200" kern="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kern="0">
                          <a:effectLst/>
                          <a:latin typeface="Arial Narrow" panose="020B0606020202030204" pitchFamily="34" charset="0"/>
                        </a:rPr>
                        <a:t>6</a:t>
                      </a:r>
                      <a:endParaRPr lang="en-US" sz="1200" kern="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kern="0">
                          <a:effectLst/>
                          <a:latin typeface="Arial Narrow" panose="020B0606020202030204" pitchFamily="34" charset="0"/>
                        </a:rPr>
                        <a:t>9</a:t>
                      </a:r>
                      <a:endParaRPr lang="en-US" sz="1200" kern="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kern="0">
                          <a:effectLst/>
                          <a:latin typeface="Arial Narrow" panose="020B0606020202030204" pitchFamily="34" charset="0"/>
                        </a:rPr>
                        <a:t>9</a:t>
                      </a:r>
                      <a:endParaRPr lang="en-US" sz="1200" kern="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33933274"/>
                  </a:ext>
                </a:extLst>
              </a:tr>
              <a:tr h="325727">
                <a:tc>
                  <a:txBody>
                    <a:bodyPr/>
                    <a:lstStyle/>
                    <a:p>
                      <a:pPr marL="0" marR="0" algn="ctr">
                        <a:lnSpc>
                          <a:spcPct val="107000"/>
                        </a:lnSpc>
                        <a:spcBef>
                          <a:spcPts val="0"/>
                        </a:spcBef>
                        <a:spcAft>
                          <a:spcPts val="0"/>
                        </a:spcAft>
                      </a:pPr>
                      <a:r>
                        <a:rPr lang="en-US" sz="1200" kern="0">
                          <a:effectLst/>
                          <a:latin typeface="Arial Narrow" panose="020B0606020202030204" pitchFamily="34" charset="0"/>
                        </a:rPr>
                        <a:t>Bridge Element</a:t>
                      </a:r>
                      <a:endParaRPr lang="en-US" sz="1200" kern="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kern="0">
                          <a:effectLst/>
                          <a:latin typeface="Arial Narrow" panose="020B0606020202030204" pitchFamily="34" charset="0"/>
                        </a:rPr>
                        <a:t>NO</a:t>
                      </a:r>
                      <a:endParaRPr lang="en-US" sz="1200" kern="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kern="0">
                          <a:effectLst/>
                          <a:latin typeface="Arial Narrow" panose="020B0606020202030204" pitchFamily="34" charset="0"/>
                        </a:rPr>
                        <a:t>YES</a:t>
                      </a:r>
                      <a:endParaRPr lang="en-US" sz="1200" kern="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kern="0">
                          <a:effectLst/>
                          <a:latin typeface="Arial Narrow" panose="020B0606020202030204" pitchFamily="34" charset="0"/>
                        </a:rPr>
                        <a:t>NO</a:t>
                      </a:r>
                      <a:endParaRPr lang="en-US" sz="1200" kern="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kern="0">
                          <a:effectLst/>
                          <a:latin typeface="Arial Narrow" panose="020B0606020202030204" pitchFamily="34" charset="0"/>
                        </a:rPr>
                        <a:t>NO</a:t>
                      </a:r>
                      <a:endParaRPr lang="en-US" sz="1200" kern="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kern="0">
                          <a:effectLst/>
                          <a:latin typeface="Arial Narrow" panose="020B0606020202030204" pitchFamily="34" charset="0"/>
                        </a:rPr>
                        <a:t>YES</a:t>
                      </a:r>
                      <a:endParaRPr lang="en-US" sz="1200" kern="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52551525"/>
                  </a:ext>
                </a:extLst>
              </a:tr>
              <a:tr h="1057662">
                <a:tc>
                  <a:txBody>
                    <a:bodyPr/>
                    <a:lstStyle/>
                    <a:p>
                      <a:pPr marL="0" marR="0" algn="ctr">
                        <a:lnSpc>
                          <a:spcPct val="107000"/>
                        </a:lnSpc>
                        <a:spcBef>
                          <a:spcPts val="0"/>
                        </a:spcBef>
                        <a:spcAft>
                          <a:spcPts val="0"/>
                        </a:spcAft>
                      </a:pPr>
                      <a:r>
                        <a:rPr lang="en-US" sz="1200" kern="0">
                          <a:effectLst/>
                          <a:latin typeface="Arial Narrow" panose="020B0606020202030204" pitchFamily="34" charset="0"/>
                        </a:rPr>
                        <a:t>Color/Trim </a:t>
                      </a:r>
                      <a:endParaRPr lang="en-US" sz="1200" kern="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kern="0" dirty="0">
                          <a:effectLst/>
                          <a:latin typeface="Arial Narrow" panose="020B0606020202030204" pitchFamily="34" charset="0"/>
                        </a:rPr>
                        <a:t>Stainless Steel</a:t>
                      </a:r>
                      <a:endParaRPr lang="en-US" sz="1200" kern="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kern="0" dirty="0">
                          <a:effectLst/>
                          <a:latin typeface="Arial Narrow" panose="020B0606020202030204" pitchFamily="34" charset="0"/>
                        </a:rPr>
                        <a:t>Stainless Steel</a:t>
                      </a:r>
                      <a:endParaRPr lang="en-US" sz="1200" kern="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kern="0">
                          <a:effectLst/>
                          <a:latin typeface="Arial Narrow" panose="020B0606020202030204" pitchFamily="34" charset="0"/>
                        </a:rPr>
                        <a:t>Yes-15 colors</a:t>
                      </a:r>
                      <a:endParaRPr lang="en-US" sz="1200" kern="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kern="0" dirty="0">
                          <a:effectLst/>
                          <a:latin typeface="Arial Narrow" panose="020B0606020202030204" pitchFamily="34" charset="0"/>
                        </a:rPr>
                        <a:t>Yes-6 Colors                        And you can create your personalized nameplate for the oven door</a:t>
                      </a:r>
                      <a:endParaRPr lang="en-US" sz="1200" kern="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kern="0" dirty="0">
                          <a:effectLst/>
                          <a:latin typeface="Arial Narrow" panose="020B0606020202030204" pitchFamily="34" charset="0"/>
                        </a:rPr>
                        <a:t>Yes-11 Colors</a:t>
                      </a:r>
                      <a:endParaRPr lang="en-US" sz="1200" kern="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94266003"/>
                  </a:ext>
                </a:extLst>
              </a:tr>
            </a:tbl>
          </a:graphicData>
        </a:graphic>
      </p:graphicFrame>
    </p:spTree>
    <p:extLst>
      <p:ext uri="{BB962C8B-B14F-4D97-AF65-F5344CB8AC3E}">
        <p14:creationId xmlns:p14="http://schemas.microsoft.com/office/powerpoint/2010/main" val="3441804845"/>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961ECAD-89B4-A8C6-5606-DE0468AA0995}"/>
              </a:ext>
            </a:extLst>
          </p:cNvPr>
          <p:cNvSpPr>
            <a:spLocks noGrp="1"/>
          </p:cNvSpPr>
          <p:nvPr>
            <p:ph type="sldNum" sz="quarter" idx="12"/>
          </p:nvPr>
        </p:nvSpPr>
        <p:spPr/>
        <p:txBody>
          <a:bodyPr/>
          <a:lstStyle/>
          <a:p>
            <a:fld id="{51B24ABF-F378-45CE-9AF6-2040E5902BD2}" type="slidenum">
              <a:rPr lang="en-US" smtClean="0"/>
              <a:pPr/>
              <a:t>2</a:t>
            </a:fld>
            <a:endParaRPr lang="en-US"/>
          </a:p>
        </p:txBody>
      </p:sp>
      <p:sp>
        <p:nvSpPr>
          <p:cNvPr id="20" name="Rectangle 19">
            <a:extLst>
              <a:ext uri="{FF2B5EF4-FFF2-40B4-BE49-F238E27FC236}">
                <a16:creationId xmlns:a16="http://schemas.microsoft.com/office/drawing/2014/main" id="{C4B752B9-0C8D-91B2-F1CE-7A82246EAF90}"/>
              </a:ext>
            </a:extLst>
          </p:cNvPr>
          <p:cNvSpPr/>
          <p:nvPr/>
        </p:nvSpPr>
        <p:spPr>
          <a:xfrm>
            <a:off x="-1" y="6451591"/>
            <a:ext cx="914400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827B31-D6F5-047B-4D6D-34E6658C47E9}"/>
              </a:ext>
            </a:extLst>
          </p:cNvPr>
          <p:cNvSpPr/>
          <p:nvPr/>
        </p:nvSpPr>
        <p:spPr>
          <a:xfrm>
            <a:off x="-1" y="-1"/>
            <a:ext cx="9144001" cy="16567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170;p8">
            <a:extLst>
              <a:ext uri="{FF2B5EF4-FFF2-40B4-BE49-F238E27FC236}">
                <a16:creationId xmlns:a16="http://schemas.microsoft.com/office/drawing/2014/main" id="{9386E061-49C4-0A25-8C4C-5D95376BAA2B}"/>
              </a:ext>
            </a:extLst>
          </p:cNvPr>
          <p:cNvSpPr txBox="1"/>
          <p:nvPr/>
        </p:nvSpPr>
        <p:spPr>
          <a:xfrm>
            <a:off x="282995" y="200207"/>
            <a:ext cx="8709328" cy="452724"/>
          </a:xfrm>
          <a:prstGeom prst="rect">
            <a:avLst/>
          </a:prstGeom>
          <a:noFill/>
          <a:ln>
            <a:noFill/>
          </a:ln>
        </p:spPr>
        <p:txBody>
          <a:bodyPr spcFirstLastPara="1" wrap="square" lIns="82587" tIns="41293" rIns="82587" bIns="41293" anchor="t" anchorCtr="0">
            <a:spAutoFit/>
          </a:bodyPr>
          <a:lstStyle/>
          <a:p>
            <a:r>
              <a:rPr lang="en-US" sz="2400" b="1" dirty="0">
                <a:solidFill>
                  <a:schemeClr val="bg1"/>
                </a:solidFill>
                <a:latin typeface="Trade Gothic Next Cond" panose="020B0506040303020004" pitchFamily="34" charset="0"/>
                <a:cs typeface="Times New Roman" panose="02020603050405020304" pitchFamily="18" charset="0"/>
              </a:rPr>
              <a:t>INTRODUCING THE BLUESTAR® 30” CULINARY SERIES INDUCTION RANGE</a:t>
            </a:r>
          </a:p>
        </p:txBody>
      </p:sp>
      <p:sp>
        <p:nvSpPr>
          <p:cNvPr id="23" name="Text Box 17">
            <a:extLst>
              <a:ext uri="{FF2B5EF4-FFF2-40B4-BE49-F238E27FC236}">
                <a16:creationId xmlns:a16="http://schemas.microsoft.com/office/drawing/2014/main" id="{B1D56BA4-747C-8346-1267-4D767D753759}"/>
              </a:ext>
            </a:extLst>
          </p:cNvPr>
          <p:cNvSpPr txBox="1">
            <a:spLocks noChangeArrowheads="1"/>
          </p:cNvSpPr>
          <p:nvPr/>
        </p:nvSpPr>
        <p:spPr bwMode="auto">
          <a:xfrm>
            <a:off x="282994" y="652931"/>
            <a:ext cx="8356506" cy="830997"/>
          </a:xfrm>
          <a:prstGeom prst="rect">
            <a:avLst/>
          </a:prstGeom>
          <a:noFill/>
          <a:ln w="9525">
            <a:noFill/>
            <a:miter lim="800000"/>
            <a:headEnd/>
            <a:tailEnd/>
          </a:ln>
          <a:effectLst/>
        </p:spPr>
        <p:txBody>
          <a:bodyPr wrap="square">
            <a:spAutoFit/>
          </a:bodyPr>
          <a:lstStyle/>
          <a:p>
            <a:r>
              <a:rPr lang="en-US" sz="1600" dirty="0">
                <a:solidFill>
                  <a:schemeClr val="bg1"/>
                </a:solidFill>
                <a:latin typeface="Trade Gothic Next" panose="020B0503040303020004" pitchFamily="34" charset="0"/>
                <a:cs typeface="Times New Roman" panose="02020603050405020304" pitchFamily="18" charset="0"/>
              </a:rPr>
              <a:t>BlueStar® is thrilled to welcome the first induction range into our lineup of professional-grade cooking appliances.  Induction Performance, now for the first time with endless customization.  Style with 1,000+ colors and 10 metal trim options.</a:t>
            </a:r>
          </a:p>
        </p:txBody>
      </p:sp>
      <p:sp>
        <p:nvSpPr>
          <p:cNvPr id="25" name="TextBox 24">
            <a:extLst>
              <a:ext uri="{FF2B5EF4-FFF2-40B4-BE49-F238E27FC236}">
                <a16:creationId xmlns:a16="http://schemas.microsoft.com/office/drawing/2014/main" id="{52DFACDF-61F2-027A-6002-65B526A778F3}"/>
              </a:ext>
            </a:extLst>
          </p:cNvPr>
          <p:cNvSpPr txBox="1"/>
          <p:nvPr/>
        </p:nvSpPr>
        <p:spPr>
          <a:xfrm>
            <a:off x="3620687" y="1856619"/>
            <a:ext cx="5628423" cy="4199035"/>
          </a:xfrm>
          <a:prstGeom prst="rect">
            <a:avLst/>
          </a:prstGeom>
          <a:noFill/>
        </p:spPr>
        <p:txBody>
          <a:bodyPr wrap="square" rtlCol="0">
            <a:spAutoFit/>
          </a:bodyPr>
          <a:lstStyle/>
          <a:p>
            <a:pPr marL="258204" indent="-258204">
              <a:lnSpc>
                <a:spcPct val="150000"/>
              </a:lnSpc>
              <a:buFont typeface="Arial" panose="020B0604020202020204" pitchFamily="34" charset="0"/>
              <a:buChar char="•"/>
            </a:pPr>
            <a:r>
              <a:rPr lang="en-US" b="1" dirty="0">
                <a:solidFill>
                  <a:schemeClr val="accent2"/>
                </a:solidFill>
                <a:latin typeface="+mj-lt"/>
                <a:cs typeface="Times New Roman" panose="02020603050405020304" pitchFamily="18" charset="0"/>
              </a:rPr>
              <a:t>Nine heat levels </a:t>
            </a:r>
            <a:r>
              <a:rPr lang="en-US" dirty="0">
                <a:solidFill>
                  <a:schemeClr val="accent1"/>
                </a:solidFill>
                <a:latin typeface="+mj-lt"/>
                <a:cs typeface="Times New Roman" panose="02020603050405020304" pitchFamily="18" charset="0"/>
              </a:rPr>
              <a:t>for each cooking zone</a:t>
            </a:r>
          </a:p>
          <a:p>
            <a:pPr marL="258204" indent="-258204">
              <a:lnSpc>
                <a:spcPct val="150000"/>
              </a:lnSpc>
              <a:buFont typeface="Arial" panose="020B0604020202020204" pitchFamily="34" charset="0"/>
              <a:buChar char="•"/>
            </a:pPr>
            <a:endParaRPr lang="en-US" b="1" dirty="0">
              <a:solidFill>
                <a:schemeClr val="accent2"/>
              </a:solidFill>
              <a:latin typeface="+mj-lt"/>
              <a:cs typeface="Times New Roman" panose="02020603050405020304" pitchFamily="18" charset="0"/>
            </a:endParaRPr>
          </a:p>
          <a:p>
            <a:pPr marL="258204" indent="-258204">
              <a:lnSpc>
                <a:spcPct val="150000"/>
              </a:lnSpc>
              <a:buFont typeface="Arial" panose="020B0604020202020204" pitchFamily="34" charset="0"/>
              <a:buChar char="•"/>
            </a:pPr>
            <a:r>
              <a:rPr lang="en-US" b="1" dirty="0">
                <a:solidFill>
                  <a:schemeClr val="accent2"/>
                </a:solidFill>
                <a:latin typeface="+mj-lt"/>
                <a:cs typeface="Times New Roman" panose="02020603050405020304" pitchFamily="18" charset="0"/>
              </a:rPr>
              <a:t>Four cooking zones </a:t>
            </a:r>
            <a:r>
              <a:rPr lang="en-US" dirty="0">
                <a:solidFill>
                  <a:schemeClr val="accent1"/>
                </a:solidFill>
                <a:latin typeface="+mj-lt"/>
                <a:cs typeface="Times New Roman" panose="02020603050405020304" pitchFamily="18" charset="0"/>
              </a:rPr>
              <a:t>efficiently transfer heat to cookware and instantaneously respond to burner adjustments </a:t>
            </a:r>
          </a:p>
          <a:p>
            <a:pPr marL="258204" indent="-258204">
              <a:lnSpc>
                <a:spcPct val="150000"/>
              </a:lnSpc>
              <a:buFont typeface="Arial" panose="020B0604020202020204" pitchFamily="34" charset="0"/>
              <a:buChar char="•"/>
            </a:pPr>
            <a:endParaRPr lang="en-US" dirty="0">
              <a:solidFill>
                <a:schemeClr val="accent1"/>
              </a:solidFill>
              <a:latin typeface="+mj-lt"/>
              <a:cs typeface="Times New Roman" panose="02020603050405020304" pitchFamily="18" charset="0"/>
            </a:endParaRPr>
          </a:p>
          <a:p>
            <a:pPr marL="258204" indent="-258204">
              <a:lnSpc>
                <a:spcPct val="150000"/>
              </a:lnSpc>
              <a:buFont typeface="Arial" panose="020B0604020202020204" pitchFamily="34" charset="0"/>
              <a:buChar char="•"/>
            </a:pPr>
            <a:r>
              <a:rPr lang="en-US" b="1" dirty="0">
                <a:solidFill>
                  <a:schemeClr val="accent2"/>
                </a:solidFill>
                <a:latin typeface="+mj-lt"/>
                <a:cs typeface="Times New Roman" panose="02020603050405020304" pitchFamily="18" charset="0"/>
              </a:rPr>
              <a:t>Oversized Electric Convection Oven </a:t>
            </a:r>
            <a:r>
              <a:rPr lang="en-US" dirty="0">
                <a:solidFill>
                  <a:schemeClr val="accent1"/>
                </a:solidFill>
                <a:latin typeface="+mj-lt"/>
                <a:cs typeface="Times New Roman" panose="02020603050405020304" pitchFamily="18" charset="0"/>
              </a:rPr>
              <a:t>accommodates 18” x 26” commercial baking sheet</a:t>
            </a:r>
          </a:p>
          <a:p>
            <a:pPr marL="258204" indent="-258204">
              <a:lnSpc>
                <a:spcPct val="150000"/>
              </a:lnSpc>
              <a:buFont typeface="Arial" panose="020B0604020202020204" pitchFamily="34" charset="0"/>
              <a:buChar char="•"/>
            </a:pPr>
            <a:endParaRPr lang="en-US" dirty="0">
              <a:solidFill>
                <a:schemeClr val="accent1"/>
              </a:solidFill>
              <a:latin typeface="+mj-lt"/>
              <a:cs typeface="Times New Roman" panose="02020603050405020304" pitchFamily="18" charset="0"/>
            </a:endParaRPr>
          </a:p>
          <a:p>
            <a:pPr marL="258204" indent="-258204">
              <a:lnSpc>
                <a:spcPct val="150000"/>
              </a:lnSpc>
              <a:buFont typeface="Arial" panose="020B0604020202020204" pitchFamily="34" charset="0"/>
              <a:buChar char="•"/>
            </a:pPr>
            <a:r>
              <a:rPr lang="en-US" b="1" dirty="0">
                <a:solidFill>
                  <a:schemeClr val="accent2"/>
                </a:solidFill>
                <a:latin typeface="+mj-lt"/>
                <a:cs typeface="Times New Roman" panose="02020603050405020304" pitchFamily="18" charset="0"/>
              </a:rPr>
              <a:t>5 oven modes </a:t>
            </a:r>
            <a:r>
              <a:rPr lang="en-US" dirty="0">
                <a:solidFill>
                  <a:schemeClr val="accent1"/>
                </a:solidFill>
                <a:latin typeface="+mj-lt"/>
                <a:cs typeface="Times New Roman" panose="02020603050405020304" pitchFamily="18" charset="0"/>
              </a:rPr>
              <a:t>including Bake, Convection Bake, Broil, Convection Broil and Fast Preheat</a:t>
            </a:r>
          </a:p>
        </p:txBody>
      </p:sp>
      <p:pic>
        <p:nvPicPr>
          <p:cNvPr id="3" name="Picture 2" descr="A stainless steel stove with a glass door&#10;&#10;Description automatically generated">
            <a:extLst>
              <a:ext uri="{FF2B5EF4-FFF2-40B4-BE49-F238E27FC236}">
                <a16:creationId xmlns:a16="http://schemas.microsoft.com/office/drawing/2014/main" id="{AF28C3B2-2654-218B-5BF5-01D2597C8F6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3262"/>
          <a:stretch/>
        </p:blipFill>
        <p:spPr>
          <a:xfrm>
            <a:off x="182068" y="1899127"/>
            <a:ext cx="3214507" cy="3594244"/>
          </a:xfrm>
          <a:prstGeom prst="rect">
            <a:avLst/>
          </a:prstGeom>
        </p:spPr>
      </p:pic>
      <p:cxnSp>
        <p:nvCxnSpPr>
          <p:cNvPr id="6" name="Straight Connector 5">
            <a:extLst>
              <a:ext uri="{FF2B5EF4-FFF2-40B4-BE49-F238E27FC236}">
                <a16:creationId xmlns:a16="http://schemas.microsoft.com/office/drawing/2014/main" id="{BBD20FFC-9108-E1CA-8E08-2F6A8CCA39CC}"/>
              </a:ext>
            </a:extLst>
          </p:cNvPr>
          <p:cNvCxnSpPr>
            <a:cxnSpLocks/>
          </p:cNvCxnSpPr>
          <p:nvPr/>
        </p:nvCxnSpPr>
        <p:spPr>
          <a:xfrm>
            <a:off x="3977319" y="2533788"/>
            <a:ext cx="4573817"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9FA33BF-389B-2E4E-0DFF-07DD1FBB8E9C}"/>
              </a:ext>
            </a:extLst>
          </p:cNvPr>
          <p:cNvCxnSpPr>
            <a:cxnSpLocks/>
          </p:cNvCxnSpPr>
          <p:nvPr/>
        </p:nvCxnSpPr>
        <p:spPr>
          <a:xfrm>
            <a:off x="3977319" y="3768028"/>
            <a:ext cx="4573817"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8895D4D-B9B9-9C51-397A-834E4474A61E}"/>
              </a:ext>
            </a:extLst>
          </p:cNvPr>
          <p:cNvCxnSpPr>
            <a:cxnSpLocks/>
          </p:cNvCxnSpPr>
          <p:nvPr/>
        </p:nvCxnSpPr>
        <p:spPr>
          <a:xfrm>
            <a:off x="3977319" y="4990850"/>
            <a:ext cx="4573817"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E78CF68-B23E-6593-4E59-4606F886CC1E}"/>
              </a:ext>
            </a:extLst>
          </p:cNvPr>
          <p:cNvSpPr txBox="1"/>
          <p:nvPr/>
        </p:nvSpPr>
        <p:spPr>
          <a:xfrm>
            <a:off x="1019488" y="5444924"/>
            <a:ext cx="1486304" cy="707886"/>
          </a:xfrm>
          <a:prstGeom prst="rect">
            <a:avLst/>
          </a:prstGeom>
          <a:noFill/>
        </p:spPr>
        <p:txBody>
          <a:bodyPr wrap="none" rtlCol="0">
            <a:spAutoFit/>
          </a:bodyPr>
          <a:lstStyle/>
          <a:p>
            <a:pPr algn="ctr"/>
            <a:r>
              <a:rPr lang="en-US" sz="2000" b="1" dirty="0">
                <a:solidFill>
                  <a:schemeClr val="accent1"/>
                </a:solidFill>
                <a:latin typeface="Trade Gothic Next Cond" panose="020B0506040303020004" pitchFamily="34" charset="0"/>
                <a:cs typeface="Times New Roman" panose="02020603050405020304" pitchFamily="18" charset="0"/>
              </a:rPr>
              <a:t>BSIR30</a:t>
            </a:r>
          </a:p>
          <a:p>
            <a:pPr algn="ctr"/>
            <a:r>
              <a:rPr lang="en-US" sz="2000" b="1" dirty="0">
                <a:solidFill>
                  <a:schemeClr val="accent1"/>
                </a:solidFill>
                <a:latin typeface="Trade Gothic Next Cond" panose="020B0506040303020004" pitchFamily="34" charset="0"/>
                <a:cs typeface="Times New Roman" panose="02020603050405020304" pitchFamily="18" charset="0"/>
              </a:rPr>
              <a:t>$6,995 UMRP</a:t>
            </a:r>
            <a:endParaRPr lang="en-US" sz="2000" b="1" dirty="0">
              <a:solidFill>
                <a:schemeClr val="bg1"/>
              </a:solidFill>
              <a:latin typeface="Trade Gothic Next Cond" panose="020B0506040303020004" pitchFamily="34" charset="0"/>
              <a:cs typeface="Times New Roman" panose="02020603050405020304" pitchFamily="18" charset="0"/>
            </a:endParaRPr>
          </a:p>
        </p:txBody>
      </p:sp>
    </p:spTree>
    <p:extLst>
      <p:ext uri="{BB962C8B-B14F-4D97-AF65-F5344CB8AC3E}">
        <p14:creationId xmlns:p14="http://schemas.microsoft.com/office/powerpoint/2010/main" val="3279854901"/>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961ECAD-89B4-A8C6-5606-DE0468AA0995}"/>
              </a:ext>
            </a:extLst>
          </p:cNvPr>
          <p:cNvSpPr>
            <a:spLocks noGrp="1"/>
          </p:cNvSpPr>
          <p:nvPr>
            <p:ph type="sldNum" sz="quarter" idx="12"/>
          </p:nvPr>
        </p:nvSpPr>
        <p:spPr/>
        <p:txBody>
          <a:bodyPr/>
          <a:lstStyle/>
          <a:p>
            <a:fld id="{51B24ABF-F378-45CE-9AF6-2040E5902BD2}" type="slidenum">
              <a:rPr lang="en-US" smtClean="0"/>
              <a:pPr/>
              <a:t>3</a:t>
            </a:fld>
            <a:endParaRPr lang="en-US"/>
          </a:p>
        </p:txBody>
      </p:sp>
      <p:sp>
        <p:nvSpPr>
          <p:cNvPr id="20" name="Rectangle 19">
            <a:extLst>
              <a:ext uri="{FF2B5EF4-FFF2-40B4-BE49-F238E27FC236}">
                <a16:creationId xmlns:a16="http://schemas.microsoft.com/office/drawing/2014/main" id="{C4B752B9-0C8D-91B2-F1CE-7A82246EAF90}"/>
              </a:ext>
            </a:extLst>
          </p:cNvPr>
          <p:cNvSpPr/>
          <p:nvPr/>
        </p:nvSpPr>
        <p:spPr>
          <a:xfrm>
            <a:off x="-1" y="6451591"/>
            <a:ext cx="914400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827B31-D6F5-047B-4D6D-34E6658C47E9}"/>
              </a:ext>
            </a:extLst>
          </p:cNvPr>
          <p:cNvSpPr/>
          <p:nvPr/>
        </p:nvSpPr>
        <p:spPr>
          <a:xfrm>
            <a:off x="-1" y="-1"/>
            <a:ext cx="9144001" cy="16567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170;p8">
            <a:extLst>
              <a:ext uri="{FF2B5EF4-FFF2-40B4-BE49-F238E27FC236}">
                <a16:creationId xmlns:a16="http://schemas.microsoft.com/office/drawing/2014/main" id="{9386E061-49C4-0A25-8C4C-5D95376BAA2B}"/>
              </a:ext>
            </a:extLst>
          </p:cNvPr>
          <p:cNvSpPr txBox="1"/>
          <p:nvPr/>
        </p:nvSpPr>
        <p:spPr>
          <a:xfrm>
            <a:off x="282995" y="417324"/>
            <a:ext cx="8709328" cy="822056"/>
          </a:xfrm>
          <a:prstGeom prst="rect">
            <a:avLst/>
          </a:prstGeom>
          <a:noFill/>
          <a:ln>
            <a:noFill/>
          </a:ln>
        </p:spPr>
        <p:txBody>
          <a:bodyPr spcFirstLastPara="1" wrap="square" lIns="82587" tIns="41293" rIns="82587" bIns="41293" anchor="t" anchorCtr="0">
            <a:spAutoFit/>
          </a:bodyPr>
          <a:lstStyle/>
          <a:p>
            <a:r>
              <a:rPr lang="en-US" sz="2400" b="1" dirty="0">
                <a:solidFill>
                  <a:schemeClr val="bg1"/>
                </a:solidFill>
                <a:latin typeface="Trade Gothic Next Cond" panose="020B0506040303020004" pitchFamily="34" charset="0"/>
                <a:cs typeface="Times New Roman" panose="02020603050405020304" pitchFamily="18" charset="0"/>
              </a:rPr>
              <a:t>SEAMLSS INDUCTION</a:t>
            </a:r>
          </a:p>
          <a:p>
            <a:r>
              <a:rPr lang="en-US" sz="2400" b="1" dirty="0">
                <a:solidFill>
                  <a:schemeClr val="accent2"/>
                </a:solidFill>
                <a:latin typeface="Trade Gothic Next Cond" panose="020B0506040303020004" pitchFamily="34" charset="0"/>
                <a:cs typeface="Times New Roman" panose="02020603050405020304" pitchFamily="18" charset="0"/>
              </a:rPr>
              <a:t>COOKTOP</a:t>
            </a:r>
          </a:p>
        </p:txBody>
      </p:sp>
      <p:sp>
        <p:nvSpPr>
          <p:cNvPr id="25" name="TextBox 24">
            <a:extLst>
              <a:ext uri="{FF2B5EF4-FFF2-40B4-BE49-F238E27FC236}">
                <a16:creationId xmlns:a16="http://schemas.microsoft.com/office/drawing/2014/main" id="{52DFACDF-61F2-027A-6002-65B526A778F3}"/>
              </a:ext>
            </a:extLst>
          </p:cNvPr>
          <p:cNvSpPr txBox="1"/>
          <p:nvPr/>
        </p:nvSpPr>
        <p:spPr>
          <a:xfrm>
            <a:off x="3662718" y="1987832"/>
            <a:ext cx="5365664" cy="4317207"/>
          </a:xfrm>
          <a:prstGeom prst="rect">
            <a:avLst/>
          </a:prstGeom>
          <a:noFill/>
        </p:spPr>
        <p:txBody>
          <a:bodyPr wrap="square" rtlCol="0">
            <a:spAutoFit/>
          </a:bodyPr>
          <a:lstStyle/>
          <a:p>
            <a:pPr marL="258204" indent="-258204">
              <a:lnSpc>
                <a:spcPct val="150000"/>
              </a:lnSpc>
              <a:buFont typeface="Arial" panose="020B0604020202020204" pitchFamily="34" charset="0"/>
              <a:buChar char="•"/>
            </a:pPr>
            <a:r>
              <a:rPr lang="en-US" sz="1600" b="1" dirty="0">
                <a:solidFill>
                  <a:schemeClr val="accent2"/>
                </a:solidFill>
                <a:latin typeface="+mj-lt"/>
                <a:cs typeface="Times New Roman" panose="02020603050405020304" pitchFamily="18" charset="0"/>
              </a:rPr>
              <a:t>Nine heat levels </a:t>
            </a:r>
            <a:r>
              <a:rPr lang="en-US" sz="1600" dirty="0">
                <a:solidFill>
                  <a:schemeClr val="accent1"/>
                </a:solidFill>
                <a:latin typeface="+mj-lt"/>
                <a:cs typeface="Times New Roman" panose="02020603050405020304" pitchFamily="18" charset="0"/>
              </a:rPr>
              <a:t>for each cooking zone, </a:t>
            </a:r>
            <a:r>
              <a:rPr lang="en-US" sz="1600" b="1" dirty="0">
                <a:solidFill>
                  <a:schemeClr val="accent2"/>
                </a:solidFill>
                <a:latin typeface="+mj-lt"/>
                <a:cs typeface="Times New Roman" panose="02020603050405020304" pitchFamily="18" charset="0"/>
              </a:rPr>
              <a:t>controlled by knobs </a:t>
            </a:r>
            <a:r>
              <a:rPr lang="en-US" sz="1600" dirty="0">
                <a:solidFill>
                  <a:schemeClr val="accent1"/>
                </a:solidFill>
                <a:latin typeface="+mj-lt"/>
                <a:cs typeface="Times New Roman" panose="02020603050405020304" pitchFamily="18" charset="0"/>
              </a:rPr>
              <a:t>that provide precise control and flexibility</a:t>
            </a:r>
          </a:p>
          <a:p>
            <a:pPr marL="258204" indent="-258204">
              <a:lnSpc>
                <a:spcPct val="150000"/>
              </a:lnSpc>
              <a:buFont typeface="Arial" panose="020B0604020202020204" pitchFamily="34" charset="0"/>
              <a:buChar char="•"/>
            </a:pPr>
            <a:r>
              <a:rPr lang="en-US" sz="1600" b="1" dirty="0">
                <a:solidFill>
                  <a:schemeClr val="accent2"/>
                </a:solidFill>
                <a:latin typeface="+mj-lt"/>
                <a:cs typeface="Times New Roman" panose="02020603050405020304" pitchFamily="18" charset="0"/>
              </a:rPr>
              <a:t>Four cooking zones </a:t>
            </a:r>
            <a:r>
              <a:rPr lang="en-US" sz="1600" dirty="0">
                <a:solidFill>
                  <a:schemeClr val="accent1"/>
                </a:solidFill>
                <a:latin typeface="+mj-lt"/>
                <a:cs typeface="Times New Roman" panose="02020603050405020304" pitchFamily="18" charset="0"/>
              </a:rPr>
              <a:t>efficiently transfer heat to cookware and instantaneously respond to burner adjustments </a:t>
            </a:r>
          </a:p>
          <a:p>
            <a:pPr marL="258204" indent="-258204">
              <a:lnSpc>
                <a:spcPct val="150000"/>
              </a:lnSpc>
              <a:buFont typeface="Arial" panose="020B0604020202020204" pitchFamily="34" charset="0"/>
              <a:buChar char="•"/>
            </a:pPr>
            <a:r>
              <a:rPr lang="en-US" sz="1600" dirty="0">
                <a:solidFill>
                  <a:schemeClr val="accent1"/>
                </a:solidFill>
                <a:latin typeface="+mj-lt"/>
                <a:cs typeface="Times New Roman" panose="02020603050405020304" pitchFamily="18" charset="0"/>
              </a:rPr>
              <a:t>Highly responsive </a:t>
            </a:r>
            <a:r>
              <a:rPr lang="en-US" sz="1600" b="1" dirty="0">
                <a:solidFill>
                  <a:schemeClr val="accent2"/>
                </a:solidFill>
                <a:latin typeface="+mj-lt"/>
                <a:cs typeface="Times New Roman" panose="02020603050405020304" pitchFamily="18" charset="0"/>
              </a:rPr>
              <a:t>3,700 Watt power boost </a:t>
            </a:r>
            <a:r>
              <a:rPr lang="en-US" sz="1600" dirty="0">
                <a:solidFill>
                  <a:schemeClr val="accent1"/>
                </a:solidFill>
                <a:latin typeface="+mj-lt"/>
                <a:cs typeface="Times New Roman" panose="02020603050405020304" pitchFamily="18" charset="0"/>
              </a:rPr>
              <a:t>allows for a rapid boil and intense sear</a:t>
            </a:r>
          </a:p>
          <a:p>
            <a:pPr marL="258204" marR="0" lvl="0" indent="-258204">
              <a:lnSpc>
                <a:spcPct val="150000"/>
              </a:lnSpc>
              <a:spcBef>
                <a:spcPts val="0"/>
              </a:spcBef>
              <a:spcAft>
                <a:spcPts val="800"/>
              </a:spcAft>
              <a:buFont typeface="Arial" panose="020B0604020202020204" pitchFamily="34" charset="0"/>
              <a:buChar char="•"/>
              <a:tabLst>
                <a:tab pos="457200" algn="l"/>
              </a:tabLst>
            </a:pPr>
            <a:r>
              <a:rPr lang="en-US" sz="1600" dirty="0">
                <a:solidFill>
                  <a:schemeClr val="accent1"/>
                </a:solidFill>
                <a:latin typeface="+mj-lt"/>
                <a:cs typeface="Times New Roman" panose="02020603050405020304" pitchFamily="18" charset="0"/>
              </a:rPr>
              <a:t>Gentle </a:t>
            </a:r>
            <a:r>
              <a:rPr lang="en-US" sz="1600" b="1" dirty="0">
                <a:solidFill>
                  <a:schemeClr val="accent2"/>
                </a:solidFill>
                <a:latin typeface="+mj-lt"/>
                <a:cs typeface="Times New Roman" panose="02020603050405020304" pitchFamily="18" charset="0"/>
              </a:rPr>
              <a:t>keep warm </a:t>
            </a:r>
            <a:r>
              <a:rPr lang="en-US" sz="1600" dirty="0">
                <a:solidFill>
                  <a:schemeClr val="accent1"/>
                </a:solidFill>
                <a:latin typeface="+mj-lt"/>
                <a:cs typeface="Times New Roman" panose="02020603050405020304" pitchFamily="18" charset="0"/>
              </a:rPr>
              <a:t>function maintains low and even heat on each zone</a:t>
            </a:r>
          </a:p>
          <a:p>
            <a:pPr marL="258204" marR="0" lvl="0" indent="-258204">
              <a:lnSpc>
                <a:spcPct val="150000"/>
              </a:lnSpc>
              <a:spcBef>
                <a:spcPts val="0"/>
              </a:spcBef>
              <a:spcAft>
                <a:spcPts val="800"/>
              </a:spcAft>
              <a:buFont typeface="Arial" panose="020B0604020202020204" pitchFamily="34" charset="0"/>
              <a:buChar char="•"/>
              <a:tabLst>
                <a:tab pos="457200" algn="l"/>
              </a:tabLst>
            </a:pPr>
            <a:r>
              <a:rPr lang="en-US" sz="1600" b="1" dirty="0">
                <a:solidFill>
                  <a:schemeClr val="accent2"/>
                </a:solidFill>
                <a:latin typeface="+mj-lt"/>
                <a:cs typeface="Times New Roman" panose="02020603050405020304" pitchFamily="18" charset="0"/>
              </a:rPr>
              <a:t>Optimized safety features </a:t>
            </a:r>
            <a:r>
              <a:rPr lang="en-US" sz="1600" dirty="0">
                <a:solidFill>
                  <a:schemeClr val="accent1"/>
                </a:solidFill>
                <a:latin typeface="+mj-lt"/>
                <a:cs typeface="Times New Roman" panose="02020603050405020304" pitchFamily="18" charset="0"/>
              </a:rPr>
              <a:t>include automatic pan detection, a quick to cool surface, hot-surface indicator lights and child-safety lock</a:t>
            </a:r>
          </a:p>
          <a:p>
            <a:pPr marL="258204" marR="0" lvl="0" indent="-258204">
              <a:lnSpc>
                <a:spcPct val="150000"/>
              </a:lnSpc>
              <a:spcBef>
                <a:spcPts val="0"/>
              </a:spcBef>
              <a:spcAft>
                <a:spcPts val="800"/>
              </a:spcAft>
              <a:buFont typeface="Arial" panose="020B0604020202020204" pitchFamily="34" charset="0"/>
              <a:buChar char="•"/>
              <a:tabLst>
                <a:tab pos="457200" algn="l"/>
              </a:tabLst>
            </a:pPr>
            <a:r>
              <a:rPr lang="en-US" sz="1600" dirty="0">
                <a:solidFill>
                  <a:schemeClr val="accent1"/>
                </a:solidFill>
                <a:latin typeface="+mj-lt"/>
                <a:cs typeface="Times New Roman" panose="02020603050405020304" pitchFamily="18" charset="0"/>
              </a:rPr>
              <a:t>Durable ceramic cooktop surface and seamless </a:t>
            </a:r>
            <a:r>
              <a:rPr lang="en-US" sz="1600" dirty="0" err="1">
                <a:solidFill>
                  <a:schemeClr val="accent1"/>
                </a:solidFill>
                <a:latin typeface="+mj-lt"/>
                <a:cs typeface="Times New Roman" panose="02020603050405020304" pitchFamily="18" charset="0"/>
              </a:rPr>
              <a:t>backguard</a:t>
            </a:r>
            <a:r>
              <a:rPr lang="en-US" sz="1600" dirty="0">
                <a:solidFill>
                  <a:schemeClr val="accent1"/>
                </a:solidFill>
                <a:latin typeface="+mj-lt"/>
                <a:cs typeface="Times New Roman" panose="02020603050405020304" pitchFamily="18" charset="0"/>
              </a:rPr>
              <a:t> </a:t>
            </a:r>
            <a:r>
              <a:rPr lang="en-US" sz="1600" b="1" dirty="0">
                <a:solidFill>
                  <a:schemeClr val="accent2"/>
                </a:solidFill>
                <a:latin typeface="+mj-lt"/>
                <a:cs typeface="Times New Roman" panose="02020603050405020304" pitchFamily="18" charset="0"/>
              </a:rPr>
              <a:t>cleans quickly &amp; easily</a:t>
            </a:r>
            <a:r>
              <a:rPr lang="en-US" sz="1600" dirty="0">
                <a:solidFill>
                  <a:schemeClr val="accent1"/>
                </a:solidFill>
                <a:latin typeface="+mj-lt"/>
                <a:cs typeface="Times New Roman" panose="02020603050405020304" pitchFamily="18" charset="0"/>
              </a:rPr>
              <a:t>, simply wipe down </a:t>
            </a:r>
          </a:p>
        </p:txBody>
      </p:sp>
      <p:pic>
        <p:nvPicPr>
          <p:cNvPr id="7" name="Picture 6" descr="A close-up of a computer monitor&#10;&#10;Description automatically generated">
            <a:extLst>
              <a:ext uri="{FF2B5EF4-FFF2-40B4-BE49-F238E27FC236}">
                <a16:creationId xmlns:a16="http://schemas.microsoft.com/office/drawing/2014/main" id="{4D9CA2F7-1804-0A18-A01A-B1C50CD8DA5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5618" y="2392777"/>
            <a:ext cx="3487516" cy="3310362"/>
          </a:xfrm>
          <a:prstGeom prst="rect">
            <a:avLst/>
          </a:prstGeom>
        </p:spPr>
      </p:pic>
    </p:spTree>
    <p:extLst>
      <p:ext uri="{BB962C8B-B14F-4D97-AF65-F5344CB8AC3E}">
        <p14:creationId xmlns:p14="http://schemas.microsoft.com/office/powerpoint/2010/main" val="2978306901"/>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961ECAD-89B4-A8C6-5606-DE0468AA0995}"/>
              </a:ext>
            </a:extLst>
          </p:cNvPr>
          <p:cNvSpPr>
            <a:spLocks noGrp="1"/>
          </p:cNvSpPr>
          <p:nvPr>
            <p:ph type="sldNum" sz="quarter" idx="12"/>
          </p:nvPr>
        </p:nvSpPr>
        <p:spPr/>
        <p:txBody>
          <a:bodyPr/>
          <a:lstStyle/>
          <a:p>
            <a:fld id="{51B24ABF-F378-45CE-9AF6-2040E5902BD2}" type="slidenum">
              <a:rPr lang="en-US" smtClean="0"/>
              <a:pPr/>
              <a:t>4</a:t>
            </a:fld>
            <a:endParaRPr lang="en-US"/>
          </a:p>
        </p:txBody>
      </p:sp>
      <p:sp>
        <p:nvSpPr>
          <p:cNvPr id="20" name="Rectangle 19">
            <a:extLst>
              <a:ext uri="{FF2B5EF4-FFF2-40B4-BE49-F238E27FC236}">
                <a16:creationId xmlns:a16="http://schemas.microsoft.com/office/drawing/2014/main" id="{C4B752B9-0C8D-91B2-F1CE-7A82246EAF90}"/>
              </a:ext>
            </a:extLst>
          </p:cNvPr>
          <p:cNvSpPr/>
          <p:nvPr/>
        </p:nvSpPr>
        <p:spPr>
          <a:xfrm>
            <a:off x="-1" y="6451591"/>
            <a:ext cx="914400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827B31-D6F5-047B-4D6D-34E6658C47E9}"/>
              </a:ext>
            </a:extLst>
          </p:cNvPr>
          <p:cNvSpPr/>
          <p:nvPr/>
        </p:nvSpPr>
        <p:spPr>
          <a:xfrm>
            <a:off x="-1" y="-1"/>
            <a:ext cx="9144001" cy="16567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170;p8">
            <a:extLst>
              <a:ext uri="{FF2B5EF4-FFF2-40B4-BE49-F238E27FC236}">
                <a16:creationId xmlns:a16="http://schemas.microsoft.com/office/drawing/2014/main" id="{9386E061-49C4-0A25-8C4C-5D95376BAA2B}"/>
              </a:ext>
            </a:extLst>
          </p:cNvPr>
          <p:cNvSpPr txBox="1"/>
          <p:nvPr/>
        </p:nvSpPr>
        <p:spPr>
          <a:xfrm>
            <a:off x="282995" y="417324"/>
            <a:ext cx="8709328" cy="822056"/>
          </a:xfrm>
          <a:prstGeom prst="rect">
            <a:avLst/>
          </a:prstGeom>
          <a:noFill/>
          <a:ln>
            <a:noFill/>
          </a:ln>
        </p:spPr>
        <p:txBody>
          <a:bodyPr spcFirstLastPara="1" wrap="square" lIns="82587" tIns="41293" rIns="82587" bIns="41293" anchor="t" anchorCtr="0">
            <a:spAutoFit/>
          </a:bodyPr>
          <a:lstStyle/>
          <a:p>
            <a:r>
              <a:rPr lang="en-US" sz="2400" b="1" dirty="0">
                <a:solidFill>
                  <a:schemeClr val="bg1"/>
                </a:solidFill>
                <a:latin typeface="Trade Gothic Next Cond" panose="020B0506040303020004" pitchFamily="34" charset="0"/>
                <a:cs typeface="Times New Roman" panose="02020603050405020304" pitchFamily="18" charset="0"/>
              </a:rPr>
              <a:t>OVERSIZED ELECTRIC</a:t>
            </a:r>
          </a:p>
          <a:p>
            <a:r>
              <a:rPr lang="en-US" sz="2400" b="1" dirty="0">
                <a:solidFill>
                  <a:schemeClr val="accent2"/>
                </a:solidFill>
                <a:latin typeface="Trade Gothic Next Cond" panose="020B0506040303020004" pitchFamily="34" charset="0"/>
                <a:cs typeface="Times New Roman" panose="02020603050405020304" pitchFamily="18" charset="0"/>
              </a:rPr>
              <a:t>CONVECTION OVEN</a:t>
            </a:r>
          </a:p>
        </p:txBody>
      </p:sp>
      <p:sp>
        <p:nvSpPr>
          <p:cNvPr id="25" name="TextBox 24">
            <a:extLst>
              <a:ext uri="{FF2B5EF4-FFF2-40B4-BE49-F238E27FC236}">
                <a16:creationId xmlns:a16="http://schemas.microsoft.com/office/drawing/2014/main" id="{52DFACDF-61F2-027A-6002-65B526A778F3}"/>
              </a:ext>
            </a:extLst>
          </p:cNvPr>
          <p:cNvSpPr txBox="1"/>
          <p:nvPr/>
        </p:nvSpPr>
        <p:spPr>
          <a:xfrm>
            <a:off x="5738138" y="2040512"/>
            <a:ext cx="3266983" cy="4112023"/>
          </a:xfrm>
          <a:prstGeom prst="rect">
            <a:avLst/>
          </a:prstGeom>
          <a:noFill/>
        </p:spPr>
        <p:txBody>
          <a:bodyPr wrap="square" rtlCol="0">
            <a:spAutoFit/>
          </a:bodyPr>
          <a:lstStyle/>
          <a:p>
            <a:pPr marL="258204" indent="-258204">
              <a:lnSpc>
                <a:spcPct val="150000"/>
              </a:lnSpc>
              <a:buFont typeface="Arial" panose="020B0604020202020204" pitchFamily="34" charset="0"/>
              <a:buChar char="•"/>
            </a:pPr>
            <a:r>
              <a:rPr lang="en-US" sz="1600" b="1" dirty="0">
                <a:solidFill>
                  <a:schemeClr val="accent2"/>
                </a:solidFill>
                <a:latin typeface="+mj-lt"/>
                <a:cs typeface="Times New Roman" panose="02020603050405020304" pitchFamily="18" charset="0"/>
              </a:rPr>
              <a:t>Oversized electric convection oven </a:t>
            </a:r>
            <a:r>
              <a:rPr lang="en-US" sz="1600" dirty="0">
                <a:solidFill>
                  <a:schemeClr val="accent1"/>
                </a:solidFill>
                <a:latin typeface="+mj-lt"/>
                <a:cs typeface="Times New Roman" panose="02020603050405020304" pitchFamily="18" charset="0"/>
              </a:rPr>
              <a:t>ideal for holiday cooking and entertaining</a:t>
            </a:r>
          </a:p>
          <a:p>
            <a:pPr marL="258204" indent="-258204">
              <a:lnSpc>
                <a:spcPct val="150000"/>
              </a:lnSpc>
              <a:buFont typeface="Arial" panose="020B0604020202020204" pitchFamily="34" charset="0"/>
              <a:buChar char="•"/>
            </a:pPr>
            <a:r>
              <a:rPr lang="en-US" sz="1600" dirty="0">
                <a:solidFill>
                  <a:schemeClr val="accent1"/>
                </a:solidFill>
                <a:latin typeface="+mj-lt"/>
                <a:cs typeface="Times New Roman" panose="02020603050405020304" pitchFamily="18" charset="0"/>
              </a:rPr>
              <a:t>Oven accommodates 18” x 26” commercial baking sheet</a:t>
            </a:r>
          </a:p>
          <a:p>
            <a:pPr marL="258204" indent="-258204">
              <a:lnSpc>
                <a:spcPct val="150000"/>
              </a:lnSpc>
              <a:buFont typeface="Arial" panose="020B0604020202020204" pitchFamily="34" charset="0"/>
              <a:buChar char="•"/>
            </a:pPr>
            <a:r>
              <a:rPr lang="en-US" sz="1600" b="1" dirty="0">
                <a:solidFill>
                  <a:schemeClr val="accent2"/>
                </a:solidFill>
                <a:latin typeface="+mj-lt"/>
                <a:cs typeface="Times New Roman" panose="02020603050405020304" pitchFamily="18" charset="0"/>
              </a:rPr>
              <a:t>5 oven modes </a:t>
            </a:r>
            <a:r>
              <a:rPr lang="en-US" sz="1600" dirty="0">
                <a:solidFill>
                  <a:schemeClr val="accent1"/>
                </a:solidFill>
                <a:latin typeface="+mj-lt"/>
                <a:cs typeface="Times New Roman" panose="02020603050405020304" pitchFamily="18" charset="0"/>
              </a:rPr>
              <a:t>including Bake, Convection Bake, Broil, Convection Broil and Fast Preheat</a:t>
            </a:r>
          </a:p>
          <a:p>
            <a:pPr marL="258204" indent="-258204">
              <a:lnSpc>
                <a:spcPct val="150000"/>
              </a:lnSpc>
              <a:buFont typeface="Arial" panose="020B0604020202020204" pitchFamily="34" charset="0"/>
              <a:buChar char="•"/>
            </a:pPr>
            <a:r>
              <a:rPr lang="en-US" sz="1600" b="1" dirty="0">
                <a:solidFill>
                  <a:schemeClr val="accent2"/>
                </a:solidFill>
                <a:latin typeface="+mj-lt"/>
                <a:cs typeface="Times New Roman" panose="02020603050405020304" pitchFamily="18" charset="0"/>
              </a:rPr>
              <a:t>Powerful 2,500W Broiler</a:t>
            </a:r>
          </a:p>
          <a:p>
            <a:pPr marL="258204" indent="-258204">
              <a:lnSpc>
                <a:spcPct val="150000"/>
              </a:lnSpc>
              <a:buFont typeface="Arial" panose="020B0604020202020204" pitchFamily="34" charset="0"/>
              <a:buChar char="•"/>
            </a:pPr>
            <a:r>
              <a:rPr lang="en-US" sz="1600" dirty="0">
                <a:solidFill>
                  <a:schemeClr val="accent1"/>
                </a:solidFill>
                <a:latin typeface="+mj-lt"/>
                <a:cs typeface="Times New Roman" panose="02020603050405020304" pitchFamily="18" charset="0"/>
              </a:rPr>
              <a:t>One full-extension glide rack + 2 standard racks included</a:t>
            </a:r>
            <a:endParaRPr lang="en-US" dirty="0">
              <a:solidFill>
                <a:schemeClr val="accent1"/>
              </a:solidFill>
              <a:latin typeface="+mj-lt"/>
              <a:cs typeface="Times New Roman" panose="02020603050405020304" pitchFamily="18" charset="0"/>
            </a:endParaRPr>
          </a:p>
        </p:txBody>
      </p:sp>
      <p:pic>
        <p:nvPicPr>
          <p:cNvPr id="2" name="Picture 1">
            <a:extLst>
              <a:ext uri="{FF2B5EF4-FFF2-40B4-BE49-F238E27FC236}">
                <a16:creationId xmlns:a16="http://schemas.microsoft.com/office/drawing/2014/main" id="{77BB7FB5-230B-CFBA-6D74-240C459CADBE}"/>
              </a:ext>
            </a:extLst>
          </p:cNvPr>
          <p:cNvPicPr>
            <a:picLocks noChangeAspect="1"/>
          </p:cNvPicPr>
          <p:nvPr/>
        </p:nvPicPr>
        <p:blipFill>
          <a:blip r:embed="rId3"/>
          <a:stretch>
            <a:fillRect/>
          </a:stretch>
        </p:blipFill>
        <p:spPr>
          <a:xfrm>
            <a:off x="0" y="1656705"/>
            <a:ext cx="5599259" cy="4892041"/>
          </a:xfrm>
          <a:prstGeom prst="rect">
            <a:avLst/>
          </a:prstGeom>
        </p:spPr>
      </p:pic>
    </p:spTree>
    <p:extLst>
      <p:ext uri="{BB962C8B-B14F-4D97-AF65-F5344CB8AC3E}">
        <p14:creationId xmlns:p14="http://schemas.microsoft.com/office/powerpoint/2010/main" val="3883855515"/>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961ECAD-89B4-A8C6-5606-DE0468AA0995}"/>
              </a:ext>
            </a:extLst>
          </p:cNvPr>
          <p:cNvSpPr>
            <a:spLocks noGrp="1"/>
          </p:cNvSpPr>
          <p:nvPr>
            <p:ph type="sldNum" sz="quarter" idx="12"/>
          </p:nvPr>
        </p:nvSpPr>
        <p:spPr/>
        <p:txBody>
          <a:bodyPr/>
          <a:lstStyle/>
          <a:p>
            <a:fld id="{51B24ABF-F378-45CE-9AF6-2040E5902BD2}" type="slidenum">
              <a:rPr lang="en-US" smtClean="0"/>
              <a:pPr/>
              <a:t>5</a:t>
            </a:fld>
            <a:endParaRPr lang="en-US"/>
          </a:p>
        </p:txBody>
      </p:sp>
      <p:sp>
        <p:nvSpPr>
          <p:cNvPr id="20" name="Rectangle 19">
            <a:extLst>
              <a:ext uri="{FF2B5EF4-FFF2-40B4-BE49-F238E27FC236}">
                <a16:creationId xmlns:a16="http://schemas.microsoft.com/office/drawing/2014/main" id="{C4B752B9-0C8D-91B2-F1CE-7A82246EAF90}"/>
              </a:ext>
            </a:extLst>
          </p:cNvPr>
          <p:cNvSpPr/>
          <p:nvPr/>
        </p:nvSpPr>
        <p:spPr>
          <a:xfrm>
            <a:off x="68095" y="3969242"/>
            <a:ext cx="914400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827B31-D6F5-047B-4D6D-34E6658C47E9}"/>
              </a:ext>
            </a:extLst>
          </p:cNvPr>
          <p:cNvSpPr/>
          <p:nvPr/>
        </p:nvSpPr>
        <p:spPr>
          <a:xfrm>
            <a:off x="-1" y="-1"/>
            <a:ext cx="9144001" cy="16567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170;p8">
            <a:extLst>
              <a:ext uri="{FF2B5EF4-FFF2-40B4-BE49-F238E27FC236}">
                <a16:creationId xmlns:a16="http://schemas.microsoft.com/office/drawing/2014/main" id="{9386E061-49C4-0A25-8C4C-5D95376BAA2B}"/>
              </a:ext>
            </a:extLst>
          </p:cNvPr>
          <p:cNvSpPr txBox="1"/>
          <p:nvPr/>
        </p:nvSpPr>
        <p:spPr>
          <a:xfrm>
            <a:off x="282995" y="324991"/>
            <a:ext cx="8709328" cy="1006722"/>
          </a:xfrm>
          <a:prstGeom prst="rect">
            <a:avLst/>
          </a:prstGeom>
          <a:noFill/>
          <a:ln>
            <a:noFill/>
          </a:ln>
        </p:spPr>
        <p:txBody>
          <a:bodyPr spcFirstLastPara="1" wrap="square" lIns="82587" tIns="41293" rIns="82587" bIns="41293" anchor="t" anchorCtr="0">
            <a:spAutoFit/>
          </a:bodyPr>
          <a:lstStyle/>
          <a:p>
            <a:r>
              <a:rPr lang="en-US" sz="2400" b="1" dirty="0">
                <a:solidFill>
                  <a:schemeClr val="bg1"/>
                </a:solidFill>
                <a:latin typeface="Trade Gothic Next Cond" panose="020B0506040303020004" pitchFamily="34" charset="0"/>
                <a:cs typeface="Times New Roman" panose="02020603050405020304" pitchFamily="18" charset="0"/>
              </a:rPr>
              <a:t>ENDLESS CUSTOMIZATION</a:t>
            </a:r>
          </a:p>
          <a:p>
            <a:r>
              <a:rPr lang="en-US" b="1" dirty="0">
                <a:solidFill>
                  <a:schemeClr val="accent2"/>
                </a:solidFill>
                <a:latin typeface="Trade Gothic Next Cond" panose="020B0506040303020004" pitchFamily="34" charset="0"/>
                <a:cs typeface="Times New Roman" panose="02020603050405020304" pitchFamily="18" charset="0"/>
              </a:rPr>
              <a:t>THE MOST CUSTOMIZABLE INDUCTION RANGE</a:t>
            </a:r>
          </a:p>
          <a:p>
            <a:r>
              <a:rPr lang="en-US" b="1" dirty="0">
                <a:solidFill>
                  <a:schemeClr val="bg1"/>
                </a:solidFill>
                <a:latin typeface="Trade Gothic Next Cond" panose="020B0506040303020004" pitchFamily="34" charset="0"/>
                <a:cs typeface="Times New Roman" panose="02020603050405020304" pitchFamily="18" charset="0"/>
              </a:rPr>
              <a:t>1,000+ COLORS | 10 METAL TRIMS | CUSTOM COLOR MATCH | COLOR &amp; PLATED KNOB OPTIONS</a:t>
            </a:r>
          </a:p>
        </p:txBody>
      </p:sp>
      <p:pic>
        <p:nvPicPr>
          <p:cNvPr id="3" name="Picture 2" descr="A yellow and white stove&#10;&#10;Description automatically generated">
            <a:extLst>
              <a:ext uri="{FF2B5EF4-FFF2-40B4-BE49-F238E27FC236}">
                <a16:creationId xmlns:a16="http://schemas.microsoft.com/office/drawing/2014/main" id="{4CED9E95-7805-A76A-B368-7E510E7DC05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92029" y="1738964"/>
            <a:ext cx="1855412" cy="2286000"/>
          </a:xfrm>
          <a:prstGeom prst="rect">
            <a:avLst/>
          </a:prstGeom>
        </p:spPr>
      </p:pic>
      <p:pic>
        <p:nvPicPr>
          <p:cNvPr id="8" name="Picture 7" descr="A close-up of a stove&#10;&#10;Description automatically generated">
            <a:extLst>
              <a:ext uri="{FF2B5EF4-FFF2-40B4-BE49-F238E27FC236}">
                <a16:creationId xmlns:a16="http://schemas.microsoft.com/office/drawing/2014/main" id="{E718F661-8F1F-60AF-76B7-EB98A1E9E28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78343" y="3998426"/>
            <a:ext cx="1855412" cy="2286000"/>
          </a:xfrm>
          <a:prstGeom prst="rect">
            <a:avLst/>
          </a:prstGeom>
        </p:spPr>
      </p:pic>
      <p:pic>
        <p:nvPicPr>
          <p:cNvPr id="10" name="Picture 9" descr="A close-up of a stove&#10;&#10;Description automatically generated">
            <a:extLst>
              <a:ext uri="{FF2B5EF4-FFF2-40B4-BE49-F238E27FC236}">
                <a16:creationId xmlns:a16="http://schemas.microsoft.com/office/drawing/2014/main" id="{1CDFA5EB-BD73-F256-FD2C-B2F5F4AF5E3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852" y="3998426"/>
            <a:ext cx="1855412" cy="2286000"/>
          </a:xfrm>
          <a:prstGeom prst="rect">
            <a:avLst/>
          </a:prstGeom>
        </p:spPr>
      </p:pic>
      <p:pic>
        <p:nvPicPr>
          <p:cNvPr id="12" name="Picture 11" descr="A blue and white stove&#10;&#10;Description automatically generated">
            <a:extLst>
              <a:ext uri="{FF2B5EF4-FFF2-40B4-BE49-F238E27FC236}">
                <a16:creationId xmlns:a16="http://schemas.microsoft.com/office/drawing/2014/main" id="{6EB2275B-C07D-DD48-170B-DD80F3FDACA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611030" y="3998426"/>
            <a:ext cx="1855412" cy="2286000"/>
          </a:xfrm>
          <a:prstGeom prst="rect">
            <a:avLst/>
          </a:prstGeom>
        </p:spPr>
      </p:pic>
      <p:pic>
        <p:nvPicPr>
          <p:cNvPr id="14" name="Picture 13" descr="A close-up of a stove&#10;&#10;Description automatically generated">
            <a:extLst>
              <a:ext uri="{FF2B5EF4-FFF2-40B4-BE49-F238E27FC236}">
                <a16:creationId xmlns:a16="http://schemas.microsoft.com/office/drawing/2014/main" id="{9D128070-9832-E961-BE3F-CE87BB9DEB8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534538" y="1738964"/>
            <a:ext cx="1855412" cy="2286000"/>
          </a:xfrm>
          <a:prstGeom prst="rect">
            <a:avLst/>
          </a:prstGeom>
        </p:spPr>
      </p:pic>
      <p:pic>
        <p:nvPicPr>
          <p:cNvPr id="16" name="Picture 15" descr="A close-up of a stove&#10;&#10;Description automatically generated">
            <a:extLst>
              <a:ext uri="{FF2B5EF4-FFF2-40B4-BE49-F238E27FC236}">
                <a16:creationId xmlns:a16="http://schemas.microsoft.com/office/drawing/2014/main" id="{0DFA264D-B4BE-3A07-99B7-90F970C7D7D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6400" y="1738964"/>
            <a:ext cx="1855412" cy="2286000"/>
          </a:xfrm>
          <a:prstGeom prst="rect">
            <a:avLst/>
          </a:prstGeom>
        </p:spPr>
      </p:pic>
      <p:pic>
        <p:nvPicPr>
          <p:cNvPr id="18" name="Picture 17" descr="A close-up of a stove&#10;&#10;Description automatically generated">
            <a:extLst>
              <a:ext uri="{FF2B5EF4-FFF2-40B4-BE49-F238E27FC236}">
                <a16:creationId xmlns:a16="http://schemas.microsoft.com/office/drawing/2014/main" id="{9E251C16-ABEA-563C-53B4-45BCA68D294F}"/>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321854" y="3998426"/>
            <a:ext cx="1855412" cy="2286000"/>
          </a:xfrm>
          <a:prstGeom prst="rect">
            <a:avLst/>
          </a:prstGeom>
        </p:spPr>
      </p:pic>
      <p:pic>
        <p:nvPicPr>
          <p:cNvPr id="21" name="Picture 20" descr="A white and gold stove&#10;&#10;Description automatically generated">
            <a:extLst>
              <a:ext uri="{FF2B5EF4-FFF2-40B4-BE49-F238E27FC236}">
                <a16:creationId xmlns:a16="http://schemas.microsoft.com/office/drawing/2014/main" id="{B75B12A6-D692-69BE-980D-94E3A0ED4F58}"/>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666856" y="1738964"/>
            <a:ext cx="1855412" cy="2286000"/>
          </a:xfrm>
          <a:prstGeom prst="rect">
            <a:avLst/>
          </a:prstGeom>
        </p:spPr>
      </p:pic>
      <p:pic>
        <p:nvPicPr>
          <p:cNvPr id="23" name="Picture 22" descr="A black and white stove&#10;&#10;Description automatically generated">
            <a:extLst>
              <a:ext uri="{FF2B5EF4-FFF2-40B4-BE49-F238E27FC236}">
                <a16:creationId xmlns:a16="http://schemas.microsoft.com/office/drawing/2014/main" id="{CB1638B8-7B02-5FC5-195C-0F92B504A1BF}"/>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466442" y="3998426"/>
            <a:ext cx="1855412" cy="2286000"/>
          </a:xfrm>
          <a:prstGeom prst="rect">
            <a:avLst/>
          </a:prstGeom>
        </p:spPr>
      </p:pic>
      <p:pic>
        <p:nvPicPr>
          <p:cNvPr id="26" name="Picture 25" descr="A close-up of a stove&#10;&#10;Description automatically generated">
            <a:extLst>
              <a:ext uri="{FF2B5EF4-FFF2-40B4-BE49-F238E27FC236}">
                <a16:creationId xmlns:a16="http://schemas.microsoft.com/office/drawing/2014/main" id="{DD7461E2-3C91-B468-90A9-B3770611ED20}"/>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823714" y="1738964"/>
            <a:ext cx="1855412" cy="2286000"/>
          </a:xfrm>
          <a:prstGeom prst="rect">
            <a:avLst/>
          </a:prstGeom>
        </p:spPr>
      </p:pic>
    </p:spTree>
    <p:extLst>
      <p:ext uri="{BB962C8B-B14F-4D97-AF65-F5344CB8AC3E}">
        <p14:creationId xmlns:p14="http://schemas.microsoft.com/office/powerpoint/2010/main" val="589967947"/>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961ECAD-89B4-A8C6-5606-DE0468AA0995}"/>
              </a:ext>
            </a:extLst>
          </p:cNvPr>
          <p:cNvSpPr>
            <a:spLocks noGrp="1"/>
          </p:cNvSpPr>
          <p:nvPr>
            <p:ph type="sldNum" sz="quarter" idx="12"/>
          </p:nvPr>
        </p:nvSpPr>
        <p:spPr/>
        <p:txBody>
          <a:bodyPr/>
          <a:lstStyle/>
          <a:p>
            <a:fld id="{51B24ABF-F378-45CE-9AF6-2040E5902BD2}" type="slidenum">
              <a:rPr lang="en-US" smtClean="0"/>
              <a:pPr/>
              <a:t>6</a:t>
            </a:fld>
            <a:endParaRPr lang="en-US"/>
          </a:p>
        </p:txBody>
      </p:sp>
      <p:sp>
        <p:nvSpPr>
          <p:cNvPr id="20" name="Rectangle 19">
            <a:extLst>
              <a:ext uri="{FF2B5EF4-FFF2-40B4-BE49-F238E27FC236}">
                <a16:creationId xmlns:a16="http://schemas.microsoft.com/office/drawing/2014/main" id="{C4B752B9-0C8D-91B2-F1CE-7A82246EAF90}"/>
              </a:ext>
            </a:extLst>
          </p:cNvPr>
          <p:cNvSpPr/>
          <p:nvPr/>
        </p:nvSpPr>
        <p:spPr>
          <a:xfrm>
            <a:off x="-1" y="6451591"/>
            <a:ext cx="914400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827B31-D6F5-047B-4D6D-34E6658C47E9}"/>
              </a:ext>
            </a:extLst>
          </p:cNvPr>
          <p:cNvSpPr/>
          <p:nvPr/>
        </p:nvSpPr>
        <p:spPr>
          <a:xfrm>
            <a:off x="-1" y="-1"/>
            <a:ext cx="9144001" cy="16567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170;p8">
            <a:extLst>
              <a:ext uri="{FF2B5EF4-FFF2-40B4-BE49-F238E27FC236}">
                <a16:creationId xmlns:a16="http://schemas.microsoft.com/office/drawing/2014/main" id="{9386E061-49C4-0A25-8C4C-5D95376BAA2B}"/>
              </a:ext>
            </a:extLst>
          </p:cNvPr>
          <p:cNvSpPr txBox="1"/>
          <p:nvPr/>
        </p:nvSpPr>
        <p:spPr>
          <a:xfrm>
            <a:off x="217335" y="589687"/>
            <a:ext cx="8709328" cy="452724"/>
          </a:xfrm>
          <a:prstGeom prst="rect">
            <a:avLst/>
          </a:prstGeom>
          <a:noFill/>
          <a:ln>
            <a:noFill/>
          </a:ln>
        </p:spPr>
        <p:txBody>
          <a:bodyPr spcFirstLastPara="1" wrap="square" lIns="82587" tIns="41293" rIns="82587" bIns="41293" anchor="t" anchorCtr="0">
            <a:spAutoFit/>
          </a:bodyPr>
          <a:lstStyle/>
          <a:p>
            <a:r>
              <a:rPr lang="en-US" sz="2400" b="1" dirty="0">
                <a:solidFill>
                  <a:schemeClr val="bg1"/>
                </a:solidFill>
                <a:latin typeface="Trade Gothic Next Cond" panose="020B0506040303020004" pitchFamily="34" charset="0"/>
                <a:cs typeface="Times New Roman" panose="02020603050405020304" pitchFamily="18" charset="0"/>
              </a:rPr>
              <a:t>WHY INDUCTION? WHY BLUESTAR?</a:t>
            </a:r>
          </a:p>
        </p:txBody>
      </p:sp>
      <p:sp>
        <p:nvSpPr>
          <p:cNvPr id="25" name="TextBox 24">
            <a:extLst>
              <a:ext uri="{FF2B5EF4-FFF2-40B4-BE49-F238E27FC236}">
                <a16:creationId xmlns:a16="http://schemas.microsoft.com/office/drawing/2014/main" id="{52DFACDF-61F2-027A-6002-65B526A778F3}"/>
              </a:ext>
            </a:extLst>
          </p:cNvPr>
          <p:cNvSpPr txBox="1"/>
          <p:nvPr/>
        </p:nvSpPr>
        <p:spPr>
          <a:xfrm>
            <a:off x="3480046" y="1809933"/>
            <a:ext cx="5601809" cy="4255909"/>
          </a:xfrm>
          <a:prstGeom prst="rect">
            <a:avLst/>
          </a:prstGeom>
          <a:noFill/>
        </p:spPr>
        <p:txBody>
          <a:bodyPr wrap="square" rtlCol="0">
            <a:spAutoFit/>
          </a:bodyPr>
          <a:lstStyle/>
          <a:p>
            <a:pPr>
              <a:lnSpc>
                <a:spcPct val="150000"/>
              </a:lnSpc>
            </a:pPr>
            <a:r>
              <a:rPr lang="en-US" sz="1400" dirty="0">
                <a:solidFill>
                  <a:schemeClr val="accent1"/>
                </a:solidFill>
                <a:latin typeface="+mj-lt"/>
                <a:cs typeface="Times New Roman" panose="02020603050405020304" pitchFamily="18" charset="0"/>
              </a:rPr>
              <a:t>Why Induction?</a:t>
            </a:r>
          </a:p>
          <a:p>
            <a:pPr marL="258204" indent="-258204">
              <a:lnSpc>
                <a:spcPct val="150000"/>
              </a:lnSpc>
              <a:buFont typeface="Arial" panose="020B0604020202020204" pitchFamily="34" charset="0"/>
              <a:buChar char="•"/>
            </a:pPr>
            <a:r>
              <a:rPr lang="en-US" sz="1400" dirty="0">
                <a:solidFill>
                  <a:schemeClr val="accent1"/>
                </a:solidFill>
                <a:latin typeface="+mj-lt"/>
                <a:cs typeface="Times New Roman" panose="02020603050405020304" pitchFamily="18" charset="0"/>
              </a:rPr>
              <a:t>Fastest &amp; Most efficient (by 50%)  fuel source </a:t>
            </a:r>
          </a:p>
          <a:p>
            <a:pPr marL="258204" indent="-258204">
              <a:lnSpc>
                <a:spcPct val="150000"/>
              </a:lnSpc>
              <a:buFont typeface="Arial" panose="020B0604020202020204" pitchFamily="34" charset="0"/>
              <a:buChar char="•"/>
            </a:pPr>
            <a:r>
              <a:rPr lang="en-US" sz="1400" dirty="0">
                <a:solidFill>
                  <a:schemeClr val="accent1"/>
                </a:solidFill>
                <a:latin typeface="+mj-lt"/>
                <a:cs typeface="Times New Roman" panose="02020603050405020304" pitchFamily="18" charset="0"/>
              </a:rPr>
              <a:t>Precise control, flexibility &amp; even heating</a:t>
            </a:r>
          </a:p>
          <a:p>
            <a:pPr marL="258204" indent="-258204">
              <a:lnSpc>
                <a:spcPct val="150000"/>
              </a:lnSpc>
              <a:buFont typeface="Arial" panose="020B0604020202020204" pitchFamily="34" charset="0"/>
              <a:buChar char="•"/>
            </a:pPr>
            <a:r>
              <a:rPr lang="en-US" sz="1400" dirty="0">
                <a:solidFill>
                  <a:schemeClr val="accent1"/>
                </a:solidFill>
                <a:latin typeface="+mj-lt"/>
                <a:cs typeface="Times New Roman" panose="02020603050405020304" pitchFamily="18" charset="0"/>
              </a:rPr>
              <a:t>Optimal safety features: no flames, lock function, pan detection</a:t>
            </a:r>
          </a:p>
          <a:p>
            <a:pPr marL="258204" indent="-258204">
              <a:lnSpc>
                <a:spcPct val="150000"/>
              </a:lnSpc>
              <a:buFont typeface="Arial" panose="020B0604020202020204" pitchFamily="34" charset="0"/>
              <a:buChar char="•"/>
            </a:pPr>
            <a:r>
              <a:rPr lang="en-US" sz="1400" dirty="0">
                <a:solidFill>
                  <a:schemeClr val="accent1"/>
                </a:solidFill>
                <a:latin typeface="+mj-lt"/>
                <a:cs typeface="Times New Roman" panose="02020603050405020304" pitchFamily="18" charset="0"/>
              </a:rPr>
              <a:t>Easiest to clean cooktop surface </a:t>
            </a:r>
          </a:p>
          <a:p>
            <a:pPr marL="258204" indent="-258204">
              <a:lnSpc>
                <a:spcPct val="150000"/>
              </a:lnSpc>
              <a:buFont typeface="Arial" panose="020B0604020202020204" pitchFamily="34" charset="0"/>
              <a:buChar char="•"/>
            </a:pPr>
            <a:r>
              <a:rPr lang="en-US" sz="1400" dirty="0">
                <a:solidFill>
                  <a:schemeClr val="accent1"/>
                </a:solidFill>
                <a:latin typeface="+mj-lt"/>
                <a:cs typeface="Times New Roman" panose="02020603050405020304" pitchFamily="18" charset="0"/>
              </a:rPr>
              <a:t>Environmentally friendly (does not release combustion gases)</a:t>
            </a:r>
          </a:p>
          <a:p>
            <a:pPr>
              <a:lnSpc>
                <a:spcPct val="150000"/>
              </a:lnSpc>
            </a:pPr>
            <a:r>
              <a:rPr lang="en-US" sz="1400" dirty="0">
                <a:solidFill>
                  <a:schemeClr val="accent1"/>
                </a:solidFill>
                <a:latin typeface="+mj-lt"/>
                <a:cs typeface="Times New Roman" panose="02020603050405020304" pitchFamily="18" charset="0"/>
              </a:rPr>
              <a:t>Why BlueStar Induction?</a:t>
            </a:r>
          </a:p>
          <a:p>
            <a:pPr marL="258204" indent="-258204">
              <a:lnSpc>
                <a:spcPct val="150000"/>
              </a:lnSpc>
              <a:buFont typeface="Arial" panose="020B0604020202020204" pitchFamily="34" charset="0"/>
              <a:buChar char="•"/>
            </a:pPr>
            <a:r>
              <a:rPr lang="en-US" sz="1400" dirty="0">
                <a:solidFill>
                  <a:schemeClr val="accent1"/>
                </a:solidFill>
                <a:latin typeface="+mj-lt"/>
                <a:cs typeface="Times New Roman" panose="02020603050405020304" pitchFamily="18" charset="0"/>
              </a:rPr>
              <a:t>Most customization options in category – 1,000+ colors, plus 10 metal trim options</a:t>
            </a:r>
          </a:p>
          <a:p>
            <a:pPr marL="258204" indent="-258204">
              <a:lnSpc>
                <a:spcPct val="150000"/>
              </a:lnSpc>
              <a:buFont typeface="Arial" panose="020B0604020202020204" pitchFamily="34" charset="0"/>
              <a:buChar char="•"/>
            </a:pPr>
            <a:r>
              <a:rPr lang="en-US" sz="1400" dirty="0">
                <a:solidFill>
                  <a:schemeClr val="accent1"/>
                </a:solidFill>
                <a:latin typeface="+mj-lt"/>
                <a:cs typeface="Times New Roman" panose="02020603050405020304" pitchFamily="18" charset="0"/>
              </a:rPr>
              <a:t>Superior Oven Capacity – fits full-size sheet pans</a:t>
            </a:r>
          </a:p>
          <a:p>
            <a:pPr marL="258204" indent="-258204">
              <a:lnSpc>
                <a:spcPct val="150000"/>
              </a:lnSpc>
              <a:buFont typeface="Arial" panose="020B0604020202020204" pitchFamily="34" charset="0"/>
              <a:buChar char="•"/>
            </a:pPr>
            <a:r>
              <a:rPr lang="en-US" sz="1400" dirty="0">
                <a:solidFill>
                  <a:schemeClr val="accent1"/>
                </a:solidFill>
                <a:latin typeface="+mj-lt"/>
                <a:cs typeface="Times New Roman" panose="02020603050405020304" pitchFamily="18" charset="0"/>
              </a:rPr>
              <a:t>Easy-to-use knob controls</a:t>
            </a:r>
          </a:p>
          <a:p>
            <a:pPr marL="258204" indent="-258204">
              <a:lnSpc>
                <a:spcPct val="150000"/>
              </a:lnSpc>
              <a:buFont typeface="Arial" panose="020B0604020202020204" pitchFamily="34" charset="0"/>
              <a:buChar char="•"/>
            </a:pPr>
            <a:r>
              <a:rPr lang="en-US" sz="1400" dirty="0">
                <a:solidFill>
                  <a:schemeClr val="accent1"/>
                </a:solidFill>
                <a:latin typeface="+mj-lt"/>
                <a:cs typeface="Times New Roman" panose="02020603050405020304" pitchFamily="18" charset="0"/>
              </a:rPr>
              <a:t>Designed and built with commercial-grade materials for lasting performance &amp; durability </a:t>
            </a:r>
          </a:p>
          <a:p>
            <a:pPr marL="258204" indent="-258204">
              <a:lnSpc>
                <a:spcPct val="150000"/>
              </a:lnSpc>
              <a:buFont typeface="Arial" panose="020B0604020202020204" pitchFamily="34" charset="0"/>
              <a:buChar char="•"/>
            </a:pPr>
            <a:r>
              <a:rPr lang="en-US" sz="1400" dirty="0">
                <a:solidFill>
                  <a:schemeClr val="accent1"/>
                </a:solidFill>
                <a:latin typeface="+mj-lt"/>
                <a:cs typeface="Times New Roman" panose="02020603050405020304" pitchFamily="18" charset="0"/>
              </a:rPr>
              <a:t>Handcrafted in Pennsylvania </a:t>
            </a:r>
          </a:p>
        </p:txBody>
      </p:sp>
      <p:pic>
        <p:nvPicPr>
          <p:cNvPr id="2" name="Picture 1" descr="A close-up of a stove&#10;&#10;Description automatically generated">
            <a:extLst>
              <a:ext uri="{FF2B5EF4-FFF2-40B4-BE49-F238E27FC236}">
                <a16:creationId xmlns:a16="http://schemas.microsoft.com/office/drawing/2014/main" id="{90A410D3-8166-427C-DD3F-4DA8B043065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0921" y="2258463"/>
            <a:ext cx="3254560" cy="4009850"/>
          </a:xfrm>
          <a:prstGeom prst="rect">
            <a:avLst/>
          </a:prstGeom>
        </p:spPr>
      </p:pic>
    </p:spTree>
    <p:extLst>
      <p:ext uri="{BB962C8B-B14F-4D97-AF65-F5344CB8AC3E}">
        <p14:creationId xmlns:p14="http://schemas.microsoft.com/office/powerpoint/2010/main" val="3901376816"/>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961ECAD-89B4-A8C6-5606-DE0468AA0995}"/>
              </a:ext>
            </a:extLst>
          </p:cNvPr>
          <p:cNvSpPr>
            <a:spLocks noGrp="1"/>
          </p:cNvSpPr>
          <p:nvPr>
            <p:ph type="sldNum" sz="quarter" idx="12"/>
          </p:nvPr>
        </p:nvSpPr>
        <p:spPr/>
        <p:txBody>
          <a:bodyPr/>
          <a:lstStyle/>
          <a:p>
            <a:fld id="{51B24ABF-F378-45CE-9AF6-2040E5902BD2}" type="slidenum">
              <a:rPr lang="en-US" smtClean="0"/>
              <a:pPr/>
              <a:t>7</a:t>
            </a:fld>
            <a:endParaRPr lang="en-US"/>
          </a:p>
        </p:txBody>
      </p:sp>
      <p:sp>
        <p:nvSpPr>
          <p:cNvPr id="27" name="Rectangle 26">
            <a:extLst>
              <a:ext uri="{FF2B5EF4-FFF2-40B4-BE49-F238E27FC236}">
                <a16:creationId xmlns:a16="http://schemas.microsoft.com/office/drawing/2014/main" id="{C2827B31-D6F5-047B-4D6D-34E6658C47E9}"/>
              </a:ext>
            </a:extLst>
          </p:cNvPr>
          <p:cNvSpPr/>
          <p:nvPr/>
        </p:nvSpPr>
        <p:spPr>
          <a:xfrm>
            <a:off x="-1" y="-1"/>
            <a:ext cx="9144001" cy="8611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170;p8">
            <a:extLst>
              <a:ext uri="{FF2B5EF4-FFF2-40B4-BE49-F238E27FC236}">
                <a16:creationId xmlns:a16="http://schemas.microsoft.com/office/drawing/2014/main" id="{C0D9BB1B-0F46-2D98-D08F-EAEA67D85062}"/>
              </a:ext>
            </a:extLst>
          </p:cNvPr>
          <p:cNvSpPr txBox="1"/>
          <p:nvPr/>
        </p:nvSpPr>
        <p:spPr>
          <a:xfrm>
            <a:off x="217335" y="204204"/>
            <a:ext cx="8709328" cy="452724"/>
          </a:xfrm>
          <a:prstGeom prst="rect">
            <a:avLst/>
          </a:prstGeom>
          <a:noFill/>
          <a:ln>
            <a:noFill/>
          </a:ln>
        </p:spPr>
        <p:txBody>
          <a:bodyPr spcFirstLastPara="1" wrap="square" lIns="82587" tIns="41293" rIns="82587" bIns="41293" anchor="t" anchorCtr="0">
            <a:spAutoFit/>
          </a:bodyPr>
          <a:lstStyle/>
          <a:p>
            <a:r>
              <a:rPr lang="en-US" sz="2400" b="1" dirty="0">
                <a:solidFill>
                  <a:schemeClr val="bg1"/>
                </a:solidFill>
                <a:latin typeface="Trade Gothic Next Cond" panose="020B0506040303020004" pitchFamily="34" charset="0"/>
                <a:cs typeface="Times New Roman" panose="02020603050405020304" pitchFamily="18" charset="0"/>
              </a:rPr>
              <a:t>BACK UP</a:t>
            </a:r>
          </a:p>
        </p:txBody>
      </p:sp>
    </p:spTree>
    <p:extLst>
      <p:ext uri="{BB962C8B-B14F-4D97-AF65-F5344CB8AC3E}">
        <p14:creationId xmlns:p14="http://schemas.microsoft.com/office/powerpoint/2010/main" val="427320027"/>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961ECAD-89B4-A8C6-5606-DE0468AA0995}"/>
              </a:ext>
            </a:extLst>
          </p:cNvPr>
          <p:cNvSpPr>
            <a:spLocks noGrp="1"/>
          </p:cNvSpPr>
          <p:nvPr>
            <p:ph type="sldNum" sz="quarter" idx="12"/>
          </p:nvPr>
        </p:nvSpPr>
        <p:spPr/>
        <p:txBody>
          <a:bodyPr/>
          <a:lstStyle/>
          <a:p>
            <a:fld id="{51B24ABF-F378-45CE-9AF6-2040E5902BD2}" type="slidenum">
              <a:rPr lang="en-US" smtClean="0"/>
              <a:pPr/>
              <a:t>8</a:t>
            </a:fld>
            <a:endParaRPr lang="en-US"/>
          </a:p>
        </p:txBody>
      </p:sp>
      <p:sp>
        <p:nvSpPr>
          <p:cNvPr id="20" name="Rectangle 19">
            <a:extLst>
              <a:ext uri="{FF2B5EF4-FFF2-40B4-BE49-F238E27FC236}">
                <a16:creationId xmlns:a16="http://schemas.microsoft.com/office/drawing/2014/main" id="{C4B752B9-0C8D-91B2-F1CE-7A82246EAF90}"/>
              </a:ext>
            </a:extLst>
          </p:cNvPr>
          <p:cNvSpPr/>
          <p:nvPr/>
        </p:nvSpPr>
        <p:spPr>
          <a:xfrm>
            <a:off x="-1" y="6451591"/>
            <a:ext cx="914400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827B31-D6F5-047B-4D6D-34E6658C47E9}"/>
              </a:ext>
            </a:extLst>
          </p:cNvPr>
          <p:cNvSpPr/>
          <p:nvPr/>
        </p:nvSpPr>
        <p:spPr>
          <a:xfrm>
            <a:off x="-1" y="-1"/>
            <a:ext cx="9144001" cy="16567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1338A2F-7419-3F6F-95D7-2AC6B87AEF60}"/>
              </a:ext>
            </a:extLst>
          </p:cNvPr>
          <p:cNvSpPr txBox="1"/>
          <p:nvPr/>
        </p:nvSpPr>
        <p:spPr>
          <a:xfrm>
            <a:off x="247864" y="399889"/>
            <a:ext cx="8492459" cy="1015663"/>
          </a:xfrm>
          <a:prstGeom prst="rect">
            <a:avLst/>
          </a:prstGeom>
          <a:noFill/>
        </p:spPr>
        <p:txBody>
          <a:bodyPr wrap="square" rtlCol="0">
            <a:spAutoFit/>
          </a:bodyPr>
          <a:lstStyle/>
          <a:p>
            <a:r>
              <a:rPr lang="en-US" sz="2400" b="1" dirty="0">
                <a:solidFill>
                  <a:schemeClr val="bg1"/>
                </a:solidFill>
                <a:latin typeface="Trade Gothic Next Cond" panose="020B0506040303020004" pitchFamily="34" charset="0"/>
                <a:cs typeface="Times New Roman" panose="02020603050405020304" pitchFamily="18" charset="0"/>
              </a:rPr>
              <a:t>What is Induction Cooking &amp; How Does it Work?</a:t>
            </a:r>
          </a:p>
          <a:p>
            <a:r>
              <a:rPr lang="en-US" b="1" dirty="0">
                <a:solidFill>
                  <a:schemeClr val="accent2"/>
                </a:solidFill>
                <a:latin typeface="Trade Gothic Next Cond" panose="020B0506040303020004" pitchFamily="34" charset="0"/>
                <a:cs typeface="Times New Roman" panose="02020603050405020304" pitchFamily="18" charset="0"/>
              </a:rPr>
              <a:t>Induction burners create a magnetic field that directly heats the pan and not the surface to provide consistent temperature and instant response. </a:t>
            </a:r>
          </a:p>
        </p:txBody>
      </p:sp>
      <p:pic>
        <p:nvPicPr>
          <p:cNvPr id="3" name="Picture 2">
            <a:extLst>
              <a:ext uri="{FF2B5EF4-FFF2-40B4-BE49-F238E27FC236}">
                <a16:creationId xmlns:a16="http://schemas.microsoft.com/office/drawing/2014/main" id="{A9ED4522-6B3C-BC7F-6E44-11CA8E913A63}"/>
              </a:ext>
            </a:extLst>
          </p:cNvPr>
          <p:cNvPicPr>
            <a:picLocks noChangeAspect="1"/>
          </p:cNvPicPr>
          <p:nvPr/>
        </p:nvPicPr>
        <p:blipFill rotWithShape="1">
          <a:blip r:embed="rId3">
            <a:extLst>
              <a:ext uri="{28A0092B-C50C-407E-A947-70E740481C1C}">
                <a14:useLocalDpi xmlns:a14="http://schemas.microsoft.com/office/drawing/2010/main" val="0"/>
              </a:ext>
            </a:extLst>
          </a:blip>
          <a:srcRect t="32788" b="22021"/>
          <a:stretch/>
        </p:blipFill>
        <p:spPr>
          <a:xfrm>
            <a:off x="316716" y="2128620"/>
            <a:ext cx="4613122" cy="2084737"/>
          </a:xfrm>
          <a:prstGeom prst="rect">
            <a:avLst/>
          </a:prstGeom>
        </p:spPr>
      </p:pic>
      <p:pic>
        <p:nvPicPr>
          <p:cNvPr id="6" name="Picture 4">
            <a:extLst>
              <a:ext uri="{FF2B5EF4-FFF2-40B4-BE49-F238E27FC236}">
                <a16:creationId xmlns:a16="http://schemas.microsoft.com/office/drawing/2014/main" id="{75144424-D577-B932-C6D8-A2C695EC1C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568" y="3961819"/>
            <a:ext cx="2409839" cy="1127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5">
            <a:extLst>
              <a:ext uri="{FF2B5EF4-FFF2-40B4-BE49-F238E27FC236}">
                <a16:creationId xmlns:a16="http://schemas.microsoft.com/office/drawing/2014/main" id="{C4C37C41-DD89-25B2-18BF-6E31FDAC0D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7864" y="5020426"/>
            <a:ext cx="3580332" cy="963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a:extLst>
              <a:ext uri="{FF2B5EF4-FFF2-40B4-BE49-F238E27FC236}">
                <a16:creationId xmlns:a16="http://schemas.microsoft.com/office/drawing/2014/main" id="{727A83B1-5672-03AB-58CE-8F1963C2BCD7}"/>
              </a:ext>
            </a:extLst>
          </p:cNvPr>
          <p:cNvSpPr txBox="1"/>
          <p:nvPr/>
        </p:nvSpPr>
        <p:spPr>
          <a:xfrm>
            <a:off x="4906374" y="2090004"/>
            <a:ext cx="4175481" cy="1815882"/>
          </a:xfrm>
          <a:prstGeom prst="rect">
            <a:avLst/>
          </a:prstGeom>
          <a:noFill/>
        </p:spPr>
        <p:txBody>
          <a:bodyPr wrap="square" rtlCol="0">
            <a:spAutoFit/>
          </a:bodyPr>
          <a:lstStyle/>
          <a:p>
            <a:pPr marL="258204" indent="-258204">
              <a:buFont typeface="Arial" panose="020B0604020202020204" pitchFamily="34" charset="0"/>
              <a:buChar char="•"/>
            </a:pPr>
            <a:r>
              <a:rPr lang="en-US" sz="1600" dirty="0">
                <a:solidFill>
                  <a:schemeClr val="accent1"/>
                </a:solidFill>
                <a:latin typeface="+mj-lt"/>
                <a:cs typeface="Times New Roman" panose="02020603050405020304" pitchFamily="18" charset="0"/>
              </a:rPr>
              <a:t>Currents create heat while running into the bottom of the pot.</a:t>
            </a:r>
          </a:p>
          <a:p>
            <a:pPr marL="258204" indent="-258204">
              <a:buFont typeface="Arial" panose="020B0604020202020204" pitchFamily="34" charset="0"/>
              <a:buChar char="•"/>
            </a:pPr>
            <a:endParaRPr lang="en-US" sz="1600" dirty="0">
              <a:solidFill>
                <a:schemeClr val="accent1"/>
              </a:solidFill>
              <a:latin typeface="+mj-lt"/>
              <a:cs typeface="Times New Roman" panose="02020603050405020304" pitchFamily="18" charset="0"/>
            </a:endParaRPr>
          </a:p>
          <a:p>
            <a:pPr marL="258204" indent="-258204">
              <a:buFont typeface="Arial" panose="020B0604020202020204" pitchFamily="34" charset="0"/>
              <a:buChar char="•"/>
            </a:pPr>
            <a:r>
              <a:rPr lang="en-US" sz="1600" dirty="0">
                <a:solidFill>
                  <a:schemeClr val="accent1"/>
                </a:solidFill>
                <a:latin typeface="+mj-lt"/>
                <a:cs typeface="Times New Roman" panose="02020603050405020304" pitchFamily="18" charset="0"/>
              </a:rPr>
              <a:t>The magnetic fields inducts currents into the utensil.</a:t>
            </a:r>
          </a:p>
          <a:p>
            <a:pPr marL="258204" indent="-258204">
              <a:buFont typeface="Arial" panose="020B0604020202020204" pitchFamily="34" charset="0"/>
              <a:buChar char="•"/>
            </a:pPr>
            <a:endParaRPr lang="en-US" sz="1600" dirty="0">
              <a:solidFill>
                <a:schemeClr val="accent1"/>
              </a:solidFill>
              <a:latin typeface="+mj-lt"/>
              <a:cs typeface="Times New Roman" panose="02020603050405020304" pitchFamily="18" charset="0"/>
            </a:endParaRPr>
          </a:p>
          <a:p>
            <a:pPr marL="258204" indent="-258204">
              <a:buFont typeface="Arial" panose="020B0604020202020204" pitchFamily="34" charset="0"/>
              <a:buChar char="•"/>
            </a:pPr>
            <a:r>
              <a:rPr lang="en-US" sz="1600" dirty="0">
                <a:solidFill>
                  <a:schemeClr val="accent1"/>
                </a:solidFill>
                <a:latin typeface="+mj-lt"/>
                <a:cs typeface="Times New Roman" panose="02020603050405020304" pitchFamily="18" charset="0"/>
              </a:rPr>
              <a:t>Copper coils create a strong rotating magnetic field.</a:t>
            </a:r>
          </a:p>
          <a:p>
            <a:endParaRPr lang="en-US" sz="1600" dirty="0"/>
          </a:p>
        </p:txBody>
      </p:sp>
      <p:pic>
        <p:nvPicPr>
          <p:cNvPr id="10" name="Picture 6">
            <a:extLst>
              <a:ext uri="{FF2B5EF4-FFF2-40B4-BE49-F238E27FC236}">
                <a16:creationId xmlns:a16="http://schemas.microsoft.com/office/drawing/2014/main" id="{F0E92ADE-2CD7-FD39-E450-DACA8E9D224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69511" y="4426042"/>
            <a:ext cx="1136067" cy="18418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Straight Arrow Connector 10">
            <a:extLst>
              <a:ext uri="{FF2B5EF4-FFF2-40B4-BE49-F238E27FC236}">
                <a16:creationId xmlns:a16="http://schemas.microsoft.com/office/drawing/2014/main" id="{955ADC57-E9C0-D33B-C335-160F450DF305}"/>
              </a:ext>
            </a:extLst>
          </p:cNvPr>
          <p:cNvCxnSpPr/>
          <p:nvPr/>
        </p:nvCxnSpPr>
        <p:spPr>
          <a:xfrm>
            <a:off x="3759343" y="5158131"/>
            <a:ext cx="1377051"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40811000"/>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961ECAD-89B4-A8C6-5606-DE0468AA0995}"/>
              </a:ext>
            </a:extLst>
          </p:cNvPr>
          <p:cNvSpPr>
            <a:spLocks noGrp="1"/>
          </p:cNvSpPr>
          <p:nvPr>
            <p:ph type="sldNum" sz="quarter" idx="12"/>
          </p:nvPr>
        </p:nvSpPr>
        <p:spPr/>
        <p:txBody>
          <a:bodyPr/>
          <a:lstStyle/>
          <a:p>
            <a:fld id="{51B24ABF-F378-45CE-9AF6-2040E5902BD2}" type="slidenum">
              <a:rPr lang="en-US" smtClean="0"/>
              <a:pPr/>
              <a:t>9</a:t>
            </a:fld>
            <a:endParaRPr lang="en-US"/>
          </a:p>
        </p:txBody>
      </p:sp>
      <p:sp>
        <p:nvSpPr>
          <p:cNvPr id="27" name="Rectangle 26">
            <a:extLst>
              <a:ext uri="{FF2B5EF4-FFF2-40B4-BE49-F238E27FC236}">
                <a16:creationId xmlns:a16="http://schemas.microsoft.com/office/drawing/2014/main" id="{C2827B31-D6F5-047B-4D6D-34E6658C47E9}"/>
              </a:ext>
            </a:extLst>
          </p:cNvPr>
          <p:cNvSpPr/>
          <p:nvPr/>
        </p:nvSpPr>
        <p:spPr>
          <a:xfrm>
            <a:off x="-1" y="-1"/>
            <a:ext cx="9144001" cy="16567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170;p8">
            <a:extLst>
              <a:ext uri="{FF2B5EF4-FFF2-40B4-BE49-F238E27FC236}">
                <a16:creationId xmlns:a16="http://schemas.microsoft.com/office/drawing/2014/main" id="{C0D9BB1B-0F46-2D98-D08F-EAEA67D85062}"/>
              </a:ext>
            </a:extLst>
          </p:cNvPr>
          <p:cNvSpPr txBox="1"/>
          <p:nvPr/>
        </p:nvSpPr>
        <p:spPr>
          <a:xfrm>
            <a:off x="282995" y="512979"/>
            <a:ext cx="8709328" cy="452724"/>
          </a:xfrm>
          <a:prstGeom prst="rect">
            <a:avLst/>
          </a:prstGeom>
          <a:noFill/>
          <a:ln>
            <a:noFill/>
          </a:ln>
        </p:spPr>
        <p:txBody>
          <a:bodyPr spcFirstLastPara="1" wrap="square" lIns="82587" tIns="41293" rIns="82587" bIns="41293" anchor="t" anchorCtr="0">
            <a:spAutoFit/>
          </a:bodyPr>
          <a:lstStyle/>
          <a:p>
            <a:r>
              <a:rPr lang="en-US" sz="2400" b="1" dirty="0">
                <a:solidFill>
                  <a:schemeClr val="bg1"/>
                </a:solidFill>
                <a:latin typeface="Trade Gothic Next Cond" panose="020B0506040303020004" pitchFamily="34" charset="0"/>
                <a:cs typeface="Times New Roman" panose="02020603050405020304" pitchFamily="18" charset="0"/>
              </a:rPr>
              <a:t>COOKWARE</a:t>
            </a:r>
          </a:p>
        </p:txBody>
      </p:sp>
      <p:sp>
        <p:nvSpPr>
          <p:cNvPr id="12" name="TextBox 11">
            <a:extLst>
              <a:ext uri="{FF2B5EF4-FFF2-40B4-BE49-F238E27FC236}">
                <a16:creationId xmlns:a16="http://schemas.microsoft.com/office/drawing/2014/main" id="{4E421D71-D933-20A8-93C5-BCBD654A5078}"/>
              </a:ext>
            </a:extLst>
          </p:cNvPr>
          <p:cNvSpPr txBox="1"/>
          <p:nvPr/>
        </p:nvSpPr>
        <p:spPr>
          <a:xfrm>
            <a:off x="378324" y="1823421"/>
            <a:ext cx="3879204" cy="342530"/>
          </a:xfrm>
          <a:prstGeom prst="rect">
            <a:avLst/>
          </a:prstGeom>
          <a:noFill/>
        </p:spPr>
        <p:txBody>
          <a:bodyPr wrap="square" rtlCol="0">
            <a:spAutoFit/>
          </a:bodyPr>
          <a:lstStyle/>
          <a:p>
            <a:pPr marL="258204" indent="-258204">
              <a:buFont typeface="Arial" panose="020B0604020202020204" pitchFamily="34" charset="0"/>
              <a:buChar char="•"/>
            </a:pPr>
            <a:r>
              <a:rPr lang="en-US" sz="1626" b="1" dirty="0">
                <a:latin typeface="Times New Roman" panose="02020603050405020304" pitchFamily="18" charset="0"/>
                <a:cs typeface="Times New Roman" panose="02020603050405020304" pitchFamily="18" charset="0"/>
              </a:rPr>
              <a:t>No Cookware = No Heat</a:t>
            </a:r>
          </a:p>
        </p:txBody>
      </p:sp>
      <p:pic>
        <p:nvPicPr>
          <p:cNvPr id="13" name="Picture 4">
            <a:extLst>
              <a:ext uri="{FF2B5EF4-FFF2-40B4-BE49-F238E27FC236}">
                <a16:creationId xmlns:a16="http://schemas.microsoft.com/office/drawing/2014/main" id="{CC836054-C4E7-B161-6206-A55627D071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763" y="4124994"/>
            <a:ext cx="2057400" cy="9625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5">
            <a:extLst>
              <a:ext uri="{FF2B5EF4-FFF2-40B4-BE49-F238E27FC236}">
                <a16:creationId xmlns:a16="http://schemas.microsoft.com/office/drawing/2014/main" id="{508B3895-A0F6-C670-6304-FC4763EDEA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734" y="5018711"/>
            <a:ext cx="3029512" cy="815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4">
            <a:extLst>
              <a:ext uri="{FF2B5EF4-FFF2-40B4-BE49-F238E27FC236}">
                <a16:creationId xmlns:a16="http://schemas.microsoft.com/office/drawing/2014/main" id="{99BBBFF3-A83C-CFDE-FBEE-20DA3928B6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49" y="2884282"/>
            <a:ext cx="1721314" cy="525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6" name="Straight Connector 15">
            <a:extLst>
              <a:ext uri="{FF2B5EF4-FFF2-40B4-BE49-F238E27FC236}">
                <a16:creationId xmlns:a16="http://schemas.microsoft.com/office/drawing/2014/main" id="{FC64EC14-2CB9-F6A5-F340-0FD3D6666122}"/>
              </a:ext>
            </a:extLst>
          </p:cNvPr>
          <p:cNvCxnSpPr/>
          <p:nvPr/>
        </p:nvCxnSpPr>
        <p:spPr>
          <a:xfrm>
            <a:off x="4096361" y="1823421"/>
            <a:ext cx="0" cy="4434635"/>
          </a:xfrm>
          <a:prstGeom prst="line">
            <a:avLst/>
          </a:prstGeom>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6776E632-6A1D-67C8-EFCA-0A3F9408D639}"/>
              </a:ext>
            </a:extLst>
          </p:cNvPr>
          <p:cNvSpPr txBox="1"/>
          <p:nvPr/>
        </p:nvSpPr>
        <p:spPr>
          <a:xfrm>
            <a:off x="4257527" y="1823421"/>
            <a:ext cx="3879204" cy="342530"/>
          </a:xfrm>
          <a:prstGeom prst="rect">
            <a:avLst/>
          </a:prstGeom>
          <a:noFill/>
        </p:spPr>
        <p:txBody>
          <a:bodyPr wrap="square" rtlCol="0">
            <a:spAutoFit/>
          </a:bodyPr>
          <a:lstStyle/>
          <a:p>
            <a:pPr marL="258204" indent="-258204">
              <a:buFont typeface="Arial" panose="020B0604020202020204" pitchFamily="34" charset="0"/>
              <a:buChar char="•"/>
            </a:pPr>
            <a:r>
              <a:rPr lang="en-US" sz="1626" b="1" dirty="0">
                <a:latin typeface="Times New Roman" panose="02020603050405020304" pitchFamily="18" charset="0"/>
                <a:cs typeface="Times New Roman" panose="02020603050405020304" pitchFamily="18" charset="0"/>
              </a:rPr>
              <a:t>Pan Needs to be Magnetic</a:t>
            </a:r>
          </a:p>
        </p:txBody>
      </p:sp>
      <p:pic>
        <p:nvPicPr>
          <p:cNvPr id="18" name="Picture 6">
            <a:extLst>
              <a:ext uri="{FF2B5EF4-FFF2-40B4-BE49-F238E27FC236}">
                <a16:creationId xmlns:a16="http://schemas.microsoft.com/office/drawing/2014/main" id="{CB00C85D-826E-D02F-14B0-C7675CB90EB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7930" t="22071" r="52233"/>
          <a:stretch/>
        </p:blipFill>
        <p:spPr bwMode="auto">
          <a:xfrm>
            <a:off x="4509477" y="2254560"/>
            <a:ext cx="3872756" cy="1885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18">
            <a:extLst>
              <a:ext uri="{FF2B5EF4-FFF2-40B4-BE49-F238E27FC236}">
                <a16:creationId xmlns:a16="http://schemas.microsoft.com/office/drawing/2014/main" id="{0802988A-AE20-C020-43AB-5478749133C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48817" y="2934589"/>
            <a:ext cx="619673" cy="619673"/>
          </a:xfrm>
          <a:prstGeom prst="rect">
            <a:avLst/>
          </a:prstGeom>
        </p:spPr>
      </p:pic>
      <p:pic>
        <p:nvPicPr>
          <p:cNvPr id="21" name="Picture 6">
            <a:extLst>
              <a:ext uri="{FF2B5EF4-FFF2-40B4-BE49-F238E27FC236}">
                <a16:creationId xmlns:a16="http://schemas.microsoft.com/office/drawing/2014/main" id="{2BC2A14E-60F7-7014-B30A-3AE1461870C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7129" t="22071" r="6810"/>
          <a:stretch/>
        </p:blipFill>
        <p:spPr bwMode="auto">
          <a:xfrm>
            <a:off x="4509477" y="4228363"/>
            <a:ext cx="4413995" cy="1858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5762779"/>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theme/theme1.xml><?xml version="1.0" encoding="utf-8"?>
<a:theme xmlns:a="http://schemas.openxmlformats.org/drawingml/2006/main" name="Office Theme">
  <a:themeElements>
    <a:clrScheme name="Custom 242">
      <a:dk1>
        <a:sysClr val="windowText" lastClr="000000"/>
      </a:dk1>
      <a:lt1>
        <a:sysClr val="window" lastClr="FFFFFF"/>
      </a:lt1>
      <a:dk2>
        <a:srgbClr val="323844"/>
      </a:dk2>
      <a:lt2>
        <a:srgbClr val="F1F1F1"/>
      </a:lt2>
      <a:accent1>
        <a:srgbClr val="002856"/>
      </a:accent1>
      <a:accent2>
        <a:srgbClr val="E2AF38"/>
      </a:accent2>
      <a:accent3>
        <a:srgbClr val="A5A5A5"/>
      </a:accent3>
      <a:accent4>
        <a:srgbClr val="4D9D60"/>
      </a:accent4>
      <a:accent5>
        <a:srgbClr val="6A99B0"/>
      </a:accent5>
      <a:accent6>
        <a:srgbClr val="AF4845"/>
      </a:accent6>
      <a:hlink>
        <a:srgbClr val="E2AF38"/>
      </a:hlink>
      <a:folHlink>
        <a:srgbClr val="E2AF38"/>
      </a:folHlink>
    </a:clrScheme>
    <a:fontScheme name="Custom 276">
      <a:majorFont>
        <a:latin typeface="Trade Gothic Next Cond"/>
        <a:ea typeface=""/>
        <a:cs typeface=""/>
      </a:majorFont>
      <a:minorFont>
        <a:latin typeface="Georgi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9107</TotalTime>
  <Words>997</Words>
  <Application>Microsoft Office PowerPoint</Application>
  <PresentationFormat>On-screen Show (4:3)</PresentationFormat>
  <Paragraphs>183</Paragraphs>
  <Slides>13</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Arial</vt:lpstr>
      <vt:lpstr>Arial Narrow</vt:lpstr>
      <vt:lpstr>Calibri</vt:lpstr>
      <vt:lpstr>Courier New</vt:lpstr>
      <vt:lpstr>Georgia</vt:lpstr>
      <vt:lpstr>Helvetica</vt:lpstr>
      <vt:lpstr>Times New Roman</vt:lpstr>
      <vt:lpstr>Trade Gothic Next</vt:lpstr>
      <vt:lpstr>Trade Gothic Next Cond</vt:lpstr>
      <vt:lpstr>Office Theme</vt:lpstr>
      <vt:lpstr>INDUCT STYLE INTO THE KITCHEN WITH bLUEsTAR’S  Newest range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 our new rising star</dc:title>
  <dc:creator>Steven Brewis</dc:creator>
  <cp:lastModifiedBy>Ann Muth</cp:lastModifiedBy>
  <cp:revision>149</cp:revision>
  <dcterms:created xsi:type="dcterms:W3CDTF">2022-12-19T09:13:58Z</dcterms:created>
  <dcterms:modified xsi:type="dcterms:W3CDTF">2023-08-04T18:18:59Z</dcterms:modified>
</cp:coreProperties>
</file>