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4"/>
  </p:notesMasterIdLst>
  <p:sldIdLst>
    <p:sldId id="257" r:id="rId2"/>
    <p:sldId id="272" r:id="rId3"/>
    <p:sldId id="275" r:id="rId4"/>
    <p:sldId id="286" r:id="rId5"/>
    <p:sldId id="284" r:id="rId6"/>
    <p:sldId id="277" r:id="rId7"/>
    <p:sldId id="259" r:id="rId8"/>
    <p:sldId id="283" r:id="rId9"/>
    <p:sldId id="261" r:id="rId10"/>
    <p:sldId id="262" r:id="rId11"/>
    <p:sldId id="263" r:id="rId12"/>
    <p:sldId id="279" r:id="rId13"/>
  </p:sldIdLst>
  <p:sldSz cx="13168313" cy="98758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D50"/>
    <a:srgbClr val="00102E"/>
    <a:srgbClr val="001C50"/>
    <a:srgbClr val="002152"/>
    <a:srgbClr val="001F53"/>
    <a:srgbClr val="001E54"/>
    <a:srgbClr val="001C54"/>
    <a:srgbClr val="002368"/>
    <a:srgbClr val="002164"/>
    <a:srgbClr val="001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95" autoAdjust="0"/>
    <p:restoredTop sz="94660" autoAdjust="0"/>
  </p:normalViewPr>
  <p:slideViewPr>
    <p:cSldViewPr snapToGrid="0">
      <p:cViewPr varScale="1">
        <p:scale>
          <a:sx n="44" d="100"/>
          <a:sy n="44" d="100"/>
        </p:scale>
        <p:origin x="900" y="36"/>
      </p:cViewPr>
      <p:guideLst/>
    </p:cSldViewPr>
  </p:slideViewPr>
  <p:outlineViewPr>
    <p:cViewPr>
      <p:scale>
        <a:sx n="33" d="100"/>
        <a:sy n="33" d="100"/>
      </p:scale>
      <p:origin x="0" y="-780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86FC-DBCC-4C46-9FD7-88721961F698}" type="datetimeFigureOut">
              <a:rPr lang="en-US" smtClean="0"/>
              <a:t>5/12/2023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8E8D6-147A-4906-910A-632CB36B82F8}" type="slidenum">
              <a:rPr lang="en-US" smtClean="0"/>
              <a:t>‹#›</a:t>
            </a:fld>
            <a:endParaRPr lang="en-US" dirty="0"/>
          </a:p>
        </p:txBody>
      </p:sp>
    </p:spTree>
    <p:extLst>
      <p:ext uri="{BB962C8B-B14F-4D97-AF65-F5344CB8AC3E}">
        <p14:creationId xmlns:p14="http://schemas.microsoft.com/office/powerpoint/2010/main" val="2048371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4</a:t>
            </a:fld>
            <a:endParaRPr lang="en-US" dirty="0"/>
          </a:p>
        </p:txBody>
      </p:sp>
    </p:spTree>
    <p:extLst>
      <p:ext uri="{BB962C8B-B14F-4D97-AF65-F5344CB8AC3E}">
        <p14:creationId xmlns:p14="http://schemas.microsoft.com/office/powerpoint/2010/main" val="154125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11</a:t>
            </a:fld>
            <a:endParaRPr lang="en-US" dirty="0"/>
          </a:p>
        </p:txBody>
      </p:sp>
    </p:spTree>
    <p:extLst>
      <p:ext uri="{BB962C8B-B14F-4D97-AF65-F5344CB8AC3E}">
        <p14:creationId xmlns:p14="http://schemas.microsoft.com/office/powerpoint/2010/main" val="100501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12</a:t>
            </a:fld>
            <a:endParaRPr lang="en-US" dirty="0"/>
          </a:p>
        </p:txBody>
      </p:sp>
    </p:spTree>
    <p:extLst>
      <p:ext uri="{BB962C8B-B14F-4D97-AF65-F5344CB8AC3E}">
        <p14:creationId xmlns:p14="http://schemas.microsoft.com/office/powerpoint/2010/main" val="139326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87624" y="1616255"/>
            <a:ext cx="11193066" cy="3438255"/>
          </a:xfrm>
        </p:spPr>
        <p:txBody>
          <a:bodyPr anchor="b"/>
          <a:lstStyle>
            <a:lvl1pPr algn="ctr">
              <a:defRPr sz="8640"/>
            </a:lvl1pPr>
          </a:lstStyle>
          <a:p>
            <a:r>
              <a:rPr lang="en-US"/>
              <a:t>Click to edit Master title style</a:t>
            </a:r>
            <a:endParaRPr lang="en-US" dirty="0"/>
          </a:p>
        </p:txBody>
      </p:sp>
      <p:sp>
        <p:nvSpPr>
          <p:cNvPr id="3" name="Subtitle 2"/>
          <p:cNvSpPr>
            <a:spLocks noGrp="1"/>
          </p:cNvSpPr>
          <p:nvPr>
            <p:ph type="subTitle" idx="1"/>
          </p:nvPr>
        </p:nvSpPr>
        <p:spPr>
          <a:xfrm>
            <a:off x="1646039" y="5187102"/>
            <a:ext cx="9876235" cy="2384374"/>
          </a:xfrm>
        </p:spPr>
        <p:txBody>
          <a:bodyPr/>
          <a:lstStyle>
            <a:lvl1pPr marL="0" indent="0" algn="ctr">
              <a:buNone/>
              <a:defRPr sz="3456"/>
            </a:lvl1pPr>
            <a:lvl2pPr marL="658368" indent="0" algn="ctr">
              <a:buNone/>
              <a:defRPr sz="2880"/>
            </a:lvl2pPr>
            <a:lvl3pPr marL="1316736" indent="0" algn="ctr">
              <a:buNone/>
              <a:defRPr sz="2592"/>
            </a:lvl3pPr>
            <a:lvl4pPr marL="1975104" indent="0" algn="ctr">
              <a:buNone/>
              <a:defRPr sz="2304"/>
            </a:lvl4pPr>
            <a:lvl5pPr marL="2633472" indent="0" algn="ctr">
              <a:buNone/>
              <a:defRPr sz="2304"/>
            </a:lvl5pPr>
            <a:lvl6pPr marL="3291840" indent="0" algn="ctr">
              <a:buNone/>
              <a:defRPr sz="2304"/>
            </a:lvl6pPr>
            <a:lvl7pPr marL="3950208" indent="0" algn="ctr">
              <a:buNone/>
              <a:defRPr sz="2304"/>
            </a:lvl7pPr>
            <a:lvl8pPr marL="4608576" indent="0" algn="ctr">
              <a:buNone/>
              <a:defRPr sz="2304"/>
            </a:lvl8pPr>
            <a:lvl9pPr marL="5266944" indent="0" algn="ctr">
              <a:buNone/>
              <a:defRPr sz="230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24287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53007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3575" y="525797"/>
            <a:ext cx="2839417" cy="83693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05322" y="525797"/>
            <a:ext cx="8353649" cy="83693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63338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64306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98464" y="2462104"/>
            <a:ext cx="11357670" cy="4108074"/>
          </a:xfrm>
        </p:spPr>
        <p:txBody>
          <a:bodyPr anchor="b"/>
          <a:lstStyle>
            <a:lvl1pPr>
              <a:defRPr sz="8640"/>
            </a:lvl1pPr>
          </a:lstStyle>
          <a:p>
            <a:r>
              <a:rPr lang="en-US"/>
              <a:t>Click to edit Master title style</a:t>
            </a:r>
            <a:endParaRPr lang="en-US" dirty="0"/>
          </a:p>
        </p:txBody>
      </p:sp>
      <p:sp>
        <p:nvSpPr>
          <p:cNvPr id="3" name="Text Placeholder 2"/>
          <p:cNvSpPr>
            <a:spLocks noGrp="1"/>
          </p:cNvSpPr>
          <p:nvPr>
            <p:ph type="body" idx="1"/>
          </p:nvPr>
        </p:nvSpPr>
        <p:spPr>
          <a:xfrm>
            <a:off x="898464" y="6609042"/>
            <a:ext cx="11357670" cy="2160339"/>
          </a:xfrm>
        </p:spPr>
        <p:txBody>
          <a:bodyPr/>
          <a:lstStyle>
            <a:lvl1pPr marL="0" indent="0">
              <a:buNone/>
              <a:defRPr sz="3456">
                <a:solidFill>
                  <a:schemeClr val="tx1"/>
                </a:solidFill>
              </a:defRPr>
            </a:lvl1pPr>
            <a:lvl2pPr marL="658368" indent="0">
              <a:buNone/>
              <a:defRPr sz="2880">
                <a:solidFill>
                  <a:schemeClr val="tx1">
                    <a:tint val="75000"/>
                  </a:schemeClr>
                </a:solidFill>
              </a:defRPr>
            </a:lvl2pPr>
            <a:lvl3pPr marL="1316736" indent="0">
              <a:buNone/>
              <a:defRPr sz="2592">
                <a:solidFill>
                  <a:schemeClr val="tx1">
                    <a:tint val="75000"/>
                  </a:schemeClr>
                </a:solidFill>
              </a:defRPr>
            </a:lvl3pPr>
            <a:lvl4pPr marL="1975104" indent="0">
              <a:buNone/>
              <a:defRPr sz="2304">
                <a:solidFill>
                  <a:schemeClr val="tx1">
                    <a:tint val="75000"/>
                  </a:schemeClr>
                </a:solidFill>
              </a:defRPr>
            </a:lvl4pPr>
            <a:lvl5pPr marL="2633472" indent="0">
              <a:buNone/>
              <a:defRPr sz="2304">
                <a:solidFill>
                  <a:schemeClr val="tx1">
                    <a:tint val="75000"/>
                  </a:schemeClr>
                </a:solidFill>
              </a:defRPr>
            </a:lvl5pPr>
            <a:lvl6pPr marL="3291840" indent="0">
              <a:buNone/>
              <a:defRPr sz="2304">
                <a:solidFill>
                  <a:schemeClr val="tx1">
                    <a:tint val="75000"/>
                  </a:schemeClr>
                </a:solidFill>
              </a:defRPr>
            </a:lvl6pPr>
            <a:lvl7pPr marL="3950208" indent="0">
              <a:buNone/>
              <a:defRPr sz="2304">
                <a:solidFill>
                  <a:schemeClr val="tx1">
                    <a:tint val="75000"/>
                  </a:schemeClr>
                </a:solidFill>
              </a:defRPr>
            </a:lvl7pPr>
            <a:lvl8pPr marL="4608576" indent="0">
              <a:buNone/>
              <a:defRPr sz="2304">
                <a:solidFill>
                  <a:schemeClr val="tx1">
                    <a:tint val="75000"/>
                  </a:schemeClr>
                </a:solidFill>
              </a:defRPr>
            </a:lvl8pPr>
            <a:lvl9pPr marL="5266944" indent="0">
              <a:buNone/>
              <a:defRPr sz="23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66446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5322" y="2628985"/>
            <a:ext cx="5596533"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458" y="2628985"/>
            <a:ext cx="5596533"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94034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7037" y="525799"/>
            <a:ext cx="11357670" cy="19088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7038" y="2420953"/>
            <a:ext cx="5570813" cy="1186471"/>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4" name="Content Placeholder 3"/>
          <p:cNvSpPr>
            <a:spLocks noGrp="1"/>
          </p:cNvSpPr>
          <p:nvPr>
            <p:ph sz="half" idx="2"/>
          </p:nvPr>
        </p:nvSpPr>
        <p:spPr>
          <a:xfrm>
            <a:off x="907038" y="3607424"/>
            <a:ext cx="5570813"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459" y="2420953"/>
            <a:ext cx="5598248" cy="1186471"/>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6" name="Content Placeholder 5"/>
          <p:cNvSpPr>
            <a:spLocks noGrp="1"/>
          </p:cNvSpPr>
          <p:nvPr>
            <p:ph sz="quarter" idx="4"/>
          </p:nvPr>
        </p:nvSpPr>
        <p:spPr>
          <a:xfrm>
            <a:off x="6666459" y="3607424"/>
            <a:ext cx="5598248"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102315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8371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404955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7037" y="658389"/>
            <a:ext cx="4247124" cy="2304362"/>
          </a:xfrm>
        </p:spPr>
        <p:txBody>
          <a:bodyPr anchor="b"/>
          <a:lstStyle>
            <a:lvl1pPr>
              <a:defRPr sz="4608"/>
            </a:lvl1pPr>
          </a:lstStyle>
          <a:p>
            <a:r>
              <a:rPr lang="en-US"/>
              <a:t>Click to edit Master title style</a:t>
            </a:r>
            <a:endParaRPr lang="en-US" dirty="0"/>
          </a:p>
        </p:txBody>
      </p:sp>
      <p:sp>
        <p:nvSpPr>
          <p:cNvPr id="3" name="Content Placeholder 2"/>
          <p:cNvSpPr>
            <a:spLocks noGrp="1"/>
          </p:cNvSpPr>
          <p:nvPr>
            <p:ph idx="1"/>
          </p:nvPr>
        </p:nvSpPr>
        <p:spPr>
          <a:xfrm>
            <a:off x="5598248" y="1421940"/>
            <a:ext cx="6666458" cy="7018246"/>
          </a:xfrm>
        </p:spPr>
        <p:txBody>
          <a:bodyPr/>
          <a:lstStyle>
            <a:lvl1pPr>
              <a:defRPr sz="4608"/>
            </a:lvl1pPr>
            <a:lvl2pPr>
              <a:defRPr sz="4032"/>
            </a:lvl2pPr>
            <a:lvl3pPr>
              <a:defRPr sz="3456"/>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7037" y="2962752"/>
            <a:ext cx="4247124" cy="5488863"/>
          </a:xfrm>
        </p:spPr>
        <p:txBody>
          <a:bodyPr/>
          <a:lstStyle>
            <a:lvl1pPr marL="0" indent="0">
              <a:buNone/>
              <a:defRPr sz="2304"/>
            </a:lvl1pPr>
            <a:lvl2pPr marL="658368" indent="0">
              <a:buNone/>
              <a:defRPr sz="2016"/>
            </a:lvl2pPr>
            <a:lvl3pPr marL="1316736" indent="0">
              <a:buNone/>
              <a:defRPr sz="1728"/>
            </a:lvl3pPr>
            <a:lvl4pPr marL="1975104" indent="0">
              <a:buNone/>
              <a:defRPr sz="1440"/>
            </a:lvl4pPr>
            <a:lvl5pPr marL="2633472" indent="0">
              <a:buNone/>
              <a:defRPr sz="1440"/>
            </a:lvl5pPr>
            <a:lvl6pPr marL="3291840" indent="0">
              <a:buNone/>
              <a:defRPr sz="1440"/>
            </a:lvl6pPr>
            <a:lvl7pPr marL="3950208" indent="0">
              <a:buNone/>
              <a:defRPr sz="1440"/>
            </a:lvl7pPr>
            <a:lvl8pPr marL="4608576" indent="0">
              <a:buNone/>
              <a:defRPr sz="1440"/>
            </a:lvl8pPr>
            <a:lvl9pPr marL="526694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191691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7037" y="658389"/>
            <a:ext cx="4247124" cy="2304362"/>
          </a:xfrm>
        </p:spPr>
        <p:txBody>
          <a:bodyPr anchor="b"/>
          <a:lstStyle>
            <a:lvl1pPr>
              <a:defRPr sz="4608"/>
            </a:lvl1pPr>
          </a:lstStyle>
          <a:p>
            <a:r>
              <a:rPr lang="en-US"/>
              <a:t>Click to edit Master title style</a:t>
            </a:r>
            <a:endParaRPr lang="en-US" dirty="0"/>
          </a:p>
        </p:txBody>
      </p:sp>
      <p:sp>
        <p:nvSpPr>
          <p:cNvPr id="3" name="Picture Placeholder 2"/>
          <p:cNvSpPr>
            <a:spLocks noGrp="1" noChangeAspect="1"/>
          </p:cNvSpPr>
          <p:nvPr>
            <p:ph type="pic" idx="1"/>
          </p:nvPr>
        </p:nvSpPr>
        <p:spPr>
          <a:xfrm>
            <a:off x="5598248" y="1421940"/>
            <a:ext cx="6666458" cy="7018246"/>
          </a:xfrm>
        </p:spPr>
        <p:txBody>
          <a:bodyPr anchor="t"/>
          <a:lstStyle>
            <a:lvl1pPr marL="0" indent="0">
              <a:buNone/>
              <a:defRPr sz="4608"/>
            </a:lvl1pPr>
            <a:lvl2pPr marL="658368" indent="0">
              <a:buNone/>
              <a:defRPr sz="4032"/>
            </a:lvl2pPr>
            <a:lvl3pPr marL="1316736" indent="0">
              <a:buNone/>
              <a:defRPr sz="3456"/>
            </a:lvl3pPr>
            <a:lvl4pPr marL="1975104" indent="0">
              <a:buNone/>
              <a:defRPr sz="2880"/>
            </a:lvl4pPr>
            <a:lvl5pPr marL="2633472" indent="0">
              <a:buNone/>
              <a:defRPr sz="2880"/>
            </a:lvl5pPr>
            <a:lvl6pPr marL="3291840" indent="0">
              <a:buNone/>
              <a:defRPr sz="2880"/>
            </a:lvl6pPr>
            <a:lvl7pPr marL="3950208" indent="0">
              <a:buNone/>
              <a:defRPr sz="2880"/>
            </a:lvl7pPr>
            <a:lvl8pPr marL="4608576" indent="0">
              <a:buNone/>
              <a:defRPr sz="2880"/>
            </a:lvl8pPr>
            <a:lvl9pPr marL="5266944" indent="0">
              <a:buNone/>
              <a:defRPr sz="2880"/>
            </a:lvl9pPr>
          </a:lstStyle>
          <a:p>
            <a:r>
              <a:rPr lang="en-US" dirty="0"/>
              <a:t>Click icon to add picture</a:t>
            </a:r>
          </a:p>
        </p:txBody>
      </p:sp>
      <p:sp>
        <p:nvSpPr>
          <p:cNvPr id="4" name="Text Placeholder 3"/>
          <p:cNvSpPr>
            <a:spLocks noGrp="1"/>
          </p:cNvSpPr>
          <p:nvPr>
            <p:ph type="body" sz="half" idx="2"/>
          </p:nvPr>
        </p:nvSpPr>
        <p:spPr>
          <a:xfrm>
            <a:off x="907037" y="2962752"/>
            <a:ext cx="4247124" cy="5488863"/>
          </a:xfrm>
        </p:spPr>
        <p:txBody>
          <a:bodyPr/>
          <a:lstStyle>
            <a:lvl1pPr marL="0" indent="0">
              <a:buNone/>
              <a:defRPr sz="2304"/>
            </a:lvl1pPr>
            <a:lvl2pPr marL="658368" indent="0">
              <a:buNone/>
              <a:defRPr sz="2016"/>
            </a:lvl2pPr>
            <a:lvl3pPr marL="1316736" indent="0">
              <a:buNone/>
              <a:defRPr sz="1728"/>
            </a:lvl3pPr>
            <a:lvl4pPr marL="1975104" indent="0">
              <a:buNone/>
              <a:defRPr sz="1440"/>
            </a:lvl4pPr>
            <a:lvl5pPr marL="2633472" indent="0">
              <a:buNone/>
              <a:defRPr sz="1440"/>
            </a:lvl5pPr>
            <a:lvl6pPr marL="3291840" indent="0">
              <a:buNone/>
              <a:defRPr sz="1440"/>
            </a:lvl6pPr>
            <a:lvl7pPr marL="3950208" indent="0">
              <a:buNone/>
              <a:defRPr sz="1440"/>
            </a:lvl7pPr>
            <a:lvl8pPr marL="4608576" indent="0">
              <a:buNone/>
              <a:defRPr sz="1440"/>
            </a:lvl8pPr>
            <a:lvl9pPr marL="526694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8BBA3821-027B-42A1-917B-63A40BFA1C1D}" type="datetimeFigureOut">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5209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322" y="525799"/>
            <a:ext cx="11357670" cy="19088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5322" y="2628985"/>
            <a:ext cx="11357670" cy="6266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5322" y="9153441"/>
            <a:ext cx="2962870" cy="525797"/>
          </a:xfrm>
          <a:prstGeom prst="rect">
            <a:avLst/>
          </a:prstGeom>
        </p:spPr>
        <p:txBody>
          <a:bodyPr vert="horz" lIns="91440" tIns="45720" rIns="91440" bIns="45720" rtlCol="0" anchor="ctr"/>
          <a:lstStyle>
            <a:lvl1pPr algn="l">
              <a:defRPr sz="1728">
                <a:solidFill>
                  <a:schemeClr val="tx1">
                    <a:tint val="75000"/>
                  </a:schemeClr>
                </a:solidFill>
              </a:defRPr>
            </a:lvl1pPr>
          </a:lstStyle>
          <a:p>
            <a:fld id="{8BBA3821-027B-42A1-917B-63A40BFA1C1D}" type="datetimeFigureOut">
              <a:rPr lang="en-US" smtClean="0"/>
              <a:t>5/12/2023</a:t>
            </a:fld>
            <a:endParaRPr lang="en-US" dirty="0"/>
          </a:p>
        </p:txBody>
      </p:sp>
      <p:sp>
        <p:nvSpPr>
          <p:cNvPr id="5" name="Footer Placeholder 4"/>
          <p:cNvSpPr>
            <a:spLocks noGrp="1"/>
          </p:cNvSpPr>
          <p:nvPr>
            <p:ph type="ftr" sz="quarter" idx="3"/>
          </p:nvPr>
        </p:nvSpPr>
        <p:spPr>
          <a:xfrm>
            <a:off x="4362004" y="9153441"/>
            <a:ext cx="4444306" cy="525797"/>
          </a:xfrm>
          <a:prstGeom prst="rect">
            <a:avLst/>
          </a:prstGeom>
        </p:spPr>
        <p:txBody>
          <a:bodyPr vert="horz" lIns="91440" tIns="45720" rIns="91440" bIns="45720" rtlCol="0" anchor="ctr"/>
          <a:lstStyle>
            <a:lvl1pPr algn="ctr">
              <a:defRPr sz="172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00121" y="9153441"/>
            <a:ext cx="2962870" cy="525797"/>
          </a:xfrm>
          <a:prstGeom prst="rect">
            <a:avLst/>
          </a:prstGeom>
        </p:spPr>
        <p:txBody>
          <a:bodyPr vert="horz" lIns="91440" tIns="45720" rIns="91440" bIns="45720" rtlCol="0" anchor="ctr"/>
          <a:lstStyle>
            <a:lvl1pPr algn="r">
              <a:defRPr sz="1728">
                <a:solidFill>
                  <a:schemeClr val="tx1">
                    <a:tint val="75000"/>
                  </a:schemeClr>
                </a:solidFill>
              </a:defRPr>
            </a:lvl1pPr>
          </a:lstStyle>
          <a:p>
            <a:fld id="{55E63479-B42C-435D-ADAD-7FEBFCF1C604}" type="slidenum">
              <a:rPr lang="en-US" smtClean="0"/>
              <a:t>‹#›</a:t>
            </a:fld>
            <a:endParaRPr lang="en-US" dirty="0"/>
          </a:p>
        </p:txBody>
      </p:sp>
    </p:spTree>
    <p:extLst>
      <p:ext uri="{BB962C8B-B14F-4D97-AF65-F5344CB8AC3E}">
        <p14:creationId xmlns:p14="http://schemas.microsoft.com/office/powerpoint/2010/main" val="14581249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16736" rtl="0" eaLnBrk="1" latinLnBrk="0" hangingPunct="1">
        <a:lnSpc>
          <a:spcPct val="90000"/>
        </a:lnSpc>
        <a:spcBef>
          <a:spcPct val="0"/>
        </a:spcBef>
        <a:buNone/>
        <a:defRPr sz="6336" kern="1200">
          <a:solidFill>
            <a:schemeClr val="tx1"/>
          </a:solidFill>
          <a:latin typeface="+mj-lt"/>
          <a:ea typeface="+mj-ea"/>
          <a:cs typeface="+mj-cs"/>
        </a:defRPr>
      </a:lvl1pPr>
    </p:titleStyle>
    <p:bodyStyle>
      <a:lvl1pPr marL="329184" indent="-329184" algn="l" defTabSz="1316736" rtl="0" eaLnBrk="1" latinLnBrk="0" hangingPunct="1">
        <a:lnSpc>
          <a:spcPct val="90000"/>
        </a:lnSpc>
        <a:spcBef>
          <a:spcPts val="1440"/>
        </a:spcBef>
        <a:buFont typeface="Arial" panose="020B0604020202020204" pitchFamily="34" charset="0"/>
        <a:buChar char="•"/>
        <a:defRPr sz="4032" kern="1200">
          <a:solidFill>
            <a:schemeClr val="tx1"/>
          </a:solidFill>
          <a:latin typeface="+mn-lt"/>
          <a:ea typeface="+mn-ea"/>
          <a:cs typeface="+mn-cs"/>
        </a:defRPr>
      </a:lvl1pPr>
      <a:lvl2pPr marL="987552" indent="-329184" algn="l" defTabSz="1316736" rtl="0" eaLnBrk="1" latinLnBrk="0" hangingPunct="1">
        <a:lnSpc>
          <a:spcPct val="90000"/>
        </a:lnSpc>
        <a:spcBef>
          <a:spcPts val="720"/>
        </a:spcBef>
        <a:buFont typeface="Arial" panose="020B0604020202020204" pitchFamily="34" charset="0"/>
        <a:buChar char="•"/>
        <a:defRPr sz="3456" kern="1200">
          <a:solidFill>
            <a:schemeClr val="tx1"/>
          </a:solidFill>
          <a:latin typeface="+mn-lt"/>
          <a:ea typeface="+mn-ea"/>
          <a:cs typeface="+mn-cs"/>
        </a:defRPr>
      </a:lvl2pPr>
      <a:lvl3pPr marL="1645920" indent="-329184" algn="l" defTabSz="1316736" rtl="0" eaLnBrk="1" latinLnBrk="0" hangingPunct="1">
        <a:lnSpc>
          <a:spcPct val="90000"/>
        </a:lnSpc>
        <a:spcBef>
          <a:spcPts val="720"/>
        </a:spcBef>
        <a:buFont typeface="Arial" panose="020B0604020202020204" pitchFamily="34" charset="0"/>
        <a:buChar char="•"/>
        <a:defRPr sz="2880" kern="1200">
          <a:solidFill>
            <a:schemeClr val="tx1"/>
          </a:solidFill>
          <a:latin typeface="+mn-lt"/>
          <a:ea typeface="+mn-ea"/>
          <a:cs typeface="+mn-cs"/>
        </a:defRPr>
      </a:lvl3pPr>
      <a:lvl4pPr marL="230428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4pPr>
      <a:lvl5pPr marL="2962656"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5pPr>
      <a:lvl6pPr marL="3621024"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9392"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760"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612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bluestarcooking.com/inspiration/build-your-own/?byo_model=range&amp;series=1&amp;size=3&amp;burners=0&amp;backguard=0&amp;base_color=0&amp;knob_color=0&amp;trim=0&amp;doors=0&amp;matte_base=0&amp;matte_knob=0" TargetMode="Externa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hyperlink" Target="https://www.bluestarcooking.com/inspiration/kitchen-design-contes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5.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jp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g"/><Relationship Id="rId7" Type="http://schemas.openxmlformats.org/officeDocument/2006/relationships/hyperlink" Target="https://bluestar-store.mwrc.net/en/product.php?product_id=24386" TargetMode="External"/><Relationship Id="rId2" Type="http://schemas.openxmlformats.org/officeDocument/2006/relationships/hyperlink" Target="https://www.bluestarcooking.com/inspiration/design-trends/"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luestarcooking.com/news/promotions/" TargetMode="Externa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bluestarcooking.com/news/promotions/" TargetMode="Externa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bluestarcooking.com/quick-ship/" TargetMode="Externa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3346C-0D24-D8E4-A0B1-82571FEC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06179"/>
            <a:ext cx="13168313" cy="1569660"/>
          </a:xfrm>
          <a:prstGeom prst="rect">
            <a:avLst/>
          </a:prstGeom>
        </p:spPr>
      </p:pic>
      <p:pic>
        <p:nvPicPr>
          <p:cNvPr id="7" name="Picture 6" descr="A picture containing indoor, floor, ceiling, furniture&#10;&#10;Description automatically generated">
            <a:extLst>
              <a:ext uri="{FF2B5EF4-FFF2-40B4-BE49-F238E27FC236}">
                <a16:creationId xmlns:a16="http://schemas.microsoft.com/office/drawing/2014/main" id="{743ACE2D-4A79-C577-F391-7C3F751C99B8}"/>
              </a:ext>
            </a:extLst>
          </p:cNvPr>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a:off x="0" y="1"/>
            <a:ext cx="13168313" cy="8306178"/>
          </a:xfrm>
          <a:prstGeom prst="rect">
            <a:avLst/>
          </a:prstGeom>
        </p:spPr>
      </p:pic>
      <p:sp>
        <p:nvSpPr>
          <p:cNvPr id="2" name="TextBox 1">
            <a:extLst>
              <a:ext uri="{FF2B5EF4-FFF2-40B4-BE49-F238E27FC236}">
                <a16:creationId xmlns:a16="http://schemas.microsoft.com/office/drawing/2014/main" id="{E8597C6E-FBF0-3938-E805-D9705B562559}"/>
              </a:ext>
            </a:extLst>
          </p:cNvPr>
          <p:cNvSpPr txBox="1"/>
          <p:nvPr/>
        </p:nvSpPr>
        <p:spPr>
          <a:xfrm>
            <a:off x="3333521" y="8267216"/>
            <a:ext cx="6501269"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BLUESTAR</a:t>
            </a:r>
            <a:r>
              <a:rPr lang="en-US" sz="4800" b="1" dirty="0">
                <a:solidFill>
                  <a:schemeClr val="bg1"/>
                </a:solidFill>
                <a:latin typeface="Times New Roman" panose="02020603050405020304" pitchFamily="18" charset="0"/>
                <a:cs typeface="Times New Roman" panose="02020603050405020304" pitchFamily="18" charset="0"/>
              </a:rPr>
              <a:t>®</a:t>
            </a:r>
            <a:r>
              <a:rPr lang="en-US" sz="4800" b="1" dirty="0">
                <a:solidFill>
                  <a:schemeClr val="bg1"/>
                </a:solidFill>
                <a:latin typeface="Arial" panose="020B0604020202020204" pitchFamily="34" charset="0"/>
                <a:cs typeface="Arial" panose="020B0604020202020204" pitchFamily="34" charset="0"/>
              </a:rPr>
              <a:t> NEWS</a:t>
            </a:r>
          </a:p>
          <a:p>
            <a:pPr algn="ctr"/>
            <a:r>
              <a:rPr lang="en-US" sz="4800" b="1" dirty="0">
                <a:solidFill>
                  <a:schemeClr val="bg1"/>
                </a:solidFill>
                <a:latin typeface="Arial" panose="020B0604020202020204" pitchFamily="34" charset="0"/>
                <a:cs typeface="Arial" panose="020B0604020202020204" pitchFamily="34" charset="0"/>
              </a:rPr>
              <a:t>Q2 2023</a:t>
            </a:r>
          </a:p>
        </p:txBody>
      </p:sp>
    </p:spTree>
    <p:extLst>
      <p:ext uri="{BB962C8B-B14F-4D97-AF65-F5344CB8AC3E}">
        <p14:creationId xmlns:p14="http://schemas.microsoft.com/office/powerpoint/2010/main" val="1313930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56FAA-6C20-49E9-B355-0B1CF3887F3E}"/>
              </a:ext>
            </a:extLst>
          </p:cNvPr>
          <p:cNvSpPr txBox="1"/>
          <p:nvPr/>
        </p:nvSpPr>
        <p:spPr>
          <a:xfrm>
            <a:off x="477250" y="688480"/>
            <a:ext cx="5710589" cy="482240"/>
          </a:xfrm>
          <a:prstGeom prst="rect">
            <a:avLst/>
          </a:prstGeom>
          <a:noFill/>
        </p:spPr>
        <p:txBody>
          <a:bodyPr wrap="non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Build Your Own Dream Kitchen – </a:t>
            </a:r>
            <a:r>
              <a:rPr lang="en-US" sz="2800" b="1" dirty="0">
                <a:latin typeface="Trade Gothic Next Cond" panose="020B0506040303020004" pitchFamily="34" charset="0"/>
                <a:cs typeface="Times New Roman" panose="02020603050405020304" pitchFamily="18" charset="0"/>
                <a:hlinkClick r:id="rId2"/>
              </a:rPr>
              <a:t>Click Here</a:t>
            </a:r>
            <a:endParaRPr lang="en-US" sz="2800" b="1" dirty="0">
              <a:latin typeface="Trade Gothic Next Cond" panose="020B05060403030200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ED9339A-F8E4-463F-9DDB-B8F144953728}"/>
              </a:ext>
            </a:extLst>
          </p:cNvPr>
          <p:cNvSpPr txBox="1"/>
          <p:nvPr/>
        </p:nvSpPr>
        <p:spPr>
          <a:xfrm>
            <a:off x="430193" y="1251927"/>
            <a:ext cx="11515292" cy="707886"/>
          </a:xfrm>
          <a:prstGeom prst="rect">
            <a:avLst/>
          </a:prstGeom>
          <a:noFill/>
        </p:spPr>
        <p:txBody>
          <a:bodyPr wrap="square">
            <a:spAutoFit/>
          </a:bodyPr>
          <a:lstStyle/>
          <a:p>
            <a:r>
              <a:rPr lang="en-US" sz="2000" dirty="0">
                <a:solidFill>
                  <a:srgbClr val="212121"/>
                </a:solidFill>
                <a:latin typeface="Arial Narrow" panose="020B0606020202030204" pitchFamily="34" charset="0"/>
                <a:cs typeface="Times New Roman" panose="02020603050405020304" pitchFamily="18" charset="0"/>
              </a:rPr>
              <a:t>Our Build Your Own Tool offers</a:t>
            </a:r>
            <a:r>
              <a:rPr lang="en-US" sz="2000" b="1" i="1" u="sng" dirty="0">
                <a:solidFill>
                  <a:srgbClr val="212121"/>
                </a:solidFill>
                <a:latin typeface="Arial Narrow" panose="020B0606020202030204" pitchFamily="34" charset="0"/>
                <a:cs typeface="Times New Roman" panose="02020603050405020304" pitchFamily="18" charset="0"/>
              </a:rPr>
              <a:t> instant </a:t>
            </a:r>
            <a:r>
              <a:rPr lang="en-US" sz="2000" dirty="0">
                <a:solidFill>
                  <a:srgbClr val="212121"/>
                </a:solidFill>
                <a:latin typeface="Arial Narrow" panose="020B0606020202030204" pitchFamily="34" charset="0"/>
                <a:cs typeface="Times New Roman" panose="02020603050405020304" pitchFamily="18" charset="0"/>
              </a:rPr>
              <a:t>pricing to consumers on even the most customized appliances, eliminating the need to quote!  Your customers can build their dream kitchen today.</a:t>
            </a:r>
            <a:endParaRPr lang="en-US" sz="2000" dirty="0">
              <a:latin typeface="Arial Narrow" panose="020B0606020202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96FECC9-E322-02C3-A62B-2699AA66A64C}"/>
              </a:ext>
            </a:extLst>
          </p:cNvPr>
          <p:cNvPicPr>
            <a:picLocks noChangeAspect="1"/>
          </p:cNvPicPr>
          <p:nvPr/>
        </p:nvPicPr>
        <p:blipFill>
          <a:blip r:embed="rId3"/>
          <a:stretch>
            <a:fillRect/>
          </a:stretch>
        </p:blipFill>
        <p:spPr>
          <a:xfrm>
            <a:off x="2641942" y="2438400"/>
            <a:ext cx="7185909" cy="7301707"/>
          </a:xfrm>
          <a:prstGeom prst="rect">
            <a:avLst/>
          </a:prstGeom>
        </p:spPr>
      </p:pic>
      <p:pic>
        <p:nvPicPr>
          <p:cNvPr id="2" name="Picture 1">
            <a:extLst>
              <a:ext uri="{FF2B5EF4-FFF2-40B4-BE49-F238E27FC236}">
                <a16:creationId xmlns:a16="http://schemas.microsoft.com/office/drawing/2014/main" id="{1B7F682B-F9B7-0C24-C104-53D6C8748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5" name="Picture 4" descr="Logo, company name&#10;&#10;Description automatically generated">
            <a:extLst>
              <a:ext uri="{FF2B5EF4-FFF2-40B4-BE49-F238E27FC236}">
                <a16:creationId xmlns:a16="http://schemas.microsoft.com/office/drawing/2014/main" id="{678DCEF2-FDF8-14D8-C5C4-EE790E88C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6865" y="8999904"/>
            <a:ext cx="2261448" cy="875934"/>
          </a:xfrm>
          <a:prstGeom prst="rect">
            <a:avLst/>
          </a:prstGeom>
        </p:spPr>
      </p:pic>
    </p:spTree>
    <p:extLst>
      <p:ext uri="{BB962C8B-B14F-4D97-AF65-F5344CB8AC3E}">
        <p14:creationId xmlns:p14="http://schemas.microsoft.com/office/powerpoint/2010/main" val="1106667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302523-6D4F-4B62-9451-B994E315CD64}"/>
              </a:ext>
            </a:extLst>
          </p:cNvPr>
          <p:cNvSpPr txBox="1"/>
          <p:nvPr/>
        </p:nvSpPr>
        <p:spPr>
          <a:xfrm>
            <a:off x="334410" y="934081"/>
            <a:ext cx="5605817" cy="913127"/>
          </a:xfrm>
          <a:prstGeom prst="rect">
            <a:avLst/>
          </a:prstGeom>
          <a:noFill/>
        </p:spPr>
        <p:txBody>
          <a:bodyPr wrap="non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Let’s Schedule an Event!</a:t>
            </a:r>
          </a:p>
          <a:p>
            <a:r>
              <a:rPr lang="en-US" sz="2800" b="1" dirty="0">
                <a:latin typeface="Trade Gothic Next Cond" panose="020B0506040303020004" pitchFamily="34" charset="0"/>
                <a:cs typeface="Times New Roman" panose="02020603050405020304" pitchFamily="18" charset="0"/>
              </a:rPr>
              <a:t>Earn FREE Color Knobs for your Customers</a:t>
            </a:r>
          </a:p>
        </p:txBody>
      </p:sp>
      <p:sp>
        <p:nvSpPr>
          <p:cNvPr id="7" name="TextBox 6">
            <a:extLst>
              <a:ext uri="{FF2B5EF4-FFF2-40B4-BE49-F238E27FC236}">
                <a16:creationId xmlns:a16="http://schemas.microsoft.com/office/drawing/2014/main" id="{4EA8D6B5-B605-407D-BF4B-EDBC11F6835D}"/>
              </a:ext>
            </a:extLst>
          </p:cNvPr>
          <p:cNvSpPr txBox="1"/>
          <p:nvPr/>
        </p:nvSpPr>
        <p:spPr>
          <a:xfrm>
            <a:off x="334410" y="2129723"/>
            <a:ext cx="6748938" cy="1631216"/>
          </a:xfrm>
          <a:prstGeom prst="rect">
            <a:avLst/>
          </a:prstGeom>
          <a:noFill/>
        </p:spPr>
        <p:txBody>
          <a:bodyPr wrap="square">
            <a:spAutoFit/>
          </a:bodyPr>
          <a:lstStyle/>
          <a:p>
            <a:r>
              <a:rPr lang="en-US" sz="2000" dirty="0">
                <a:solidFill>
                  <a:srgbClr val="212121"/>
                </a:solidFill>
                <a:latin typeface="Arial Narrow" panose="020B0606020202030204" pitchFamily="34" charset="0"/>
                <a:cs typeface="Times New Roman" panose="02020603050405020304" pitchFamily="18" charset="0"/>
              </a:rPr>
              <a:t>Book an event, earn FREE Color knobs for your customers.</a:t>
            </a:r>
          </a:p>
          <a:p>
            <a:r>
              <a:rPr lang="en-US" sz="2000" dirty="0">
                <a:solidFill>
                  <a:srgbClr val="212121"/>
                </a:solidFill>
                <a:latin typeface="Arial Narrow" panose="020B0606020202030204" pitchFamily="34" charset="0"/>
                <a:cs typeface="Times New Roman" panose="02020603050405020304" pitchFamily="18" charset="0"/>
              </a:rPr>
              <a:t>Up to $1,380 value!</a:t>
            </a:r>
          </a:p>
          <a:p>
            <a:endParaRPr lang="en-US" sz="2000" dirty="0">
              <a:solidFill>
                <a:srgbClr val="212121"/>
              </a:solidFill>
              <a:latin typeface="Arial Narrow" panose="020B0606020202030204" pitchFamily="34" charset="0"/>
              <a:cs typeface="Times New Roman" panose="02020603050405020304" pitchFamily="18" charset="0"/>
            </a:endParaRPr>
          </a:p>
          <a:p>
            <a:r>
              <a:rPr lang="en-US" sz="2000" dirty="0">
                <a:solidFill>
                  <a:srgbClr val="212121"/>
                </a:solidFill>
                <a:latin typeface="Arial Narrow" panose="020B0606020202030204" pitchFamily="34" charset="0"/>
                <a:cs typeface="Times New Roman" panose="02020603050405020304" pitchFamily="18" charset="0"/>
              </a:rPr>
              <a:t>Choose from any of the following options and contact your BlueStar® Territory Manager to coordinate and organize the event.  </a:t>
            </a:r>
            <a:endParaRPr lang="en-US" sz="2000" dirty="0">
              <a:latin typeface="Arial Narrow" panose="020B0606020202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DCCB92D-5BAE-4450-AF66-225F69C63704}"/>
              </a:ext>
            </a:extLst>
          </p:cNvPr>
          <p:cNvSpPr txBox="1"/>
          <p:nvPr/>
        </p:nvSpPr>
        <p:spPr>
          <a:xfrm flipH="1">
            <a:off x="334410" y="4120628"/>
            <a:ext cx="6748938" cy="489364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latin typeface="Arial Narrow" panose="020B0606020202030204" pitchFamily="34" charset="0"/>
                <a:cs typeface="Times New Roman" panose="02020603050405020304" pitchFamily="18" charset="0"/>
              </a:rPr>
              <a:t> Dual Fuel Sales Trainings</a:t>
            </a:r>
          </a:p>
          <a:p>
            <a:pPr marL="342900" indent="-342900">
              <a:buFont typeface="Wingdings" panose="05000000000000000000" pitchFamily="2" charset="2"/>
              <a:buChar char="q"/>
            </a:pPr>
            <a:endParaRPr lang="en-US" sz="2400" dirty="0">
              <a:latin typeface="Arial Narrow" panose="020B0606020202030204" pitchFamily="34" charset="0"/>
              <a:cs typeface="Times New Roman" panose="02020603050405020304" pitchFamily="18" charset="0"/>
            </a:endParaRPr>
          </a:p>
          <a:p>
            <a:pPr marL="342900" indent="-342900">
              <a:buFont typeface="Wingdings" panose="05000000000000000000" pitchFamily="2" charset="2"/>
              <a:buChar char="q"/>
            </a:pPr>
            <a:r>
              <a:rPr lang="en-US" sz="2400" dirty="0">
                <a:latin typeface="Arial Narrow" panose="020B0606020202030204" pitchFamily="34" charset="0"/>
                <a:cs typeface="Times New Roman" panose="02020603050405020304" pitchFamily="18" charset="0"/>
              </a:rPr>
              <a:t>Ask the Expert with your Local Territory Manager</a:t>
            </a:r>
          </a:p>
          <a:p>
            <a:endParaRPr lang="en-US" sz="2400" dirty="0">
              <a:latin typeface="Arial Narrow" panose="020B0606020202030204" pitchFamily="34" charset="0"/>
              <a:cs typeface="Times New Roman" panose="02020603050405020304" pitchFamily="18" charset="0"/>
            </a:endParaRPr>
          </a:p>
          <a:p>
            <a:pPr marL="342900" indent="-342900">
              <a:buFont typeface="Wingdings" panose="05000000000000000000" pitchFamily="2" charset="2"/>
              <a:buChar char="q"/>
            </a:pPr>
            <a:r>
              <a:rPr lang="en-US" sz="2400" dirty="0">
                <a:latin typeface="Arial Narrow" panose="020B0606020202030204" pitchFamily="34" charset="0"/>
                <a:cs typeface="Times New Roman" panose="02020603050405020304" pitchFamily="18" charset="0"/>
              </a:rPr>
              <a:t>2023 Color Trends Presentation</a:t>
            </a:r>
          </a:p>
          <a:p>
            <a:pPr marL="342900" indent="-342900">
              <a:buFont typeface="Wingdings" panose="05000000000000000000" pitchFamily="2" charset="2"/>
              <a:buChar char="q"/>
            </a:pPr>
            <a:endParaRPr lang="en-US" sz="2400" dirty="0">
              <a:latin typeface="Arial Narrow" panose="020B0606020202030204" pitchFamily="34" charset="0"/>
              <a:cs typeface="Times New Roman" panose="02020603050405020304" pitchFamily="18" charset="0"/>
            </a:endParaRPr>
          </a:p>
          <a:p>
            <a:pPr marL="342900" indent="-342900">
              <a:buFont typeface="Wingdings" panose="05000000000000000000" pitchFamily="2" charset="2"/>
              <a:buChar char="q"/>
            </a:pPr>
            <a:r>
              <a:rPr lang="en-US" sz="2400" dirty="0">
                <a:latin typeface="Arial Narrow" panose="020B0606020202030204" pitchFamily="34" charset="0"/>
                <a:cs typeface="Times New Roman" panose="02020603050405020304" pitchFamily="18" charset="0"/>
              </a:rPr>
              <a:t>CEU: Discovering Custom Kitchen Appliances</a:t>
            </a:r>
          </a:p>
          <a:p>
            <a:pPr marL="342900" indent="-342900">
              <a:buFont typeface="Wingdings" panose="05000000000000000000" pitchFamily="2" charset="2"/>
              <a:buChar char="q"/>
            </a:pPr>
            <a:endParaRPr lang="en-US" sz="2400" dirty="0">
              <a:latin typeface="Arial Narrow" panose="020B0606020202030204" pitchFamily="34" charset="0"/>
              <a:cs typeface="Times New Roman" panose="02020603050405020304" pitchFamily="18" charset="0"/>
            </a:endParaRPr>
          </a:p>
          <a:p>
            <a:pPr marL="342900" indent="-342900">
              <a:buFont typeface="Wingdings" panose="05000000000000000000" pitchFamily="2" charset="2"/>
              <a:buChar char="q"/>
            </a:pPr>
            <a:r>
              <a:rPr lang="en-US" sz="2400" dirty="0">
                <a:latin typeface="Arial Narrow" panose="020B0606020202030204" pitchFamily="34" charset="0"/>
                <a:cs typeface="Times New Roman" panose="02020603050405020304" pitchFamily="18" charset="0"/>
              </a:rPr>
              <a:t>Sponsor a Trade Event </a:t>
            </a:r>
          </a:p>
          <a:p>
            <a:pPr marL="342900" indent="-342900">
              <a:buFont typeface="Wingdings" panose="05000000000000000000" pitchFamily="2" charset="2"/>
              <a:buChar char="q"/>
            </a:pPr>
            <a:endParaRPr lang="en-US" sz="2400" dirty="0">
              <a:latin typeface="Arial Narrow" panose="020B0606020202030204" pitchFamily="34" charset="0"/>
              <a:cs typeface="Times New Roman" panose="02020603050405020304" pitchFamily="18" charset="0"/>
            </a:endParaRPr>
          </a:p>
          <a:p>
            <a:pPr marL="342900" indent="-342900">
              <a:buFont typeface="Wingdings" panose="05000000000000000000" pitchFamily="2" charset="2"/>
              <a:buChar char="q"/>
            </a:pPr>
            <a:r>
              <a:rPr lang="en-US" sz="2400" dirty="0">
                <a:latin typeface="Arial Narrow" panose="020B0606020202030204" pitchFamily="34" charset="0"/>
                <a:cs typeface="Times New Roman" panose="02020603050405020304" pitchFamily="18" charset="0"/>
              </a:rPr>
              <a:t>Culinary Demonstration</a:t>
            </a:r>
          </a:p>
          <a:p>
            <a:pPr marL="342900" indent="-342900">
              <a:buFont typeface="Wingdings" panose="05000000000000000000" pitchFamily="2" charset="2"/>
              <a:buChar char="q"/>
            </a:pPr>
            <a:endParaRPr lang="en-US" sz="2400" dirty="0">
              <a:latin typeface="Arial Narrow" panose="020B0606020202030204" pitchFamily="34" charset="0"/>
              <a:cs typeface="Times New Roman" panose="02020603050405020304" pitchFamily="18" charset="0"/>
            </a:endParaRPr>
          </a:p>
          <a:p>
            <a:pPr marL="342900" indent="-342900">
              <a:buFont typeface="Wingdings" panose="05000000000000000000" pitchFamily="2" charset="2"/>
              <a:buChar char="q"/>
            </a:pPr>
            <a:r>
              <a:rPr lang="en-US" sz="2400" dirty="0">
                <a:latin typeface="Arial Narrow" panose="020B0606020202030204" pitchFamily="34" charset="0"/>
                <a:cs typeface="Times New Roman" panose="02020603050405020304" pitchFamily="18" charset="0"/>
              </a:rPr>
              <a:t> Intro to BlueStar Sales Trainings for New Staff</a:t>
            </a:r>
          </a:p>
        </p:txBody>
      </p:sp>
      <p:pic>
        <p:nvPicPr>
          <p:cNvPr id="3" name="Picture 2">
            <a:extLst>
              <a:ext uri="{FF2B5EF4-FFF2-40B4-BE49-F238E27FC236}">
                <a16:creationId xmlns:a16="http://schemas.microsoft.com/office/drawing/2014/main" id="{98763DE0-B6A1-6F10-F92D-72A9D22E2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11" name="Picture 10" descr="Diagram&#10;&#10;Description automatically generated">
            <a:extLst>
              <a:ext uri="{FF2B5EF4-FFF2-40B4-BE49-F238E27FC236}">
                <a16:creationId xmlns:a16="http://schemas.microsoft.com/office/drawing/2014/main" id="{DD2E8360-9F7B-F15B-C051-4493BBC48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918" y="934081"/>
            <a:ext cx="6369395" cy="8242747"/>
          </a:xfrm>
          <a:prstGeom prst="rect">
            <a:avLst/>
          </a:prstGeom>
        </p:spPr>
      </p:pic>
    </p:spTree>
    <p:extLst>
      <p:ext uri="{BB962C8B-B14F-4D97-AF65-F5344CB8AC3E}">
        <p14:creationId xmlns:p14="http://schemas.microsoft.com/office/powerpoint/2010/main" val="2193757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34F5-1989-CC3A-0B80-326BF7732F78}"/>
              </a:ext>
            </a:extLst>
          </p:cNvPr>
          <p:cNvSpPr>
            <a:spLocks noGrp="1"/>
          </p:cNvSpPr>
          <p:nvPr>
            <p:ph type="title"/>
          </p:nvPr>
        </p:nvSpPr>
        <p:spPr>
          <a:xfrm>
            <a:off x="701291" y="906012"/>
            <a:ext cx="8066191" cy="769601"/>
          </a:xfrm>
        </p:spPr>
        <p:txBody>
          <a:bodyPr>
            <a:noAutofit/>
          </a:bodyPr>
          <a:lstStyle/>
          <a:p>
            <a:r>
              <a:rPr lang="en-US" sz="2800" b="1" dirty="0">
                <a:latin typeface="Trade Gothic Next Cond" panose="020B0506040303020004" pitchFamily="34" charset="0"/>
                <a:cs typeface="Times New Roman" panose="02020603050405020304" pitchFamily="18" charset="0"/>
              </a:rPr>
              <a:t>Trade News</a:t>
            </a:r>
            <a:br>
              <a:rPr lang="en-US" sz="2800" b="1" dirty="0">
                <a:latin typeface="Trade Gothic Next Cond" panose="020B0506040303020004" pitchFamily="34" charset="0"/>
                <a:cs typeface="Times New Roman" panose="02020603050405020304" pitchFamily="18" charset="0"/>
              </a:rPr>
            </a:br>
            <a:r>
              <a:rPr lang="en-US" sz="2800" b="1" dirty="0">
                <a:latin typeface="Trade Gothic Next Cond" panose="020B0506040303020004" pitchFamily="34" charset="0"/>
                <a:cs typeface="Times New Roman" panose="02020603050405020304" pitchFamily="18" charset="0"/>
              </a:rPr>
              <a:t>Kitchen Design Contest is Open for Entry - </a:t>
            </a:r>
            <a:r>
              <a:rPr lang="en-US" sz="2800" b="1" dirty="0">
                <a:latin typeface="Trade Gothic Next Cond" panose="020B0506040303020004" pitchFamily="34" charset="0"/>
                <a:cs typeface="Times New Roman" panose="02020603050405020304" pitchFamily="18" charset="0"/>
                <a:hlinkClick r:id="rId3"/>
              </a:rPr>
              <a:t>Click Here</a:t>
            </a:r>
            <a:endParaRPr lang="en-US" sz="2800" b="1" dirty="0">
              <a:latin typeface="Trade Gothic Next Cond" panose="020B05060403030200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541D68C-4640-5771-B570-201B77FA51E7}"/>
              </a:ext>
            </a:extLst>
          </p:cNvPr>
          <p:cNvSpPr>
            <a:spLocks noGrp="1"/>
          </p:cNvSpPr>
          <p:nvPr>
            <p:ph idx="1"/>
          </p:nvPr>
        </p:nvSpPr>
        <p:spPr>
          <a:xfrm>
            <a:off x="4734386" y="2437652"/>
            <a:ext cx="7036954" cy="5431999"/>
          </a:xfrm>
        </p:spPr>
        <p:txBody>
          <a:bodyPr>
            <a:normAutofit/>
          </a:bodyPr>
          <a:lstStyle/>
          <a:p>
            <a:pPr marL="0" indent="0">
              <a:lnSpc>
                <a:spcPct val="100000"/>
              </a:lnSpc>
              <a:spcBef>
                <a:spcPts val="0"/>
              </a:spcBef>
              <a:buNone/>
            </a:pPr>
            <a:r>
              <a:rPr lang="en-US" sz="2000" dirty="0">
                <a:latin typeface="Arial Narrow" panose="020B0606020202030204" pitchFamily="34" charset="0"/>
                <a:cs typeface="Times New Roman" panose="02020603050405020304" pitchFamily="18" charset="0"/>
              </a:rPr>
              <a:t>We recently kicked off the annual BlueStar</a:t>
            </a:r>
            <a:r>
              <a:rPr lang="en-US" sz="2000" dirty="0">
                <a:latin typeface="Arial Narrow" panose="020B0606020202030204" pitchFamily="34" charset="0"/>
              </a:rPr>
              <a:t>®</a:t>
            </a:r>
            <a:r>
              <a:rPr lang="en-US" sz="2000" dirty="0">
                <a:latin typeface="Arial Narrow" panose="020B0606020202030204" pitchFamily="34" charset="0"/>
                <a:cs typeface="Times New Roman" panose="02020603050405020304" pitchFamily="18" charset="0"/>
              </a:rPr>
              <a:t> Kitchen Design Contest, a program that </a:t>
            </a:r>
            <a:r>
              <a:rPr lang="en-US" sz="2000" dirty="0">
                <a:latin typeface="Arial Narrow" panose="020B0606020202030204" pitchFamily="34" charset="0"/>
              </a:rPr>
              <a:t>honors design professionals who incorporate BlueStar® products into innovative, beautiful kitchen designs.</a:t>
            </a:r>
            <a:r>
              <a:rPr lang="en-US" sz="2000" dirty="0">
                <a:latin typeface="Arial Narrow" panose="020B0606020202030204" pitchFamily="34" charset="0"/>
                <a:cs typeface="Times New Roman" panose="02020603050405020304" pitchFamily="18" charset="0"/>
              </a:rPr>
              <a:t> It provides designers an opportunity to receive recognition and prizes for their work.  </a:t>
            </a:r>
          </a:p>
          <a:p>
            <a:pPr marL="0" indent="0">
              <a:lnSpc>
                <a:spcPct val="100000"/>
              </a:lnSpc>
              <a:spcBef>
                <a:spcPts val="0"/>
              </a:spcBef>
              <a:buNone/>
            </a:pPr>
            <a:endParaRPr lang="en-US" sz="2000" dirty="0">
              <a:latin typeface="Arial Narrow" panose="020B0606020202030204" pitchFamily="34" charset="0"/>
              <a:cs typeface="Times New Roman" panose="02020603050405020304" pitchFamily="18" charset="0"/>
            </a:endParaRPr>
          </a:p>
          <a:p>
            <a:pPr marL="0" indent="0">
              <a:lnSpc>
                <a:spcPct val="100000"/>
              </a:lnSpc>
              <a:spcBef>
                <a:spcPts val="0"/>
              </a:spcBef>
              <a:buNone/>
            </a:pPr>
            <a:r>
              <a:rPr lang="en-US" sz="2000" dirty="0">
                <a:latin typeface="Arial Narrow" panose="020B0606020202030204" pitchFamily="34" charset="0"/>
              </a:rPr>
              <a:t>The entry process is simple. Everything is completed online through our website, and we don’t require professional photography. Deadline for entries is June 30 and the winner will be informed no later than August 1. </a:t>
            </a:r>
          </a:p>
          <a:p>
            <a:pPr marL="0" indent="0">
              <a:lnSpc>
                <a:spcPct val="100000"/>
              </a:lnSpc>
              <a:spcBef>
                <a:spcPts val="0"/>
              </a:spcBef>
              <a:buNone/>
            </a:pPr>
            <a:endParaRPr lang="en-US" sz="2000" dirty="0">
              <a:latin typeface="Arial Narrow" panose="020B0606020202030204" pitchFamily="34" charset="0"/>
              <a:cs typeface="Times New Roman" panose="02020603050405020304" pitchFamily="18" charset="0"/>
            </a:endParaRPr>
          </a:p>
          <a:p>
            <a:pPr marL="0" indent="0">
              <a:lnSpc>
                <a:spcPct val="100000"/>
              </a:lnSpc>
              <a:spcBef>
                <a:spcPts val="0"/>
              </a:spcBef>
              <a:buNone/>
            </a:pPr>
            <a:r>
              <a:rPr lang="en-US" sz="2000" dirty="0">
                <a:latin typeface="Arial Narrow" panose="020B0606020202030204" pitchFamily="34" charset="0"/>
              </a:rPr>
              <a:t>One designer will be awarded the Grand Prize, 2023 BlueStar® Kitchen Designer of the Year, plus there will be five regional winners selected.  </a:t>
            </a:r>
            <a:endParaRPr lang="en-US" sz="2000" dirty="0">
              <a:latin typeface="Arial Narrow" panose="020B0606020202030204" pitchFamily="34" charset="0"/>
              <a:cs typeface="Times New Roman" panose="02020603050405020304" pitchFamily="18" charset="0"/>
            </a:endParaRPr>
          </a:p>
          <a:p>
            <a:pPr marL="0" indent="0">
              <a:lnSpc>
                <a:spcPct val="100000"/>
              </a:lnSpc>
              <a:spcBef>
                <a:spcPts val="0"/>
              </a:spcBef>
              <a:buNone/>
            </a:pPr>
            <a:endParaRPr lang="en-US" sz="2000" dirty="0">
              <a:latin typeface="Arial Narrow" panose="020B0606020202030204" pitchFamily="34" charset="0"/>
              <a:cs typeface="Times New Roman" panose="02020603050405020304" pitchFamily="18" charset="0"/>
            </a:endParaRPr>
          </a:p>
          <a:p>
            <a:pPr marL="0" indent="0">
              <a:lnSpc>
                <a:spcPct val="100000"/>
              </a:lnSpc>
              <a:spcBef>
                <a:spcPts val="0"/>
              </a:spcBef>
              <a:buNone/>
            </a:pPr>
            <a:r>
              <a:rPr lang="en-US" sz="2000" dirty="0">
                <a:latin typeface="Arial Narrow" panose="020B0606020202030204" pitchFamily="34" charset="0"/>
                <a:cs typeface="Times New Roman" panose="02020603050405020304" pitchFamily="18" charset="0"/>
              </a:rPr>
              <a:t>Please be sure to share the contest information with your network of designers to help them get recognized for their amazing kitchen creations highlighting BlueStar appliances and our incredible customization. </a:t>
            </a:r>
            <a:endParaRPr lang="en-US" sz="1400" dirty="0">
              <a:latin typeface="Arial Narrow" panose="020B0606020202030204" pitchFamily="34" charset="0"/>
            </a:endParaRPr>
          </a:p>
        </p:txBody>
      </p:sp>
      <p:sp>
        <p:nvSpPr>
          <p:cNvPr id="8" name="TextBox 7">
            <a:extLst>
              <a:ext uri="{FF2B5EF4-FFF2-40B4-BE49-F238E27FC236}">
                <a16:creationId xmlns:a16="http://schemas.microsoft.com/office/drawing/2014/main" id="{3C34EA51-DA0B-EFE0-1691-74CA1751D55C}"/>
              </a:ext>
            </a:extLst>
          </p:cNvPr>
          <p:cNvSpPr txBox="1"/>
          <p:nvPr/>
        </p:nvSpPr>
        <p:spPr>
          <a:xfrm>
            <a:off x="-79155" y="7869651"/>
            <a:ext cx="5672667" cy="584775"/>
          </a:xfrm>
          <a:prstGeom prst="rect">
            <a:avLst/>
          </a:prstGeom>
          <a:noFill/>
        </p:spPr>
        <p:txBody>
          <a:bodyPr wrap="square" rtlCol="0">
            <a:spAutoFit/>
          </a:bodyPr>
          <a:lstStyle/>
          <a:p>
            <a:pPr algn="ctr"/>
            <a:r>
              <a:rPr lang="en-US" sz="1600" b="1" dirty="0">
                <a:latin typeface="Arial Narrow" panose="020B0606020202030204" pitchFamily="34" charset="0"/>
              </a:rPr>
              <a:t>2022 Kitchen Design Contest Grand Prize Winner </a:t>
            </a:r>
          </a:p>
          <a:p>
            <a:pPr algn="ctr"/>
            <a:r>
              <a:rPr lang="en-US" sz="1600" b="1" dirty="0">
                <a:latin typeface="Arial Narrow" panose="020B0606020202030204" pitchFamily="34" charset="0"/>
              </a:rPr>
              <a:t>Vetter Architects/Milwaukee, WI</a:t>
            </a:r>
          </a:p>
        </p:txBody>
      </p:sp>
      <p:pic>
        <p:nvPicPr>
          <p:cNvPr id="6" name="Picture 5">
            <a:extLst>
              <a:ext uri="{FF2B5EF4-FFF2-40B4-BE49-F238E27FC236}">
                <a16:creationId xmlns:a16="http://schemas.microsoft.com/office/drawing/2014/main" id="{F5062E3E-22C7-FA9F-0B52-337CF2C9B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9" name="Picture 8" descr="Logo, company name&#10;&#10;Description automatically generated">
            <a:extLst>
              <a:ext uri="{FF2B5EF4-FFF2-40B4-BE49-F238E27FC236}">
                <a16:creationId xmlns:a16="http://schemas.microsoft.com/office/drawing/2014/main" id="{814ACE58-C52F-6CF0-E0B4-CF728DAC3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6865" y="8999904"/>
            <a:ext cx="2261448" cy="875934"/>
          </a:xfrm>
          <a:prstGeom prst="rect">
            <a:avLst/>
          </a:prstGeom>
        </p:spPr>
      </p:pic>
      <p:pic>
        <p:nvPicPr>
          <p:cNvPr id="4" name="Picture 3">
            <a:extLst>
              <a:ext uri="{FF2B5EF4-FFF2-40B4-BE49-F238E27FC236}">
                <a16:creationId xmlns:a16="http://schemas.microsoft.com/office/drawing/2014/main" id="{B7E0184A-1656-97CC-ABE5-02D44BBDB39D}"/>
              </a:ext>
            </a:extLst>
          </p:cNvPr>
          <p:cNvPicPr>
            <a:picLocks noChangeAspect="1"/>
          </p:cNvPicPr>
          <p:nvPr/>
        </p:nvPicPr>
        <p:blipFill>
          <a:blip r:embed="rId6"/>
          <a:stretch>
            <a:fillRect/>
          </a:stretch>
        </p:blipFill>
        <p:spPr>
          <a:xfrm>
            <a:off x="941770" y="2355710"/>
            <a:ext cx="3566160" cy="5349240"/>
          </a:xfrm>
          <a:prstGeom prst="rect">
            <a:avLst/>
          </a:prstGeom>
        </p:spPr>
      </p:pic>
    </p:spTree>
    <p:extLst>
      <p:ext uri="{BB962C8B-B14F-4D97-AF65-F5344CB8AC3E}">
        <p14:creationId xmlns:p14="http://schemas.microsoft.com/office/powerpoint/2010/main" val="2951124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82EAA-3055-E6BD-6B4B-92CCD4481087}"/>
              </a:ext>
            </a:extLst>
          </p:cNvPr>
          <p:cNvSpPr>
            <a:spLocks noGrp="1"/>
          </p:cNvSpPr>
          <p:nvPr>
            <p:ph type="title"/>
          </p:nvPr>
        </p:nvSpPr>
        <p:spPr>
          <a:xfrm>
            <a:off x="377595" y="724399"/>
            <a:ext cx="8423925" cy="821567"/>
          </a:xfrm>
        </p:spPr>
        <p:txBody>
          <a:bodyPr>
            <a:noAutofit/>
          </a:bodyPr>
          <a:lstStyle/>
          <a:p>
            <a:r>
              <a:rPr lang="en-US" sz="2800" b="1" dirty="0">
                <a:latin typeface="Trade Gothic Next Cond" panose="020B0506040303020004" pitchFamily="34" charset="0"/>
                <a:cs typeface="Times New Roman" panose="02020603050405020304" pitchFamily="18" charset="0"/>
              </a:rPr>
              <a:t>Refrigeration News</a:t>
            </a:r>
            <a:br>
              <a:rPr lang="en-US" sz="2800" b="1" dirty="0">
                <a:latin typeface="Trade Gothic Next Cond" panose="020B0506040303020004" pitchFamily="34" charset="0"/>
                <a:cs typeface="Times New Roman" panose="02020603050405020304" pitchFamily="18" charset="0"/>
              </a:rPr>
            </a:br>
            <a:r>
              <a:rPr lang="en-US" sz="2800" b="1" dirty="0">
                <a:latin typeface="Trade Gothic Next Cond" panose="020B0506040303020004" pitchFamily="34" charset="0"/>
                <a:cs typeface="Times New Roman" panose="02020603050405020304" pitchFamily="18" charset="0"/>
              </a:rPr>
              <a:t>The Ultimate in Customization - BlueStar</a:t>
            </a:r>
            <a:r>
              <a:rPr lang="en-US" sz="2800" dirty="0">
                <a:solidFill>
                  <a:srgbClr val="212121"/>
                </a:solidFill>
                <a:latin typeface="Trade Gothic Next Cond" panose="020B0506040303020004" pitchFamily="34" charset="0"/>
                <a:cs typeface="Times New Roman" panose="02020603050405020304" pitchFamily="18" charset="0"/>
              </a:rPr>
              <a:t>®</a:t>
            </a:r>
            <a:r>
              <a:rPr lang="en-US" sz="2800" b="1" dirty="0">
                <a:solidFill>
                  <a:srgbClr val="212121"/>
                </a:solidFill>
                <a:latin typeface="Trade Gothic Next Cond" panose="020B0506040303020004" pitchFamily="34" charset="0"/>
                <a:cs typeface="Times New Roman" panose="02020603050405020304" pitchFamily="18" charset="0"/>
              </a:rPr>
              <a:t> </a:t>
            </a:r>
            <a:r>
              <a:rPr lang="en-US" sz="2800" b="1" dirty="0">
                <a:latin typeface="Trade Gothic Next Cond" panose="020B0506040303020004" pitchFamily="34" charset="0"/>
                <a:cs typeface="Times New Roman" panose="02020603050405020304" pitchFamily="18" charset="0"/>
              </a:rPr>
              <a:t>Columns</a:t>
            </a:r>
          </a:p>
        </p:txBody>
      </p:sp>
      <p:sp>
        <p:nvSpPr>
          <p:cNvPr id="3" name="Content Placeholder 2">
            <a:extLst>
              <a:ext uri="{FF2B5EF4-FFF2-40B4-BE49-F238E27FC236}">
                <a16:creationId xmlns:a16="http://schemas.microsoft.com/office/drawing/2014/main" id="{65ABEC45-2D92-5726-F851-A7380556E9B2}"/>
              </a:ext>
            </a:extLst>
          </p:cNvPr>
          <p:cNvSpPr>
            <a:spLocks noGrp="1"/>
          </p:cNvSpPr>
          <p:nvPr>
            <p:ph idx="1"/>
          </p:nvPr>
        </p:nvSpPr>
        <p:spPr>
          <a:xfrm>
            <a:off x="455484" y="1818460"/>
            <a:ext cx="8739690" cy="2042870"/>
          </a:xfrm>
        </p:spPr>
        <p:txBody>
          <a:bodyPr>
            <a:normAutofit/>
          </a:bodyPr>
          <a:lstStyle/>
          <a:p>
            <a:pPr marL="0" indent="0">
              <a:buNone/>
            </a:pPr>
            <a:r>
              <a:rPr lang="en-US" sz="2000" dirty="0">
                <a:latin typeface="Arial Narrow" panose="020B0606020202030204" pitchFamily="34" charset="0"/>
                <a:cs typeface="Times New Roman" panose="02020603050405020304" pitchFamily="18" charset="0"/>
              </a:rPr>
              <a:t>BlueStar</a:t>
            </a:r>
            <a:r>
              <a:rPr lang="en-US" sz="2000" dirty="0">
                <a:solidFill>
                  <a:srgbClr val="212121"/>
                </a:solidFill>
                <a:latin typeface="Arial Narrow" panose="020B0606020202030204" pitchFamily="34" charset="0"/>
                <a:cs typeface="Times New Roman" panose="02020603050405020304" pitchFamily="18" charset="0"/>
              </a:rPr>
              <a:t>®</a:t>
            </a:r>
            <a:r>
              <a:rPr lang="en-US" sz="2000" dirty="0">
                <a:latin typeface="Arial Narrow" panose="020B0606020202030204" pitchFamily="34" charset="0"/>
                <a:cs typeface="Times New Roman" panose="02020603050405020304" pitchFamily="18" charset="0"/>
              </a:rPr>
              <a:t> columns offer the ultimate in kitchen design flexibility. </a:t>
            </a:r>
          </a:p>
          <a:p>
            <a:r>
              <a:rPr lang="en-US" sz="2000" dirty="0">
                <a:latin typeface="Arial Narrow" panose="020B0606020202030204" pitchFamily="34" charset="0"/>
                <a:cs typeface="Times New Roman" panose="02020603050405020304" pitchFamily="18" charset="0"/>
              </a:rPr>
              <a:t>Order PANEL READY Units, then customize with a panel accessory</a:t>
            </a:r>
          </a:p>
          <a:p>
            <a:pPr lvl="1"/>
            <a:r>
              <a:rPr lang="en-US" sz="2000" dirty="0">
                <a:latin typeface="Arial Narrow" panose="020B0606020202030204" pitchFamily="34" charset="0"/>
                <a:cs typeface="Times New Roman" panose="02020603050405020304" pitchFamily="18" charset="0"/>
              </a:rPr>
              <a:t>Choose from pro-style stainless steel, or 1,000+ colors plus 10 metal trim options</a:t>
            </a:r>
            <a:endParaRPr lang="en-US" sz="2000" dirty="0">
              <a:solidFill>
                <a:srgbClr val="000000"/>
              </a:solidFill>
              <a:latin typeface="Arial Narrow" panose="020B0606020202030204" pitchFamily="34" charset="0"/>
            </a:endParaRPr>
          </a:p>
          <a:p>
            <a:r>
              <a:rPr lang="en-US" sz="2000" dirty="0">
                <a:latin typeface="Arial Narrow" panose="020B0606020202030204" pitchFamily="34" charset="0"/>
                <a:cs typeface="Times New Roman" panose="02020603050405020304" pitchFamily="18" charset="0"/>
              </a:rPr>
              <a:t>Available in 24” and 30” refrigerators, 18”, 24” and 30” freezers</a:t>
            </a:r>
          </a:p>
        </p:txBody>
      </p:sp>
      <p:pic>
        <p:nvPicPr>
          <p:cNvPr id="9" name="Picture 8">
            <a:extLst>
              <a:ext uri="{FF2B5EF4-FFF2-40B4-BE49-F238E27FC236}">
                <a16:creationId xmlns:a16="http://schemas.microsoft.com/office/drawing/2014/main" id="{3D9C56EC-8318-9A9F-BADC-D1CEA4994794}"/>
              </a:ext>
            </a:extLst>
          </p:cNvPr>
          <p:cNvPicPr>
            <a:picLocks noChangeAspect="1"/>
          </p:cNvPicPr>
          <p:nvPr/>
        </p:nvPicPr>
        <p:blipFill>
          <a:blip r:embed="rId2"/>
          <a:stretch>
            <a:fillRect/>
          </a:stretch>
        </p:blipFill>
        <p:spPr>
          <a:xfrm>
            <a:off x="5918074" y="4009244"/>
            <a:ext cx="1931964" cy="3737263"/>
          </a:xfrm>
          <a:prstGeom prst="rect">
            <a:avLst/>
          </a:prstGeom>
        </p:spPr>
      </p:pic>
      <p:pic>
        <p:nvPicPr>
          <p:cNvPr id="11" name="Picture 10" descr="A kitchen with white cabinets&#10;&#10;Description automatically generated">
            <a:extLst>
              <a:ext uri="{FF2B5EF4-FFF2-40B4-BE49-F238E27FC236}">
                <a16:creationId xmlns:a16="http://schemas.microsoft.com/office/drawing/2014/main" id="{2B9CFA85-E0C6-1B13-65CE-4052A1E999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204" t="13577" r="32888" b="4183"/>
          <a:stretch/>
        </p:blipFill>
        <p:spPr>
          <a:xfrm>
            <a:off x="8801520" y="4009244"/>
            <a:ext cx="2410329" cy="3737263"/>
          </a:xfrm>
          <a:prstGeom prst="rect">
            <a:avLst/>
          </a:prstGeom>
          <a:ln>
            <a:solidFill>
              <a:schemeClr val="bg1">
                <a:lumMod val="50000"/>
              </a:schemeClr>
            </a:solidFill>
          </a:ln>
        </p:spPr>
      </p:pic>
      <p:sp>
        <p:nvSpPr>
          <p:cNvPr id="12" name="TextBox 11">
            <a:extLst>
              <a:ext uri="{FF2B5EF4-FFF2-40B4-BE49-F238E27FC236}">
                <a16:creationId xmlns:a16="http://schemas.microsoft.com/office/drawing/2014/main" id="{C0050519-6FF9-EF0B-F9F2-0AA4FB36C572}"/>
              </a:ext>
            </a:extLst>
          </p:cNvPr>
          <p:cNvSpPr txBox="1"/>
          <p:nvPr/>
        </p:nvSpPr>
        <p:spPr>
          <a:xfrm>
            <a:off x="5382138" y="7908558"/>
            <a:ext cx="3003836" cy="830997"/>
          </a:xfrm>
          <a:prstGeom prst="rect">
            <a:avLst/>
          </a:prstGeom>
          <a:noFill/>
        </p:spPr>
        <p:txBody>
          <a:bodyPr wrap="none" rtlCol="0">
            <a:spAutoFit/>
          </a:bodyPr>
          <a:lstStyle/>
          <a:p>
            <a:pPr algn="ctr"/>
            <a:r>
              <a:rPr lang="en-US" sz="1600" b="1" dirty="0">
                <a:latin typeface="Trade Gothic Next Cond" panose="020B0506040303020004" pitchFamily="34" charset="0"/>
                <a:cs typeface="Times New Roman" panose="02020603050405020304" pitchFamily="18" charset="0"/>
              </a:rPr>
              <a:t>Stainless Steel or 1,000+ Color Panels</a:t>
            </a:r>
          </a:p>
          <a:p>
            <a:pPr algn="ctr"/>
            <a:r>
              <a:rPr lang="en-US" sz="1600" b="1" dirty="0">
                <a:latin typeface="Trade Gothic Next Cond" panose="020B0506040303020004" pitchFamily="34" charset="0"/>
                <a:cs typeface="Times New Roman" panose="02020603050405020304" pitchFamily="18" charset="0"/>
              </a:rPr>
              <a:t>10 Metal Trim Options</a:t>
            </a:r>
          </a:p>
          <a:p>
            <a:pPr algn="ctr"/>
            <a:r>
              <a:rPr lang="en-US" sz="1600" b="1" dirty="0">
                <a:latin typeface="Trade Gothic Next Cond" panose="020B0506040303020004" pitchFamily="34" charset="0"/>
                <a:cs typeface="Times New Roman" panose="02020603050405020304" pitchFamily="18" charset="0"/>
              </a:rPr>
              <a:t>*Order Panels Separately*</a:t>
            </a:r>
          </a:p>
        </p:txBody>
      </p:sp>
      <p:sp>
        <p:nvSpPr>
          <p:cNvPr id="13" name="TextBox 12">
            <a:extLst>
              <a:ext uri="{FF2B5EF4-FFF2-40B4-BE49-F238E27FC236}">
                <a16:creationId xmlns:a16="http://schemas.microsoft.com/office/drawing/2014/main" id="{14BF12FB-863A-2656-03DC-8CDE24029DAF}"/>
              </a:ext>
            </a:extLst>
          </p:cNvPr>
          <p:cNvSpPr txBox="1"/>
          <p:nvPr/>
        </p:nvSpPr>
        <p:spPr>
          <a:xfrm>
            <a:off x="8320548" y="7905177"/>
            <a:ext cx="3372272" cy="584775"/>
          </a:xfrm>
          <a:prstGeom prst="rect">
            <a:avLst/>
          </a:prstGeom>
          <a:noFill/>
        </p:spPr>
        <p:txBody>
          <a:bodyPr wrap="square" rtlCol="0">
            <a:spAutoFit/>
          </a:bodyPr>
          <a:lstStyle/>
          <a:p>
            <a:pPr algn="ctr"/>
            <a:r>
              <a:rPr lang="en-US" sz="1600" b="1" dirty="0">
                <a:latin typeface="Trade Gothic Next Cond" panose="020B0506040303020004" pitchFamily="34" charset="0"/>
                <a:cs typeface="Times New Roman" panose="02020603050405020304" pitchFamily="18" charset="0"/>
              </a:rPr>
              <a:t>Seamless Integration</a:t>
            </a:r>
          </a:p>
          <a:p>
            <a:pPr algn="ctr"/>
            <a:r>
              <a:rPr lang="en-US" sz="1600" b="1" dirty="0">
                <a:latin typeface="Trade Gothic Next Cond" panose="020B0506040303020004" pitchFamily="34" charset="0"/>
                <a:cs typeface="Times New Roman" panose="02020603050405020304" pitchFamily="18" charset="0"/>
              </a:rPr>
              <a:t>Custom Panel and Hardware</a:t>
            </a:r>
          </a:p>
        </p:txBody>
      </p:sp>
      <p:pic>
        <p:nvPicPr>
          <p:cNvPr id="6" name="Picture 5">
            <a:extLst>
              <a:ext uri="{FF2B5EF4-FFF2-40B4-BE49-F238E27FC236}">
                <a16:creationId xmlns:a16="http://schemas.microsoft.com/office/drawing/2014/main" id="{A66E90DE-4777-F922-DF8C-C1EAF79FC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7" name="Picture 6" descr="Logo, company name&#10;&#10;Description automatically generated">
            <a:extLst>
              <a:ext uri="{FF2B5EF4-FFF2-40B4-BE49-F238E27FC236}">
                <a16:creationId xmlns:a16="http://schemas.microsoft.com/office/drawing/2014/main" id="{A5E70468-B8B4-461D-DA1F-8867FE75E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9" y="9158258"/>
            <a:ext cx="1852613" cy="717579"/>
          </a:xfrm>
          <a:prstGeom prst="rect">
            <a:avLst/>
          </a:prstGeom>
        </p:spPr>
      </p:pic>
      <p:pic>
        <p:nvPicPr>
          <p:cNvPr id="10" name="Picture 9" descr="A picture containing text, floor, indoor, furniture&#10;&#10;Description automatically generated">
            <a:extLst>
              <a:ext uri="{FF2B5EF4-FFF2-40B4-BE49-F238E27FC236}">
                <a16:creationId xmlns:a16="http://schemas.microsoft.com/office/drawing/2014/main" id="{0308F608-D5AF-8ACB-7F06-98174A9D2FE2}"/>
              </a:ext>
            </a:extLst>
          </p:cNvPr>
          <p:cNvPicPr>
            <a:picLocks noChangeAspect="1"/>
          </p:cNvPicPr>
          <p:nvPr/>
        </p:nvPicPr>
        <p:blipFill rotWithShape="1">
          <a:blip r:embed="rId6">
            <a:extLst>
              <a:ext uri="{28A0092B-C50C-407E-A947-70E740481C1C}">
                <a14:useLocalDpi xmlns:a14="http://schemas.microsoft.com/office/drawing/2010/main" val="0"/>
              </a:ext>
            </a:extLst>
          </a:blip>
          <a:srcRect l="23845" t="25786" r="18996" b="9469"/>
          <a:stretch/>
        </p:blipFill>
        <p:spPr>
          <a:xfrm>
            <a:off x="520753" y="4019999"/>
            <a:ext cx="4630785" cy="3726509"/>
          </a:xfrm>
          <a:prstGeom prst="rect">
            <a:avLst/>
          </a:prstGeom>
        </p:spPr>
      </p:pic>
      <p:sp>
        <p:nvSpPr>
          <p:cNvPr id="15" name="TextBox 14">
            <a:extLst>
              <a:ext uri="{FF2B5EF4-FFF2-40B4-BE49-F238E27FC236}">
                <a16:creationId xmlns:a16="http://schemas.microsoft.com/office/drawing/2014/main" id="{A60C0560-2C3F-A809-6909-2A8EE7F5011B}"/>
              </a:ext>
            </a:extLst>
          </p:cNvPr>
          <p:cNvSpPr txBox="1"/>
          <p:nvPr/>
        </p:nvSpPr>
        <p:spPr>
          <a:xfrm>
            <a:off x="455484" y="7905177"/>
            <a:ext cx="4630785" cy="830997"/>
          </a:xfrm>
          <a:prstGeom prst="rect">
            <a:avLst/>
          </a:prstGeom>
          <a:noFill/>
        </p:spPr>
        <p:txBody>
          <a:bodyPr wrap="square" rtlCol="0">
            <a:spAutoFit/>
          </a:bodyPr>
          <a:lstStyle/>
          <a:p>
            <a:pPr algn="ctr"/>
            <a:r>
              <a:rPr lang="en-US" sz="1600" b="1" dirty="0">
                <a:latin typeface="Trade Gothic Next Cond" panose="020B0506040303020004" pitchFamily="34" charset="0"/>
                <a:cs typeface="Times New Roman" panose="02020603050405020304" pitchFamily="18" charset="0"/>
              </a:rPr>
              <a:t>Refrigerator and Freezer Columns (30”) with Painted Panels in our Wine Red Color of the Year and Brushed Brass Handles</a:t>
            </a:r>
          </a:p>
          <a:p>
            <a:pPr algn="ctr"/>
            <a:r>
              <a:rPr lang="en-US" sz="1600" b="1" dirty="0">
                <a:latin typeface="Trade Gothic Next Cond" panose="020B0506040303020004" pitchFamily="34" charset="0"/>
                <a:cs typeface="Times New Roman" panose="02020603050405020304" pitchFamily="18" charset="0"/>
              </a:rPr>
              <a:t>Paired Beautifully with our 48” Dual Fuel Range </a:t>
            </a:r>
          </a:p>
        </p:txBody>
      </p:sp>
    </p:spTree>
    <p:extLst>
      <p:ext uri="{BB962C8B-B14F-4D97-AF65-F5344CB8AC3E}">
        <p14:creationId xmlns:p14="http://schemas.microsoft.com/office/powerpoint/2010/main" val="72348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9A7DD9-F540-4E17-8E65-C98B131E813C}"/>
              </a:ext>
            </a:extLst>
          </p:cNvPr>
          <p:cNvSpPr txBox="1"/>
          <p:nvPr/>
        </p:nvSpPr>
        <p:spPr>
          <a:xfrm>
            <a:off x="331955" y="772352"/>
            <a:ext cx="3459395" cy="913127"/>
          </a:xfrm>
          <a:prstGeom prst="rect">
            <a:avLst/>
          </a:prstGeom>
          <a:noFill/>
        </p:spPr>
        <p:txBody>
          <a:bodyPr wrap="non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Ventilation News</a:t>
            </a:r>
          </a:p>
          <a:p>
            <a:r>
              <a:rPr lang="en-US" sz="2800" b="1" dirty="0">
                <a:latin typeface="Trade Gothic Next Cond" panose="020B0506040303020004" pitchFamily="34" charset="0"/>
                <a:cs typeface="Times New Roman" panose="02020603050405020304" pitchFamily="18" charset="0"/>
              </a:rPr>
              <a:t>Introducing the Ridgeline!</a:t>
            </a:r>
          </a:p>
        </p:txBody>
      </p:sp>
      <p:sp>
        <p:nvSpPr>
          <p:cNvPr id="5" name="AutoShape 2" descr="The Good Design Awards">
            <a:extLst>
              <a:ext uri="{FF2B5EF4-FFF2-40B4-BE49-F238E27FC236}">
                <a16:creationId xmlns:a16="http://schemas.microsoft.com/office/drawing/2014/main" id="{21182FC0-40C9-6AB6-0C0C-2F19AC1B75F0}"/>
              </a:ext>
            </a:extLst>
          </p:cNvPr>
          <p:cNvSpPr>
            <a:spLocks noChangeAspect="1" noChangeArrowheads="1"/>
          </p:cNvSpPr>
          <p:nvPr/>
        </p:nvSpPr>
        <p:spPr bwMode="auto">
          <a:xfrm>
            <a:off x="6430962" y="4784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extBox 6">
            <a:extLst>
              <a:ext uri="{FF2B5EF4-FFF2-40B4-BE49-F238E27FC236}">
                <a16:creationId xmlns:a16="http://schemas.microsoft.com/office/drawing/2014/main" id="{E49A6BA5-C56D-C26E-2D86-21CF97981B8C}"/>
              </a:ext>
            </a:extLst>
          </p:cNvPr>
          <p:cNvSpPr txBox="1"/>
          <p:nvPr/>
        </p:nvSpPr>
        <p:spPr>
          <a:xfrm>
            <a:off x="459166" y="2912389"/>
            <a:ext cx="4485124" cy="3436895"/>
          </a:xfrm>
          <a:prstGeom prst="rect">
            <a:avLst/>
          </a:prstGeom>
          <a:noFill/>
        </p:spPr>
        <p:txBody>
          <a:bodyPr wrap="square" lIns="50857" tIns="25428" rIns="50857" bIns="25428" rtlCol="0">
            <a:spAutoFit/>
          </a:bodyPr>
          <a:lstStyle/>
          <a:p>
            <a:r>
              <a:rPr lang="en-US" sz="2000" dirty="0">
                <a:latin typeface="Arial Narrow" panose="020B0606020202030204" pitchFamily="34" charset="0"/>
                <a:cs typeface="Times New Roman" panose="02020603050405020304" pitchFamily="18" charset="0"/>
              </a:rPr>
              <a:t>Previewed at IBS 2023, the </a:t>
            </a:r>
            <a:r>
              <a:rPr lang="en-US" sz="2000" dirty="0" err="1">
                <a:latin typeface="Arial Narrow" panose="020B0606020202030204" pitchFamily="34" charset="0"/>
                <a:cs typeface="Times New Roman" panose="02020603050405020304" pitchFamily="18" charset="0"/>
              </a:rPr>
              <a:t>Rigeline</a:t>
            </a:r>
            <a:r>
              <a:rPr lang="en-US" sz="2000" dirty="0">
                <a:latin typeface="Arial Narrow" panose="020B0606020202030204" pitchFamily="34" charset="0"/>
                <a:cs typeface="Times New Roman" panose="02020603050405020304" pitchFamily="18" charset="0"/>
              </a:rPr>
              <a:t> is here.</a:t>
            </a:r>
          </a:p>
          <a:p>
            <a:endParaRPr lang="en-US" sz="2000" dirty="0">
              <a:latin typeface="Arial Narrow" panose="020B0606020202030204" pitchFamily="34" charset="0"/>
              <a:cs typeface="Times New Roman" panose="02020603050405020304" pitchFamily="18" charset="0"/>
            </a:endParaRPr>
          </a:p>
          <a:p>
            <a:r>
              <a:rPr lang="en-US" sz="2000" dirty="0">
                <a:latin typeface="Arial Narrow" panose="020B0606020202030204" pitchFamily="34" charset="0"/>
                <a:cs typeface="Times New Roman" panose="02020603050405020304" pitchFamily="18" charset="0"/>
              </a:rPr>
              <a:t>BlueStar’s first 36” high hood, and our most requested custom hood! Aligns perfectly with a 9’ ceiling, with no additional duct required.</a:t>
            </a:r>
          </a:p>
          <a:p>
            <a:endParaRPr lang="en-US" sz="2000" dirty="0">
              <a:latin typeface="Arial Narrow" panose="020B0606020202030204" pitchFamily="34" charset="0"/>
              <a:cs typeface="Times New Roman" panose="02020603050405020304" pitchFamily="18" charset="0"/>
            </a:endParaRPr>
          </a:p>
          <a:p>
            <a:r>
              <a:rPr lang="en-US" sz="2000" dirty="0">
                <a:latin typeface="Arial Narrow" panose="020B0606020202030204" pitchFamily="34" charset="0"/>
                <a:cs typeface="Times New Roman" panose="02020603050405020304" pitchFamily="18" charset="0"/>
              </a:rPr>
              <a:t>Stunning wraps on both sides and can be customized in any of our 10 metal trim options.</a:t>
            </a:r>
          </a:p>
          <a:p>
            <a:endParaRPr lang="en-US" sz="2000" dirty="0">
              <a:latin typeface="Arial Narrow" panose="020B0606020202030204" pitchFamily="34" charset="0"/>
              <a:cs typeface="Times New Roman" panose="02020603050405020304" pitchFamily="18" charset="0"/>
            </a:endParaRPr>
          </a:p>
          <a:p>
            <a:r>
              <a:rPr lang="en-US" sz="2000" dirty="0">
                <a:latin typeface="Arial Narrow" panose="020B0606020202030204" pitchFamily="34" charset="0"/>
                <a:cs typeface="Times New Roman" panose="02020603050405020304" pitchFamily="18" charset="0"/>
              </a:rPr>
              <a:t>Choose from 1,000+ color selections to make a statement in any kitchen. </a:t>
            </a:r>
          </a:p>
        </p:txBody>
      </p:sp>
      <p:pic>
        <p:nvPicPr>
          <p:cNvPr id="10" name="Picture 9">
            <a:extLst>
              <a:ext uri="{FF2B5EF4-FFF2-40B4-BE49-F238E27FC236}">
                <a16:creationId xmlns:a16="http://schemas.microsoft.com/office/drawing/2014/main" id="{1F0B170D-98FD-4E5F-70EB-042B8B8EA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11" name="Picture 10" descr="Logo, company name&#10;&#10;Description automatically generated">
            <a:extLst>
              <a:ext uri="{FF2B5EF4-FFF2-40B4-BE49-F238E27FC236}">
                <a16:creationId xmlns:a16="http://schemas.microsoft.com/office/drawing/2014/main" id="{CBF8BF74-1848-F305-11E1-FC72D17A6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865" y="8999904"/>
            <a:ext cx="2261448" cy="875934"/>
          </a:xfrm>
          <a:prstGeom prst="rect">
            <a:avLst/>
          </a:prstGeom>
        </p:spPr>
      </p:pic>
      <p:pic>
        <p:nvPicPr>
          <p:cNvPr id="1026" name="685BD52F-F6A1-4AD5-BC98-D9C6CEA74105" descr="Blue Star 1230133 Range0171.jpg">
            <a:extLst>
              <a:ext uri="{FF2B5EF4-FFF2-40B4-BE49-F238E27FC236}">
                <a16:creationId xmlns:a16="http://schemas.microsoft.com/office/drawing/2014/main" id="{B35CE047-308B-1E25-AC6E-0B36FA798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959" y="2446499"/>
            <a:ext cx="7014677" cy="46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923578-3562-975D-43C9-57A74967802F}"/>
              </a:ext>
            </a:extLst>
          </p:cNvPr>
          <p:cNvSpPr txBox="1"/>
          <p:nvPr/>
        </p:nvSpPr>
        <p:spPr>
          <a:xfrm>
            <a:off x="5185853" y="7258474"/>
            <a:ext cx="6582334" cy="338554"/>
          </a:xfrm>
          <a:prstGeom prst="rect">
            <a:avLst/>
          </a:prstGeom>
          <a:noFill/>
        </p:spPr>
        <p:txBody>
          <a:bodyPr wrap="square">
            <a:spAutoFit/>
          </a:bodyPr>
          <a:lstStyle/>
          <a:p>
            <a:pPr algn="ctr"/>
            <a:r>
              <a:rPr lang="en-US" sz="1600" dirty="0">
                <a:latin typeface="Arial Narrow" panose="020B0606020202030204" pitchFamily="34" charset="0"/>
                <a:cs typeface="Times New Roman" panose="02020603050405020304" pitchFamily="18" charset="0"/>
              </a:rPr>
              <a:t>Available now in 30”, 36”, 42”, 48”, 54” and 60” widths.  </a:t>
            </a:r>
          </a:p>
        </p:txBody>
      </p:sp>
      <p:pic>
        <p:nvPicPr>
          <p:cNvPr id="8" name="Picture 7">
            <a:extLst>
              <a:ext uri="{FF2B5EF4-FFF2-40B4-BE49-F238E27FC236}">
                <a16:creationId xmlns:a16="http://schemas.microsoft.com/office/drawing/2014/main" id="{0018F8F9-A391-AA4A-33B4-FE7A0A15FE06}"/>
              </a:ext>
            </a:extLst>
          </p:cNvPr>
          <p:cNvPicPr>
            <a:picLocks noChangeAspect="1"/>
          </p:cNvPicPr>
          <p:nvPr/>
        </p:nvPicPr>
        <p:blipFill>
          <a:blip r:embed="rId5"/>
          <a:stretch>
            <a:fillRect/>
          </a:stretch>
        </p:blipFill>
        <p:spPr>
          <a:xfrm>
            <a:off x="11452921" y="924459"/>
            <a:ext cx="1147384" cy="1522040"/>
          </a:xfrm>
          <a:prstGeom prst="rect">
            <a:avLst/>
          </a:prstGeom>
        </p:spPr>
      </p:pic>
    </p:spTree>
    <p:extLst>
      <p:ext uri="{BB962C8B-B14F-4D97-AF65-F5344CB8AC3E}">
        <p14:creationId xmlns:p14="http://schemas.microsoft.com/office/powerpoint/2010/main" val="287344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9A7DD9-F540-4E17-8E65-C98B131E813C}"/>
              </a:ext>
            </a:extLst>
          </p:cNvPr>
          <p:cNvSpPr txBox="1"/>
          <p:nvPr/>
        </p:nvSpPr>
        <p:spPr>
          <a:xfrm>
            <a:off x="520489" y="954178"/>
            <a:ext cx="3256648" cy="913127"/>
          </a:xfrm>
          <a:prstGeom prst="rect">
            <a:avLst/>
          </a:prstGeom>
          <a:noFill/>
        </p:spPr>
        <p:txBody>
          <a:bodyPr wrap="non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Ventilation News</a:t>
            </a:r>
          </a:p>
          <a:p>
            <a:r>
              <a:rPr lang="en-US" sz="2800" b="1" dirty="0">
                <a:latin typeface="Trade Gothic Next Cond" panose="020B0506040303020004" pitchFamily="34" charset="0"/>
                <a:cs typeface="Times New Roman" panose="02020603050405020304" pitchFamily="18" charset="0"/>
              </a:rPr>
              <a:t>The Upgraded Hampton!</a:t>
            </a:r>
          </a:p>
        </p:txBody>
      </p:sp>
      <p:sp>
        <p:nvSpPr>
          <p:cNvPr id="5" name="AutoShape 2" descr="The Good Design Awards">
            <a:extLst>
              <a:ext uri="{FF2B5EF4-FFF2-40B4-BE49-F238E27FC236}">
                <a16:creationId xmlns:a16="http://schemas.microsoft.com/office/drawing/2014/main" id="{21182FC0-40C9-6AB6-0C0C-2F19AC1B75F0}"/>
              </a:ext>
            </a:extLst>
          </p:cNvPr>
          <p:cNvSpPr>
            <a:spLocks noChangeAspect="1" noChangeArrowheads="1"/>
          </p:cNvSpPr>
          <p:nvPr/>
        </p:nvSpPr>
        <p:spPr bwMode="auto">
          <a:xfrm>
            <a:off x="6430962" y="4784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2">
            <a:extLst>
              <a:ext uri="{FF2B5EF4-FFF2-40B4-BE49-F238E27FC236}">
                <a16:creationId xmlns:a16="http://schemas.microsoft.com/office/drawing/2014/main" id="{3886B471-01DA-663D-6E09-55F0F7763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565" y="4101287"/>
            <a:ext cx="5702393" cy="40234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0E4CA55-8121-CD06-9EBA-A30D594B95C1}"/>
              </a:ext>
            </a:extLst>
          </p:cNvPr>
          <p:cNvSpPr txBox="1"/>
          <p:nvPr/>
        </p:nvSpPr>
        <p:spPr>
          <a:xfrm>
            <a:off x="520489" y="2142845"/>
            <a:ext cx="5702392" cy="4975778"/>
          </a:xfrm>
          <a:prstGeom prst="rect">
            <a:avLst/>
          </a:prstGeom>
          <a:noFill/>
        </p:spPr>
        <p:txBody>
          <a:bodyPr wrap="square" lIns="50857" tIns="25428" rIns="50857" bIns="25428" rtlCol="0">
            <a:spAutoFit/>
          </a:bodyPr>
          <a:lstStyle/>
          <a:p>
            <a:r>
              <a:rPr lang="en-US" sz="2000" b="1" dirty="0">
                <a:latin typeface="Arial Narrow" panose="020B0606020202030204" pitchFamily="34" charset="0"/>
                <a:cs typeface="Times New Roman" panose="02020603050405020304" pitchFamily="18" charset="0"/>
              </a:rPr>
              <a:t>The Hampton is one of our most popular hoods and now includes stunning strapping for a beautiful design.  </a:t>
            </a:r>
          </a:p>
          <a:p>
            <a:endParaRPr lang="en-US" sz="2000" dirty="0">
              <a:latin typeface="Arial Narrow" panose="020B0606020202030204" pitchFamily="34" charset="0"/>
              <a:cs typeface="Times New Roman" panose="02020603050405020304" pitchFamily="18" charset="0"/>
            </a:endParaRPr>
          </a:p>
          <a:p>
            <a:r>
              <a:rPr lang="en-US" sz="2000" b="0" i="0" dirty="0">
                <a:solidFill>
                  <a:srgbClr val="000000"/>
                </a:solidFill>
                <a:effectLst/>
                <a:latin typeface="Arial Narrow" panose="020B0606020202030204" pitchFamily="34" charset="0"/>
                <a:cs typeface="Times New Roman" panose="02020603050405020304" pitchFamily="18" charset="0"/>
              </a:rPr>
              <a:t>This </a:t>
            </a:r>
            <a:r>
              <a:rPr lang="en-US" sz="2000" dirty="0">
                <a:solidFill>
                  <a:srgbClr val="000000"/>
                </a:solidFill>
                <a:latin typeface="Arial Narrow" panose="020B0606020202030204" pitchFamily="34" charset="0"/>
                <a:cs typeface="Times New Roman" panose="02020603050405020304" pitchFamily="18" charset="0"/>
              </a:rPr>
              <a:t>p</a:t>
            </a:r>
            <a:r>
              <a:rPr lang="en-US" sz="2000" b="0" i="0" dirty="0">
                <a:solidFill>
                  <a:srgbClr val="000000"/>
                </a:solidFill>
                <a:effectLst/>
                <a:latin typeface="Arial Narrow" panose="020B0606020202030204" pitchFamily="34" charset="0"/>
              </a:rPr>
              <a:t>rofessional-grade performance hood features three exhaust settings and Boost, </a:t>
            </a:r>
            <a:r>
              <a:rPr lang="en-US" sz="2000" dirty="0">
                <a:solidFill>
                  <a:srgbClr val="000000"/>
                </a:solidFill>
                <a:latin typeface="Arial Narrow" panose="020B0606020202030204" pitchFamily="34" charset="0"/>
              </a:rPr>
              <a:t>plus a </a:t>
            </a:r>
            <a:r>
              <a:rPr lang="en-US" sz="2000" b="0" i="0" dirty="0">
                <a:solidFill>
                  <a:srgbClr val="000000"/>
                </a:solidFill>
                <a:effectLst/>
                <a:latin typeface="Arial Narrow" panose="020B0606020202030204" pitchFamily="34" charset="0"/>
              </a:rPr>
              <a:t>whisper quiet operation. </a:t>
            </a:r>
            <a:r>
              <a:rPr lang="en-US" sz="2000" dirty="0">
                <a:solidFill>
                  <a:srgbClr val="000000"/>
                </a:solidFill>
                <a:latin typeface="Arial Narrow" panose="020B0606020202030204" pitchFamily="34" charset="0"/>
              </a:rPr>
              <a:t>Dimmable LED lighting and easy to use push controls provide a great customer experience.  </a:t>
            </a:r>
          </a:p>
          <a:p>
            <a:endParaRPr lang="en-US" sz="2000" b="0" i="0" dirty="0">
              <a:solidFill>
                <a:srgbClr val="000000"/>
              </a:solidFill>
              <a:effectLst/>
              <a:latin typeface="Arial Narrow" panose="020B0606020202030204" pitchFamily="34" charset="0"/>
            </a:endParaRPr>
          </a:p>
          <a:p>
            <a:r>
              <a:rPr lang="en-US" sz="2000" dirty="0">
                <a:latin typeface="Arial Narrow" panose="020B0606020202030204" pitchFamily="34" charset="0"/>
                <a:cs typeface="Times New Roman" panose="02020603050405020304" pitchFamily="18" charset="0"/>
              </a:rPr>
              <a:t>Standard duct covers are available at no additional charge for  up to 11 ft ceilings. </a:t>
            </a:r>
          </a:p>
          <a:p>
            <a:pPr marL="342900" indent="-342900">
              <a:buFont typeface="Arial" panose="020B0604020202020204" pitchFamily="34" charset="0"/>
              <a:buChar char="•"/>
            </a:pPr>
            <a:endParaRPr lang="en-US" sz="2000" dirty="0">
              <a:latin typeface="Arial Narrow" panose="020B0606020202030204" pitchFamily="34" charset="0"/>
              <a:cs typeface="Times New Roman" panose="02020603050405020304" pitchFamily="18" charset="0"/>
            </a:endParaRPr>
          </a:p>
          <a:p>
            <a:r>
              <a:rPr lang="en-US" sz="2000" dirty="0">
                <a:latin typeface="Arial Narrow" panose="020B0606020202030204" pitchFamily="34" charset="0"/>
                <a:cs typeface="Times New Roman" panose="02020603050405020304" pitchFamily="18" charset="0"/>
              </a:rPr>
              <a:t>Heavy duty construction paired with seamless design offers durability and style. </a:t>
            </a:r>
          </a:p>
          <a:p>
            <a:endParaRPr lang="en-US" sz="2000" dirty="0">
              <a:latin typeface="Arial Narrow" panose="020B0606020202030204" pitchFamily="34" charset="0"/>
              <a:cs typeface="Times New Roman" panose="02020603050405020304" pitchFamily="18" charset="0"/>
            </a:endParaRPr>
          </a:p>
          <a:p>
            <a:r>
              <a:rPr lang="en-US" sz="2000" dirty="0">
                <a:latin typeface="Arial Narrow" panose="020B0606020202030204" pitchFamily="34" charset="0"/>
                <a:cs typeface="Times New Roman" panose="02020603050405020304" pitchFamily="18" charset="0"/>
              </a:rPr>
              <a:t>Choose from 1,000+ colors plus with a choice of 10 different  metal trim options.</a:t>
            </a:r>
          </a:p>
        </p:txBody>
      </p:sp>
      <p:pic>
        <p:nvPicPr>
          <p:cNvPr id="10" name="Picture 9">
            <a:extLst>
              <a:ext uri="{FF2B5EF4-FFF2-40B4-BE49-F238E27FC236}">
                <a16:creationId xmlns:a16="http://schemas.microsoft.com/office/drawing/2014/main" id="{1F0B170D-98FD-4E5F-70EB-042B8B8EA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11" name="Picture 10" descr="Logo, company name&#10;&#10;Description automatically generated">
            <a:extLst>
              <a:ext uri="{FF2B5EF4-FFF2-40B4-BE49-F238E27FC236}">
                <a16:creationId xmlns:a16="http://schemas.microsoft.com/office/drawing/2014/main" id="{CBF8BF74-1848-F305-11E1-FC72D17A64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6865" y="8999904"/>
            <a:ext cx="2261448" cy="875934"/>
          </a:xfrm>
          <a:prstGeom prst="rect">
            <a:avLst/>
          </a:prstGeom>
        </p:spPr>
      </p:pic>
      <p:pic>
        <p:nvPicPr>
          <p:cNvPr id="2" name="Picture 1">
            <a:extLst>
              <a:ext uri="{FF2B5EF4-FFF2-40B4-BE49-F238E27FC236}">
                <a16:creationId xmlns:a16="http://schemas.microsoft.com/office/drawing/2014/main" id="{000A5D98-4FA7-46B7-AF44-AABB02D0C70A}"/>
              </a:ext>
            </a:extLst>
          </p:cNvPr>
          <p:cNvPicPr>
            <a:picLocks noChangeAspect="1"/>
          </p:cNvPicPr>
          <p:nvPr/>
        </p:nvPicPr>
        <p:blipFill>
          <a:blip r:embed="rId6"/>
          <a:stretch>
            <a:fillRect/>
          </a:stretch>
        </p:blipFill>
        <p:spPr>
          <a:xfrm>
            <a:off x="10259999" y="4195887"/>
            <a:ext cx="1777590" cy="2358029"/>
          </a:xfrm>
          <a:prstGeom prst="rect">
            <a:avLst/>
          </a:prstGeom>
        </p:spPr>
      </p:pic>
      <p:sp>
        <p:nvSpPr>
          <p:cNvPr id="3" name="TextBox 2">
            <a:extLst>
              <a:ext uri="{FF2B5EF4-FFF2-40B4-BE49-F238E27FC236}">
                <a16:creationId xmlns:a16="http://schemas.microsoft.com/office/drawing/2014/main" id="{38182FE7-FFE7-5292-B7BB-BA1DABF1BD23}"/>
              </a:ext>
            </a:extLst>
          </p:cNvPr>
          <p:cNvSpPr txBox="1"/>
          <p:nvPr/>
        </p:nvSpPr>
        <p:spPr>
          <a:xfrm>
            <a:off x="5455255" y="8124748"/>
            <a:ext cx="6582334" cy="338554"/>
          </a:xfrm>
          <a:prstGeom prst="rect">
            <a:avLst/>
          </a:prstGeom>
          <a:noFill/>
        </p:spPr>
        <p:txBody>
          <a:bodyPr wrap="square">
            <a:spAutoFit/>
          </a:bodyPr>
          <a:lstStyle/>
          <a:p>
            <a:pPr algn="ctr"/>
            <a:r>
              <a:rPr lang="en-US" sz="1600" dirty="0">
                <a:latin typeface="Arial Narrow" panose="020B0606020202030204" pitchFamily="34" charset="0"/>
                <a:cs typeface="Times New Roman" panose="02020603050405020304" pitchFamily="18" charset="0"/>
              </a:rPr>
              <a:t>Available now in 30”, 36”, 42”, 48”, 54” and 60” widths.  </a:t>
            </a:r>
          </a:p>
        </p:txBody>
      </p:sp>
      <p:pic>
        <p:nvPicPr>
          <p:cNvPr id="1026" name="Picture 2">
            <a:extLst>
              <a:ext uri="{FF2B5EF4-FFF2-40B4-BE49-F238E27FC236}">
                <a16:creationId xmlns:a16="http://schemas.microsoft.com/office/drawing/2014/main" id="{C58EF2C0-5DCA-F16E-F51A-074D6EA45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9498" y="641699"/>
            <a:ext cx="3774905" cy="34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276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0B55EF-9F57-5ABE-D2B1-49111E23D316}"/>
              </a:ext>
            </a:extLst>
          </p:cNvPr>
          <p:cNvSpPr txBox="1">
            <a:spLocks/>
          </p:cNvSpPr>
          <p:nvPr/>
        </p:nvSpPr>
        <p:spPr>
          <a:xfrm>
            <a:off x="272509" y="838403"/>
            <a:ext cx="6546235" cy="1068340"/>
          </a:xfrm>
          <a:prstGeom prst="rect">
            <a:avLst/>
          </a:prstGeom>
        </p:spPr>
        <p:txBody>
          <a:bodyPr vert="horz" lIns="91440" tIns="45720" rIns="91440" bIns="45720" rtlCol="0" anchor="ctr">
            <a:noAutofit/>
          </a:bodyPr>
          <a:lstStyle>
            <a:lvl1pPr algn="l" defTabSz="1316736" rtl="0" eaLnBrk="1" latinLnBrk="0" hangingPunct="1">
              <a:lnSpc>
                <a:spcPct val="90000"/>
              </a:lnSpc>
              <a:spcBef>
                <a:spcPct val="0"/>
              </a:spcBef>
              <a:buNone/>
              <a:defRPr sz="6336" kern="1200">
                <a:solidFill>
                  <a:schemeClr val="tx1"/>
                </a:solidFill>
                <a:latin typeface="+mj-lt"/>
                <a:ea typeface="+mj-ea"/>
                <a:cs typeface="+mj-cs"/>
              </a:defRPr>
            </a:lvl1pPr>
          </a:lstStyle>
          <a:p>
            <a:r>
              <a:rPr lang="en-US" sz="2800" b="1" dirty="0">
                <a:latin typeface="Trade Gothic Next Cond" panose="020B0506040303020004" pitchFamily="34" charset="0"/>
                <a:cs typeface="Times New Roman" panose="02020603050405020304" pitchFamily="18" charset="0"/>
              </a:rPr>
              <a:t>Alison Victoria x BlueStar®</a:t>
            </a:r>
          </a:p>
          <a:p>
            <a:r>
              <a:rPr lang="en-US" sz="2800" b="1" dirty="0">
                <a:latin typeface="Trade Gothic Next Cond" panose="020B0506040303020004" pitchFamily="34" charset="0"/>
                <a:cs typeface="Times New Roman" panose="02020603050405020304" pitchFamily="18" charset="0"/>
              </a:rPr>
              <a:t>Green is Here to Stay! </a:t>
            </a:r>
            <a:r>
              <a:rPr lang="en-US" sz="2800" b="1" dirty="0">
                <a:latin typeface="Trade Gothic Next Cond "/>
                <a:cs typeface="Times New Roman" panose="02020603050405020304" pitchFamily="18" charset="0"/>
              </a:rPr>
              <a:t>- </a:t>
            </a:r>
            <a:r>
              <a:rPr lang="en-US" sz="2800" b="1" dirty="0">
                <a:latin typeface="Trade Gothic Next Cond "/>
                <a:cs typeface="Times New Roman" panose="02020603050405020304" pitchFamily="18" charset="0"/>
                <a:hlinkClick r:id="rId2"/>
              </a:rPr>
              <a:t>Click Here</a:t>
            </a:r>
            <a:br>
              <a:rPr lang="en-US" sz="2800" b="1" dirty="0">
                <a:latin typeface="Trade Gothic Next Cond "/>
                <a:cs typeface="Times New Roman" panose="02020603050405020304" pitchFamily="18" charset="0"/>
              </a:rPr>
            </a:br>
            <a:endParaRPr lang="en-US" sz="2800" b="1" dirty="0">
              <a:latin typeface="Trade Gothic Next Cond "/>
              <a:cs typeface="Times New Roman" panose="02020603050405020304" pitchFamily="18" charset="0"/>
            </a:endParaRPr>
          </a:p>
        </p:txBody>
      </p:sp>
      <p:pic>
        <p:nvPicPr>
          <p:cNvPr id="5" name="Picture 4">
            <a:extLst>
              <a:ext uri="{FF2B5EF4-FFF2-40B4-BE49-F238E27FC236}">
                <a16:creationId xmlns:a16="http://schemas.microsoft.com/office/drawing/2014/main" id="{86DD7AA8-9BD5-FFE9-F9D6-A3FC46460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6" name="Picture 5" descr="Logo, company name&#10;&#10;Description automatically generated">
            <a:extLst>
              <a:ext uri="{FF2B5EF4-FFF2-40B4-BE49-F238E27FC236}">
                <a16:creationId xmlns:a16="http://schemas.microsoft.com/office/drawing/2014/main" id="{BF5CE281-D8E3-E5F9-AE27-3540754E7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6865" y="8999904"/>
            <a:ext cx="2261448" cy="875934"/>
          </a:xfrm>
          <a:prstGeom prst="rect">
            <a:avLst/>
          </a:prstGeom>
        </p:spPr>
      </p:pic>
      <p:pic>
        <p:nvPicPr>
          <p:cNvPr id="7" name="Picture 6">
            <a:extLst>
              <a:ext uri="{FF2B5EF4-FFF2-40B4-BE49-F238E27FC236}">
                <a16:creationId xmlns:a16="http://schemas.microsoft.com/office/drawing/2014/main" id="{11842337-4C9C-1796-4176-6C78184D48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4755" y="906012"/>
            <a:ext cx="6691748" cy="4462559"/>
          </a:xfrm>
          <a:prstGeom prst="rect">
            <a:avLst/>
          </a:prstGeom>
        </p:spPr>
      </p:pic>
      <p:pic>
        <p:nvPicPr>
          <p:cNvPr id="8" name="Picture 7">
            <a:extLst>
              <a:ext uri="{FF2B5EF4-FFF2-40B4-BE49-F238E27FC236}">
                <a16:creationId xmlns:a16="http://schemas.microsoft.com/office/drawing/2014/main" id="{63F06F38-B9CF-D577-01EA-99F2856662F7}"/>
              </a:ext>
            </a:extLst>
          </p:cNvPr>
          <p:cNvPicPr>
            <a:picLocks noChangeAspect="1"/>
          </p:cNvPicPr>
          <p:nvPr/>
        </p:nvPicPr>
        <p:blipFill>
          <a:blip r:embed="rId6"/>
          <a:stretch>
            <a:fillRect/>
          </a:stretch>
        </p:blipFill>
        <p:spPr>
          <a:xfrm>
            <a:off x="492433" y="4937919"/>
            <a:ext cx="3863334" cy="3265632"/>
          </a:xfrm>
          <a:prstGeom prst="rect">
            <a:avLst/>
          </a:prstGeom>
        </p:spPr>
      </p:pic>
      <p:sp>
        <p:nvSpPr>
          <p:cNvPr id="9" name="TextBox 8">
            <a:extLst>
              <a:ext uri="{FF2B5EF4-FFF2-40B4-BE49-F238E27FC236}">
                <a16:creationId xmlns:a16="http://schemas.microsoft.com/office/drawing/2014/main" id="{215C1598-224D-E916-92DF-7E6216977750}"/>
              </a:ext>
            </a:extLst>
          </p:cNvPr>
          <p:cNvSpPr txBox="1"/>
          <p:nvPr/>
        </p:nvSpPr>
        <p:spPr>
          <a:xfrm>
            <a:off x="4371327" y="6032126"/>
            <a:ext cx="2447418" cy="1815882"/>
          </a:xfrm>
          <a:prstGeom prst="rect">
            <a:avLst/>
          </a:prstGeom>
          <a:noFill/>
        </p:spPr>
        <p:txBody>
          <a:bodyPr wrap="square">
            <a:spAutoFit/>
          </a:bodyPr>
          <a:lstStyle/>
          <a:p>
            <a:r>
              <a:rPr lang="en-US" sz="1600" dirty="0">
                <a:latin typeface="Arial Narrow" panose="020B0606020202030204" pitchFamily="34" charset="0"/>
                <a:cs typeface="Times New Roman" panose="02020603050405020304" pitchFamily="18" charset="0"/>
              </a:rPr>
              <a:t>“Green is essentially a new neutral that pairs well with wood tones, crisp or creamy whites or bolder tones like deep blues, creating an optimistic, fresh space.”</a:t>
            </a:r>
          </a:p>
          <a:p>
            <a:r>
              <a:rPr lang="en-US" sz="1600" dirty="0">
                <a:latin typeface="Arial Narrow" panose="020B0606020202030204" pitchFamily="34" charset="0"/>
                <a:cs typeface="Times New Roman" panose="02020603050405020304" pitchFamily="18" charset="0"/>
              </a:rPr>
              <a:t>- Alison Victoria</a:t>
            </a:r>
          </a:p>
        </p:txBody>
      </p:sp>
      <p:sp>
        <p:nvSpPr>
          <p:cNvPr id="11" name="TextBox 10">
            <a:extLst>
              <a:ext uri="{FF2B5EF4-FFF2-40B4-BE49-F238E27FC236}">
                <a16:creationId xmlns:a16="http://schemas.microsoft.com/office/drawing/2014/main" id="{9C75FDF9-6A64-23EA-9A5B-CAF08B134F83}"/>
              </a:ext>
            </a:extLst>
          </p:cNvPr>
          <p:cNvSpPr txBox="1"/>
          <p:nvPr/>
        </p:nvSpPr>
        <p:spPr>
          <a:xfrm>
            <a:off x="272509" y="2027830"/>
            <a:ext cx="5179385" cy="2246769"/>
          </a:xfrm>
          <a:prstGeom prst="rect">
            <a:avLst/>
          </a:prstGeom>
          <a:noFill/>
        </p:spPr>
        <p:txBody>
          <a:bodyPr wrap="square">
            <a:spAutoFit/>
          </a:bodyPr>
          <a:lstStyle/>
          <a:p>
            <a:r>
              <a:rPr lang="en-US" sz="2000" dirty="0">
                <a:solidFill>
                  <a:srgbClr val="000000"/>
                </a:solidFill>
                <a:latin typeface="Arial Narrow" panose="020B0606020202030204" pitchFamily="34" charset="0"/>
                <a:cs typeface="Times New Roman" panose="02020603050405020304" pitchFamily="18" charset="0"/>
              </a:rPr>
              <a:t>This collection of 10 dynamic green hues is rooted in nature, fashion and everyday life. Alison drew inspiration for the custom line from a favorite handbag, personal journal, treasured emerald ring and countless travel. BlueStar® was able to precisely match the palette, creating a one-of-kind color collection than can be adapted to any kitchen.</a:t>
            </a:r>
            <a:endParaRPr lang="en-US" sz="2000" dirty="0">
              <a:latin typeface="Arial Narrow" panose="020B0606020202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8B60963-D1DF-F405-FD44-F79CC7A44C0C}"/>
              </a:ext>
            </a:extLst>
          </p:cNvPr>
          <p:cNvSpPr txBox="1"/>
          <p:nvPr/>
        </p:nvSpPr>
        <p:spPr>
          <a:xfrm>
            <a:off x="1086843" y="8698881"/>
            <a:ext cx="2226892" cy="338554"/>
          </a:xfrm>
          <a:prstGeom prst="rect">
            <a:avLst/>
          </a:prstGeom>
          <a:solidFill>
            <a:schemeClr val="bg1"/>
          </a:solidFill>
          <a:ln w="28575">
            <a:solidFill>
              <a:schemeClr val="tx1"/>
            </a:solidFill>
          </a:ln>
        </p:spPr>
        <p:txBody>
          <a:bodyPr wrap="none" rtlCol="0">
            <a:spAutoFit/>
          </a:bodyPr>
          <a:lstStyle/>
          <a:p>
            <a:r>
              <a:rPr lang="en-US" sz="1600" dirty="0">
                <a:solidFill>
                  <a:schemeClr val="bg1"/>
                </a:solidFill>
                <a:latin typeface="Arial Narrow" panose="020B0606020202030204" pitchFamily="34" charset="0"/>
                <a:cs typeface="Times New Roman" panose="02020603050405020304" pitchFamily="18" charset="0"/>
                <a:hlinkClick r:id="rId7"/>
              </a:rPr>
              <a:t>Click here to order samples</a:t>
            </a:r>
            <a:endParaRPr lang="en-US" sz="1600" dirty="0">
              <a:solidFill>
                <a:schemeClr val="bg1"/>
              </a:solidFill>
              <a:latin typeface="Arial Narrow" panose="020B0606020202030204" pitchFamily="34" charset="0"/>
              <a:cs typeface="Times New Roman" panose="02020603050405020304" pitchFamily="18" charset="0"/>
            </a:endParaRPr>
          </a:p>
        </p:txBody>
      </p:sp>
      <p:pic>
        <p:nvPicPr>
          <p:cNvPr id="14" name="Picture 13" descr="A picture containing indoor, wall, counter, appliance&#10;&#10;Description automatically generated">
            <a:extLst>
              <a:ext uri="{FF2B5EF4-FFF2-40B4-BE49-F238E27FC236}">
                <a16:creationId xmlns:a16="http://schemas.microsoft.com/office/drawing/2014/main" id="{DBCBDAF1-5AE4-D453-08E1-0529A7E7CB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9674" y="5489578"/>
            <a:ext cx="4679223" cy="3509418"/>
          </a:xfrm>
          <a:prstGeom prst="rect">
            <a:avLst/>
          </a:prstGeom>
        </p:spPr>
      </p:pic>
    </p:spTree>
    <p:extLst>
      <p:ext uri="{BB962C8B-B14F-4D97-AF65-F5344CB8AC3E}">
        <p14:creationId xmlns:p14="http://schemas.microsoft.com/office/powerpoint/2010/main" val="199174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A5A70D-BA1E-4E73-9E53-FBA7ABD2ADDA}"/>
              </a:ext>
            </a:extLst>
          </p:cNvPr>
          <p:cNvSpPr txBox="1"/>
          <p:nvPr/>
        </p:nvSpPr>
        <p:spPr>
          <a:xfrm>
            <a:off x="295680" y="766379"/>
            <a:ext cx="6288476" cy="2082678"/>
          </a:xfrm>
          <a:prstGeom prst="rect">
            <a:avLst/>
          </a:prstGeom>
          <a:noFill/>
        </p:spPr>
        <p:txBody>
          <a:bodyPr wrap="squar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Pricing Update </a:t>
            </a:r>
          </a:p>
          <a:p>
            <a:endParaRPr lang="en-US" sz="2000" b="1" dirty="0">
              <a:latin typeface="Trade Gothic Next Cond" panose="020B0506040303020004" pitchFamily="34" charset="0"/>
              <a:cs typeface="Times New Roman" panose="02020603050405020304" pitchFamily="18" charset="0"/>
            </a:endParaRPr>
          </a:p>
          <a:p>
            <a:r>
              <a:rPr lang="en-US" sz="2000" dirty="0">
                <a:latin typeface="Trade Gothic Next Cond" panose="020B0506040303020004" pitchFamily="34" charset="0"/>
                <a:ea typeface="Times New Roman" panose="02020603050405020304" pitchFamily="18" charset="0"/>
                <a:cs typeface="Times New Roman" panose="02020603050405020304" pitchFamily="18" charset="0"/>
              </a:rPr>
              <a:t>We </a:t>
            </a:r>
            <a:r>
              <a:rPr lang="en-US" sz="2000" dirty="0">
                <a:latin typeface="Arial Narrow" panose="020B0606020202030204" pitchFamily="34" charset="0"/>
                <a:ea typeface="Times New Roman" panose="02020603050405020304" pitchFamily="18" charset="0"/>
              </a:rPr>
              <a:t>recently implemented a pricing change at BlueStar</a:t>
            </a:r>
            <a:r>
              <a:rPr lang="en-US" sz="2000" dirty="0">
                <a:latin typeface="Arial Narrow" panose="020B0606020202030204" pitchFamily="34" charset="0"/>
              </a:rPr>
              <a:t>®</a:t>
            </a:r>
            <a:r>
              <a:rPr lang="en-US" sz="2000" dirty="0">
                <a:latin typeface="Arial Narrow" panose="020B0606020202030204" pitchFamily="34" charset="0"/>
                <a:ea typeface="Times New Roman" panose="02020603050405020304" pitchFamily="18" charset="0"/>
              </a:rPr>
              <a:t> that included a </a:t>
            </a:r>
            <a:r>
              <a:rPr lang="en-US" sz="2000" i="1" dirty="0">
                <a:latin typeface="Arial Narrow" panose="020B0606020202030204" pitchFamily="34" charset="0"/>
                <a:ea typeface="Times New Roman" panose="02020603050405020304" pitchFamily="18" charset="0"/>
              </a:rPr>
              <a:t>reduction </a:t>
            </a:r>
            <a:r>
              <a:rPr lang="en-US" sz="2000" dirty="0">
                <a:latin typeface="Arial Narrow" panose="020B0606020202030204" pitchFamily="34" charset="0"/>
                <a:ea typeface="Times New Roman" panose="02020603050405020304" pitchFamily="18" charset="0"/>
              </a:rPr>
              <a:t>on our best-selling Nova Series ranges, including 24”, 30”, 36” and 48”.</a:t>
            </a:r>
          </a:p>
          <a:p>
            <a:r>
              <a:rPr lang="en-US" sz="2400" b="1" dirty="0">
                <a:latin typeface="Trade Gothic Next Cond" panose="020B05060403030200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086A9821-C735-4060-82C4-0CCAAAB0217B}"/>
              </a:ext>
            </a:extLst>
          </p:cNvPr>
          <p:cNvSpPr txBox="1"/>
          <p:nvPr/>
        </p:nvSpPr>
        <p:spPr>
          <a:xfrm>
            <a:off x="6838536" y="1494622"/>
            <a:ext cx="5483114" cy="5693866"/>
          </a:xfrm>
          <a:prstGeom prst="rect">
            <a:avLst/>
          </a:prstGeom>
          <a:noFill/>
        </p:spPr>
        <p:txBody>
          <a:bodyPr wrap="square">
            <a:spAutoFit/>
          </a:bodyPr>
          <a:lstStyle/>
          <a:p>
            <a:pPr marL="115888" lvl="1" fontAlgn="ctr">
              <a:buSzPts val="1000"/>
              <a:tabLst>
                <a:tab pos="914400" algn="l"/>
              </a:tabLst>
            </a:pPr>
            <a:r>
              <a:rPr lang="en-US" sz="2000" dirty="0">
                <a:latin typeface="Arial Narrow" panose="020B0606020202030204" pitchFamily="34" charset="0"/>
                <a:ea typeface="Times New Roman" panose="02020603050405020304" pitchFamily="18" charset="0"/>
              </a:rPr>
              <a:t>In ventilation, a price reduction was taken on the on the following products.:</a:t>
            </a:r>
          </a:p>
          <a:p>
            <a:pPr marL="115888" lvl="1" fontAlgn="ctr">
              <a:buSzPts val="1000"/>
              <a:tabLst>
                <a:tab pos="914400" algn="l"/>
              </a:tabLst>
            </a:pPr>
            <a:endParaRPr lang="en-US" sz="2400" dirty="0">
              <a:latin typeface="Arial Narrow" panose="020B0606020202030204" pitchFamily="34" charset="0"/>
              <a:ea typeface="Times New Roman" panose="02020603050405020304" pitchFamily="18" charset="0"/>
            </a:endParaRPr>
          </a:p>
          <a:p>
            <a:pPr lvl="1" fontAlgn="ctr">
              <a:buSzPts val="1000"/>
              <a:tabLst>
                <a:tab pos="1371600" algn="l"/>
              </a:tabLst>
            </a:pPr>
            <a:r>
              <a:rPr lang="en-US" sz="2000" b="1" dirty="0">
                <a:latin typeface="Arial Narrow" panose="020B0606020202030204" pitchFamily="34" charset="0"/>
                <a:ea typeface="Times New Roman" panose="02020603050405020304" pitchFamily="18" charset="0"/>
              </a:rPr>
              <a:t>Sahara Curved Sides Hood (48” &amp; 54”) </a:t>
            </a:r>
          </a:p>
          <a:p>
            <a:pPr lvl="1" fontAlgn="ctr">
              <a:buSzPts val="1000"/>
              <a:tabLst>
                <a:tab pos="1371600" algn="l"/>
              </a:tabLst>
            </a:pPr>
            <a:r>
              <a:rPr lang="en-US" sz="2000" b="1" dirty="0">
                <a:latin typeface="Arial Narrow" panose="020B0606020202030204" pitchFamily="34" charset="0"/>
                <a:ea typeface="Times New Roman" panose="02020603050405020304" pitchFamily="18" charset="0"/>
              </a:rPr>
              <a:t>Up to $1500 Savings!</a:t>
            </a:r>
            <a:endParaRPr lang="en-US" sz="2000" dirty="0">
              <a:latin typeface="Arial Narrow" panose="020B0606020202030204" pitchFamily="34" charset="0"/>
              <a:ea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pPr lvl="1" fontAlgn="ctr">
              <a:buSzPts val="1000"/>
              <a:tabLst>
                <a:tab pos="1371600" algn="l"/>
              </a:tabLst>
            </a:pPr>
            <a:r>
              <a:rPr lang="en-US" sz="2000" b="1" dirty="0">
                <a:latin typeface="Arial Narrow" panose="020B0606020202030204" pitchFamily="34" charset="0"/>
                <a:ea typeface="Times New Roman" panose="02020603050405020304" pitchFamily="18" charset="0"/>
              </a:rPr>
              <a:t>Int 1200cfm blower</a:t>
            </a:r>
            <a:r>
              <a:rPr lang="en-US" sz="2000" dirty="0">
                <a:latin typeface="Arial Narrow" panose="020B0606020202030204" pitchFamily="34" charset="0"/>
                <a:ea typeface="Times New Roman" panose="02020603050405020304" pitchFamily="18" charset="0"/>
              </a:rPr>
              <a:t>	</a:t>
            </a:r>
            <a:r>
              <a:rPr lang="en-US" sz="2000" dirty="0">
                <a:solidFill>
                  <a:srgbClr val="FF0000"/>
                </a:solidFill>
                <a:latin typeface="Arial Narrow" panose="020B0606020202030204" pitchFamily="34" charset="0"/>
                <a:ea typeface="Times New Roman" panose="02020603050405020304" pitchFamily="18" charset="0"/>
              </a:rPr>
              <a:t> </a:t>
            </a:r>
          </a:p>
          <a:p>
            <a:pPr lvl="1" fontAlgn="ctr">
              <a:buSzPts val="1000"/>
              <a:tabLst>
                <a:tab pos="1371600" algn="l"/>
              </a:tabLst>
            </a:pPr>
            <a:r>
              <a:rPr lang="en-US" sz="2000" b="1" dirty="0">
                <a:latin typeface="Arial Narrow" panose="020B0606020202030204" pitchFamily="34" charset="0"/>
                <a:ea typeface="Times New Roman" panose="02020603050405020304" pitchFamily="18" charset="0"/>
              </a:rPr>
              <a:t>Nearly $400 Savings</a:t>
            </a: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cs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cs typeface="Times New Roman" panose="02020603050405020304" pitchFamily="18" charset="0"/>
            </a:endParaRPr>
          </a:p>
          <a:p>
            <a:pPr marL="742950" lvl="1" indent="-285750" fontAlgn="ctr">
              <a:buSzPts val="1000"/>
              <a:buFont typeface="Arial" panose="020B0604020202020204" pitchFamily="34" charset="0"/>
              <a:buChar char="•"/>
              <a:tabLst>
                <a:tab pos="1371600" algn="l"/>
              </a:tabLst>
            </a:pPr>
            <a:endParaRPr lang="en-US" sz="2000" dirty="0">
              <a:latin typeface="Arial Narrow" panose="020B0606020202030204" pitchFamily="34" charset="0"/>
              <a:ea typeface="Times New Roman" panose="02020603050405020304" pitchFamily="18" charset="0"/>
            </a:endParaRPr>
          </a:p>
          <a:p>
            <a:endParaRPr lang="en-US" sz="2000" dirty="0">
              <a:latin typeface="Arial Narrow" panose="020B0606020202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F5E34E3B-9441-E52F-30AD-53BCAFA49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58"/>
            <a:ext cx="13168313" cy="607273"/>
          </a:xfrm>
          <a:prstGeom prst="rect">
            <a:avLst/>
          </a:prstGeom>
        </p:spPr>
      </p:pic>
      <p:pic>
        <p:nvPicPr>
          <p:cNvPr id="9" name="Picture 8">
            <a:extLst>
              <a:ext uri="{FF2B5EF4-FFF2-40B4-BE49-F238E27FC236}">
                <a16:creationId xmlns:a16="http://schemas.microsoft.com/office/drawing/2014/main" id="{629ED23F-B9EC-3BB4-0A27-D48D768793E8}"/>
              </a:ext>
            </a:extLst>
          </p:cNvPr>
          <p:cNvPicPr>
            <a:picLocks noChangeAspect="1"/>
          </p:cNvPicPr>
          <p:nvPr/>
        </p:nvPicPr>
        <p:blipFill>
          <a:blip r:embed="rId3"/>
          <a:stretch>
            <a:fillRect/>
          </a:stretch>
        </p:blipFill>
        <p:spPr>
          <a:xfrm>
            <a:off x="8162407" y="3220973"/>
            <a:ext cx="2147202" cy="1214864"/>
          </a:xfrm>
          <a:prstGeom prst="rect">
            <a:avLst/>
          </a:prstGeom>
        </p:spPr>
      </p:pic>
      <p:pic>
        <p:nvPicPr>
          <p:cNvPr id="13" name="Picture 12">
            <a:extLst>
              <a:ext uri="{FF2B5EF4-FFF2-40B4-BE49-F238E27FC236}">
                <a16:creationId xmlns:a16="http://schemas.microsoft.com/office/drawing/2014/main" id="{39AC63BF-EA39-2B5B-4149-3AF43E1260C1}"/>
              </a:ext>
            </a:extLst>
          </p:cNvPr>
          <p:cNvPicPr>
            <a:picLocks noChangeAspect="1"/>
          </p:cNvPicPr>
          <p:nvPr/>
        </p:nvPicPr>
        <p:blipFill>
          <a:blip r:embed="rId4"/>
          <a:stretch>
            <a:fillRect/>
          </a:stretch>
        </p:blipFill>
        <p:spPr>
          <a:xfrm>
            <a:off x="526313" y="2480429"/>
            <a:ext cx="5926245" cy="7198801"/>
          </a:xfrm>
          <a:prstGeom prst="rect">
            <a:avLst/>
          </a:prstGeom>
        </p:spPr>
      </p:pic>
      <p:pic>
        <p:nvPicPr>
          <p:cNvPr id="2049" name="Picture 1" descr="1200CFM Blower Options for Ventilation Hoods from BlueStar">
            <a:extLst>
              <a:ext uri="{FF2B5EF4-FFF2-40B4-BE49-F238E27FC236}">
                <a16:creationId xmlns:a16="http://schemas.microsoft.com/office/drawing/2014/main" id="{E465F5C6-E5D2-C7C3-CC68-0870D4A50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076"/>
          <a:stretch/>
        </p:blipFill>
        <p:spPr bwMode="auto">
          <a:xfrm>
            <a:off x="8162407" y="6059232"/>
            <a:ext cx="2154320" cy="1129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company name&#10;&#10;Description automatically generated">
            <a:extLst>
              <a:ext uri="{FF2B5EF4-FFF2-40B4-BE49-F238E27FC236}">
                <a16:creationId xmlns:a16="http://schemas.microsoft.com/office/drawing/2014/main" id="{0BBC58BD-6342-F8D2-4719-B1EBFAA5A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5699" y="9158258"/>
            <a:ext cx="1852613" cy="717579"/>
          </a:xfrm>
          <a:prstGeom prst="rect">
            <a:avLst/>
          </a:prstGeom>
        </p:spPr>
      </p:pic>
    </p:spTree>
    <p:extLst>
      <p:ext uri="{BB962C8B-B14F-4D97-AF65-F5344CB8AC3E}">
        <p14:creationId xmlns:p14="http://schemas.microsoft.com/office/powerpoint/2010/main" val="1475481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A5A70D-BA1E-4E73-9E53-FBA7ABD2ADDA}"/>
              </a:ext>
            </a:extLst>
          </p:cNvPr>
          <p:cNvSpPr txBox="1"/>
          <p:nvPr/>
        </p:nvSpPr>
        <p:spPr>
          <a:xfrm>
            <a:off x="409810" y="693389"/>
            <a:ext cx="3260623" cy="482240"/>
          </a:xfrm>
          <a:prstGeom prst="rect">
            <a:avLst/>
          </a:prstGeom>
          <a:noFill/>
        </p:spPr>
        <p:txBody>
          <a:bodyPr wrap="non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Promotions – </a:t>
            </a:r>
            <a:r>
              <a:rPr lang="en-US" sz="2800" b="1" dirty="0">
                <a:latin typeface="Trade Gothic Next Cond" panose="020B0506040303020004" pitchFamily="34" charset="0"/>
                <a:cs typeface="Times New Roman" panose="02020603050405020304" pitchFamily="18" charset="0"/>
                <a:hlinkClick r:id="rId2"/>
              </a:rPr>
              <a:t>Click Here</a:t>
            </a:r>
            <a:endParaRPr lang="en-US" sz="2800" b="1" dirty="0">
              <a:latin typeface="Trade Gothic Next Cond" panose="020B05060403030200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86A9821-C735-4060-82C4-0CCAAAB0217B}"/>
              </a:ext>
            </a:extLst>
          </p:cNvPr>
          <p:cNvSpPr txBox="1"/>
          <p:nvPr/>
        </p:nvSpPr>
        <p:spPr>
          <a:xfrm>
            <a:off x="326752" y="1200190"/>
            <a:ext cx="11710837" cy="400110"/>
          </a:xfrm>
          <a:prstGeom prst="rect">
            <a:avLst/>
          </a:prstGeom>
          <a:noFill/>
        </p:spPr>
        <p:txBody>
          <a:bodyPr wrap="square">
            <a:spAutoFit/>
          </a:bodyPr>
          <a:lstStyle/>
          <a:p>
            <a:r>
              <a:rPr lang="en-US" sz="2000" dirty="0">
                <a:latin typeface="Arial Narrow" panose="020B0606020202030204" pitchFamily="34" charset="0"/>
                <a:cs typeface="Times New Roman" panose="02020603050405020304" pitchFamily="18" charset="0"/>
              </a:rPr>
              <a:t>The Buy More, Save More Rebate runs through June 30! Maximize savings on a BlueStar</a:t>
            </a:r>
            <a:r>
              <a:rPr lang="en-US" sz="2000" dirty="0">
                <a:latin typeface="Arial Narrow" panose="020B0606020202030204" pitchFamily="34" charset="0"/>
              </a:rPr>
              <a:t>®</a:t>
            </a:r>
            <a:r>
              <a:rPr lang="en-US" sz="2000" dirty="0">
                <a:latin typeface="Arial Narrow" panose="020B0606020202030204" pitchFamily="34" charset="0"/>
                <a:cs typeface="Times New Roman" panose="02020603050405020304" pitchFamily="18" charset="0"/>
              </a:rPr>
              <a:t> appliance package.</a:t>
            </a:r>
          </a:p>
        </p:txBody>
      </p:sp>
      <p:pic>
        <p:nvPicPr>
          <p:cNvPr id="8" name="Picture 7">
            <a:extLst>
              <a:ext uri="{FF2B5EF4-FFF2-40B4-BE49-F238E27FC236}">
                <a16:creationId xmlns:a16="http://schemas.microsoft.com/office/drawing/2014/main" id="{B61BF904-5BC7-70C1-F0E7-F12FB46E6539}"/>
              </a:ext>
            </a:extLst>
          </p:cNvPr>
          <p:cNvPicPr>
            <a:picLocks noChangeAspect="1"/>
          </p:cNvPicPr>
          <p:nvPr/>
        </p:nvPicPr>
        <p:blipFill rotWithShape="1">
          <a:blip r:embed="rId3"/>
          <a:srcRect l="2458" t="2384" r="1882" b="1718"/>
          <a:stretch/>
        </p:blipFill>
        <p:spPr>
          <a:xfrm>
            <a:off x="2917051" y="1686416"/>
            <a:ext cx="6780787" cy="8002023"/>
          </a:xfrm>
          <a:prstGeom prst="rect">
            <a:avLst/>
          </a:prstGeom>
        </p:spPr>
      </p:pic>
      <p:pic>
        <p:nvPicPr>
          <p:cNvPr id="2" name="Picture 1">
            <a:extLst>
              <a:ext uri="{FF2B5EF4-FFF2-40B4-BE49-F238E27FC236}">
                <a16:creationId xmlns:a16="http://schemas.microsoft.com/office/drawing/2014/main" id="{3CF02CFD-3186-65E0-D56B-82A8C5B5F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pic>
        <p:nvPicPr>
          <p:cNvPr id="5" name="Picture 4" descr="Logo, company name&#10;&#10;Description automatically generated">
            <a:extLst>
              <a:ext uri="{FF2B5EF4-FFF2-40B4-BE49-F238E27FC236}">
                <a16:creationId xmlns:a16="http://schemas.microsoft.com/office/drawing/2014/main" id="{95E72E75-4470-AAE0-CC75-F45848BAD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9" y="9158258"/>
            <a:ext cx="1852613" cy="717579"/>
          </a:xfrm>
          <a:prstGeom prst="rect">
            <a:avLst/>
          </a:prstGeom>
        </p:spPr>
      </p:pic>
    </p:spTree>
    <p:extLst>
      <p:ext uri="{BB962C8B-B14F-4D97-AF65-F5344CB8AC3E}">
        <p14:creationId xmlns:p14="http://schemas.microsoft.com/office/powerpoint/2010/main" val="2478033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A5A70D-BA1E-4E73-9E53-FBA7ABD2ADDA}"/>
              </a:ext>
            </a:extLst>
          </p:cNvPr>
          <p:cNvSpPr txBox="1"/>
          <p:nvPr/>
        </p:nvSpPr>
        <p:spPr>
          <a:xfrm>
            <a:off x="234169" y="779859"/>
            <a:ext cx="3260623" cy="482240"/>
          </a:xfrm>
          <a:prstGeom prst="rect">
            <a:avLst/>
          </a:prstGeom>
          <a:noFill/>
        </p:spPr>
        <p:txBody>
          <a:bodyPr wrap="non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Promotions – </a:t>
            </a:r>
            <a:r>
              <a:rPr lang="en-US" sz="2800" b="1" dirty="0">
                <a:latin typeface="Trade Gothic Next Cond" panose="020B0506040303020004" pitchFamily="34" charset="0"/>
                <a:cs typeface="Times New Roman" panose="02020603050405020304" pitchFamily="18" charset="0"/>
                <a:hlinkClick r:id="rId2"/>
              </a:rPr>
              <a:t>Click Here</a:t>
            </a:r>
            <a:endParaRPr lang="en-US" sz="2800" b="1" dirty="0">
              <a:latin typeface="Trade Gothic Next Cond" panose="020B05060403030200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86A9821-C735-4060-82C4-0CCAAAB0217B}"/>
              </a:ext>
            </a:extLst>
          </p:cNvPr>
          <p:cNvSpPr txBox="1"/>
          <p:nvPr/>
        </p:nvSpPr>
        <p:spPr>
          <a:xfrm>
            <a:off x="234169" y="1200544"/>
            <a:ext cx="12699975" cy="400110"/>
          </a:xfrm>
          <a:prstGeom prst="rect">
            <a:avLst/>
          </a:prstGeom>
          <a:noFill/>
        </p:spPr>
        <p:txBody>
          <a:bodyPr wrap="square">
            <a:spAutoFit/>
          </a:bodyPr>
          <a:lstStyle/>
          <a:p>
            <a:r>
              <a:rPr lang="en-US" sz="2000" dirty="0">
                <a:latin typeface="Arial Narrow" panose="020B0606020202030204" pitchFamily="34" charset="0"/>
                <a:cs typeface="Times New Roman" panose="02020603050405020304" pitchFamily="18" charset="0"/>
              </a:rPr>
              <a:t>Save on winning customization refrigeration options through June 30. COMBINE with our Buy More, Save More for maximum savings.</a:t>
            </a:r>
          </a:p>
        </p:txBody>
      </p:sp>
      <p:pic>
        <p:nvPicPr>
          <p:cNvPr id="9" name="Picture 8">
            <a:extLst>
              <a:ext uri="{FF2B5EF4-FFF2-40B4-BE49-F238E27FC236}">
                <a16:creationId xmlns:a16="http://schemas.microsoft.com/office/drawing/2014/main" id="{69E05726-16EA-88D8-67FF-E5984CBA913E}"/>
              </a:ext>
            </a:extLst>
          </p:cNvPr>
          <p:cNvPicPr>
            <a:picLocks noChangeAspect="1"/>
          </p:cNvPicPr>
          <p:nvPr/>
        </p:nvPicPr>
        <p:blipFill>
          <a:blip r:embed="rId3"/>
          <a:stretch>
            <a:fillRect/>
          </a:stretch>
        </p:blipFill>
        <p:spPr>
          <a:xfrm>
            <a:off x="2857823" y="1600654"/>
            <a:ext cx="6852731" cy="8076383"/>
          </a:xfrm>
          <a:prstGeom prst="rect">
            <a:avLst/>
          </a:prstGeom>
        </p:spPr>
      </p:pic>
      <p:pic>
        <p:nvPicPr>
          <p:cNvPr id="2" name="Picture 1">
            <a:extLst>
              <a:ext uri="{FF2B5EF4-FFF2-40B4-BE49-F238E27FC236}">
                <a16:creationId xmlns:a16="http://schemas.microsoft.com/office/drawing/2014/main" id="{57485A5E-0DF2-3411-1D8F-7F899B42D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219"/>
            <a:ext cx="13168313" cy="1019574"/>
          </a:xfrm>
          <a:prstGeom prst="rect">
            <a:avLst/>
          </a:prstGeom>
        </p:spPr>
      </p:pic>
      <p:pic>
        <p:nvPicPr>
          <p:cNvPr id="5" name="Picture 4" descr="Logo, company name&#10;&#10;Description automatically generated">
            <a:extLst>
              <a:ext uri="{FF2B5EF4-FFF2-40B4-BE49-F238E27FC236}">
                <a16:creationId xmlns:a16="http://schemas.microsoft.com/office/drawing/2014/main" id="{A13B80C5-66D2-0A7A-F60A-7A0D83399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9" y="9158258"/>
            <a:ext cx="1852613" cy="717579"/>
          </a:xfrm>
          <a:prstGeom prst="rect">
            <a:avLst/>
          </a:prstGeom>
        </p:spPr>
      </p:pic>
    </p:spTree>
    <p:extLst>
      <p:ext uri="{BB962C8B-B14F-4D97-AF65-F5344CB8AC3E}">
        <p14:creationId xmlns:p14="http://schemas.microsoft.com/office/powerpoint/2010/main" val="411489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42F05-53F2-4B0E-BDD3-A053E5B99C2A}"/>
              </a:ext>
            </a:extLst>
          </p:cNvPr>
          <p:cNvSpPr txBox="1"/>
          <p:nvPr/>
        </p:nvSpPr>
        <p:spPr>
          <a:xfrm>
            <a:off x="141715" y="717957"/>
            <a:ext cx="7242496" cy="851572"/>
          </a:xfrm>
          <a:prstGeom prst="rect">
            <a:avLst/>
          </a:prstGeom>
          <a:noFill/>
        </p:spPr>
        <p:txBody>
          <a:bodyPr wrap="square" lIns="50857" tIns="25428" rIns="50857" bIns="25428" rtlCol="0">
            <a:spAutoFit/>
          </a:bodyPr>
          <a:lstStyle/>
          <a:p>
            <a:r>
              <a:rPr lang="en-US" sz="2800" b="1" dirty="0">
                <a:latin typeface="Trade Gothic Next Cond" panose="020B0506040303020004" pitchFamily="34" charset="0"/>
                <a:cs typeface="Times New Roman" panose="02020603050405020304" pitchFamily="18" charset="0"/>
              </a:rPr>
              <a:t>QUICK SHIP Appliances – </a:t>
            </a:r>
            <a:r>
              <a:rPr lang="en-US" sz="2800" b="1" dirty="0">
                <a:latin typeface="Trade Gothic Next Cond" panose="020B0506040303020004" pitchFamily="34" charset="0"/>
                <a:cs typeface="Times New Roman" panose="02020603050405020304" pitchFamily="18" charset="0"/>
                <a:hlinkClick r:id="rId2"/>
              </a:rPr>
              <a:t>Click Here</a:t>
            </a:r>
            <a:endParaRPr lang="en-US" sz="2800" b="1" dirty="0">
              <a:latin typeface="Trade Gothic Next Cond" panose="020B0506040303020004" pitchFamily="34" charset="0"/>
              <a:cs typeface="Times New Roman" panose="02020603050405020304" pitchFamily="18" charset="0"/>
            </a:endParaRPr>
          </a:p>
          <a:p>
            <a:endParaRPr lang="en-US" sz="2400" b="1" dirty="0">
              <a:latin typeface="Trade Gothic Next Cond" panose="020B0506040303020004" pitchFamily="34" charset="0"/>
              <a:cs typeface="Times New Roman" panose="02020603050405020304" pitchFamily="18" charset="0"/>
            </a:endParaRPr>
          </a:p>
        </p:txBody>
      </p:sp>
      <p:pic>
        <p:nvPicPr>
          <p:cNvPr id="13" name="Picture 12" descr="Graphical user interface&#10;&#10;Description automatically generated with medium confidence">
            <a:extLst>
              <a:ext uri="{FF2B5EF4-FFF2-40B4-BE49-F238E27FC236}">
                <a16:creationId xmlns:a16="http://schemas.microsoft.com/office/drawing/2014/main" id="{4CB48827-0FDD-269F-3D6E-30CCFFB3AC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4819" y="1944960"/>
            <a:ext cx="7001451" cy="7785636"/>
          </a:xfrm>
          <a:prstGeom prst="rect">
            <a:avLst/>
          </a:prstGeom>
        </p:spPr>
      </p:pic>
      <p:pic>
        <p:nvPicPr>
          <p:cNvPr id="2" name="Picture 1">
            <a:extLst>
              <a:ext uri="{FF2B5EF4-FFF2-40B4-BE49-F238E27FC236}">
                <a16:creationId xmlns:a16="http://schemas.microsoft.com/office/drawing/2014/main" id="{2679FB6C-25A8-E83D-AC97-B2EF25E22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3168313" cy="607273"/>
          </a:xfrm>
          <a:prstGeom prst="rect">
            <a:avLst/>
          </a:prstGeom>
        </p:spPr>
      </p:pic>
      <p:sp>
        <p:nvSpPr>
          <p:cNvPr id="3" name="TextBox 2">
            <a:extLst>
              <a:ext uri="{FF2B5EF4-FFF2-40B4-BE49-F238E27FC236}">
                <a16:creationId xmlns:a16="http://schemas.microsoft.com/office/drawing/2014/main" id="{53EE0D6D-A6FC-7142-8B23-9D28C2CE652B}"/>
              </a:ext>
            </a:extLst>
          </p:cNvPr>
          <p:cNvSpPr txBox="1"/>
          <p:nvPr/>
        </p:nvSpPr>
        <p:spPr>
          <a:xfrm>
            <a:off x="141715" y="1169419"/>
            <a:ext cx="11515292" cy="400110"/>
          </a:xfrm>
          <a:prstGeom prst="rect">
            <a:avLst/>
          </a:prstGeom>
          <a:noFill/>
        </p:spPr>
        <p:txBody>
          <a:bodyPr wrap="square">
            <a:spAutoFit/>
          </a:bodyPr>
          <a:lstStyle/>
          <a:p>
            <a:r>
              <a:rPr lang="en-US" sz="2000" dirty="0">
                <a:solidFill>
                  <a:srgbClr val="212121"/>
                </a:solidFill>
                <a:latin typeface="Arial Narrow" panose="020B0606020202030204" pitchFamily="34" charset="0"/>
                <a:cs typeface="Times New Roman" panose="02020603050405020304" pitchFamily="18" charset="0"/>
              </a:rPr>
              <a:t>Full suite of kitchen appliances available in to ship in 3 weeks!</a:t>
            </a:r>
            <a:endParaRPr lang="en-US" sz="20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7255973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25885</TotalTime>
  <Words>895</Words>
  <Application>Microsoft Office PowerPoint</Application>
  <PresentationFormat>Custom</PresentationFormat>
  <Paragraphs>101</Paragraphs>
  <Slides>12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Arial Narrow</vt:lpstr>
      <vt:lpstr>Calibri</vt:lpstr>
      <vt:lpstr>Calibri Light</vt:lpstr>
      <vt:lpstr>Times New Roman</vt:lpstr>
      <vt:lpstr>Trade Gothic Next Cond</vt:lpstr>
      <vt:lpstr>Trade Gothic Next Cond </vt:lpstr>
      <vt:lpstr>Wingdings</vt:lpstr>
      <vt:lpstr>Office Theme</vt:lpstr>
      <vt:lpstr>PowerPoint Presentation</vt:lpstr>
      <vt:lpstr>Refrigeration News The Ultimate in Customization - BlueStar® 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Trade News Kitchen Design Contest is Open for Entry - Click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Muth</dc:creator>
  <cp:lastModifiedBy>David Prestianni</cp:lastModifiedBy>
  <cp:revision>38</cp:revision>
  <dcterms:created xsi:type="dcterms:W3CDTF">2022-08-31T01:17:25Z</dcterms:created>
  <dcterms:modified xsi:type="dcterms:W3CDTF">2023-05-15T13:02:22Z</dcterms:modified>
</cp:coreProperties>
</file>