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55" r:id="rId2"/>
    <p:sldId id="556" r:id="rId3"/>
    <p:sldId id="557" r:id="rId4"/>
    <p:sldId id="548" r:id="rId5"/>
    <p:sldId id="597" r:id="rId6"/>
    <p:sldId id="589" r:id="rId7"/>
    <p:sldId id="567" r:id="rId8"/>
    <p:sldId id="588" r:id="rId9"/>
    <p:sldId id="573" r:id="rId10"/>
    <p:sldId id="592" r:id="rId11"/>
    <p:sldId id="595" r:id="rId12"/>
    <p:sldId id="560" r:id="rId13"/>
    <p:sldId id="546" r:id="rId14"/>
    <p:sldId id="584" r:id="rId15"/>
    <p:sldId id="590" r:id="rId16"/>
    <p:sldId id="591" r:id="rId17"/>
    <p:sldId id="585" r:id="rId18"/>
    <p:sldId id="596" r:id="rId19"/>
    <p:sldId id="586" r:id="rId20"/>
    <p:sldId id="576" r:id="rId21"/>
    <p:sldId id="598" r:id="rId22"/>
  </p:sldIdLst>
  <p:sldSz cx="9875838" cy="7589838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1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59721F-08AF-95D9-4490-D5DEDEE2680C}" name="Karol Becker" initials="KB" userId="Karol Beck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36CEC-FF60-4A35-9091-970C0411FFFF}" v="32" dt="2022-11-08T14:50:51.3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5438" autoAdjust="0"/>
  </p:normalViewPr>
  <p:slideViewPr>
    <p:cSldViewPr>
      <p:cViewPr varScale="1">
        <p:scale>
          <a:sx n="60" d="100"/>
          <a:sy n="60" d="100"/>
        </p:scale>
        <p:origin x="1344" y="80"/>
      </p:cViewPr>
      <p:guideLst>
        <p:guide orient="horz" pos="2391"/>
        <p:guide pos="31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E2D8B7-F672-4CBB-AAA6-BD04C9B03F69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0950" y="692150"/>
            <a:ext cx="4508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C59F9B-2C80-4747-919B-3FD3448D0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8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1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8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8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9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21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59F9B-2C80-4747-919B-3FD3448D03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10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357771"/>
            <a:ext cx="8394462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377" y="4300908"/>
            <a:ext cx="6913087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7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8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34359" y="303947"/>
            <a:ext cx="2398662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228" y="303947"/>
            <a:ext cx="7036535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0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3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23" y="4877175"/>
            <a:ext cx="8394462" cy="150742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123" y="3216897"/>
            <a:ext cx="8394462" cy="166027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7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228" y="1770964"/>
            <a:ext cx="4716741" cy="50089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4565" y="1770964"/>
            <a:ext cx="4718456" cy="50089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0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698930"/>
            <a:ext cx="4363544" cy="708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92" y="2406962"/>
            <a:ext cx="4363544" cy="4372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789" y="1698930"/>
            <a:ext cx="4365258" cy="7080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789" y="2406962"/>
            <a:ext cx="4365258" cy="437294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2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5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8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3" y="302188"/>
            <a:ext cx="3249083" cy="1286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178" y="302190"/>
            <a:ext cx="5520868" cy="64777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93" y="1588245"/>
            <a:ext cx="3249083" cy="51916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2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34" y="5312887"/>
            <a:ext cx="5925503" cy="627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734" y="678166"/>
            <a:ext cx="5925503" cy="45539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734" y="5940103"/>
            <a:ext cx="5925503" cy="890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1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770964"/>
            <a:ext cx="8888254" cy="5008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3792" y="7034657"/>
            <a:ext cx="2304362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7C6C-5426-4058-B3E1-B21E3690A676}" type="datetimeFigureOut">
              <a:rPr lang="en-US" smtClean="0"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46" y="7034657"/>
            <a:ext cx="3127349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7684" y="7034657"/>
            <a:ext cx="2304362" cy="404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48B3C-25F4-461D-ABAE-164D3A0E3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0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61602543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6159945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7CAD1BB-3329-1393-A946-9A9C3B23A1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159"/>
            <a:ext cx="9875520" cy="75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36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784" y="335200"/>
            <a:ext cx="5715193" cy="423084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BlueStar® Dual Fuel Range - Oven Features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72268" y="3158243"/>
            <a:ext cx="2242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Unmatched Customization: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from stainless steel or +1,000 colors and 10 metal trim options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41919" y="4037868"/>
            <a:ext cx="2218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Optimized Small Oven: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Convection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2.7 cu. Ft.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Full-extension racks can accommodate 9” x 13” sheet pan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7349" y="1933072"/>
            <a:ext cx="2101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Touchscreen: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Oversized, full-color 7” display panel operates eight cooking modes plus ergonomic tilt up display. Quick Start™ cooking in 2 easy touches</a:t>
            </a:r>
            <a:endParaRPr lang="en-US" sz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3895" y="3915938"/>
            <a:ext cx="2076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Convection Oven: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precise cooking and baking with eight modes include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bake,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bake, broil, roast,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convect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roast, proof and dehydrate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734D6F-3509-4FC9-8F47-DA3F6A92BAFD}"/>
              </a:ext>
            </a:extLst>
          </p:cNvPr>
          <p:cNvSpPr txBox="1"/>
          <p:nvPr/>
        </p:nvSpPr>
        <p:spPr>
          <a:xfrm>
            <a:off x="137319" y="3250577"/>
            <a:ext cx="2434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Large Capacity: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cu. Ft. 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Fits full-size commercial sheet pans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77CFD5A-8F5A-4D13-B7D2-7AC05BB984E0}"/>
              </a:ext>
            </a:extLst>
          </p:cNvPr>
          <p:cNvSpPr txBox="1"/>
          <p:nvPr/>
        </p:nvSpPr>
        <p:spPr>
          <a:xfrm>
            <a:off x="162343" y="2789971"/>
            <a:ext cx="2076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Powerful Broiler:</a:t>
            </a:r>
          </a:p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5,000 Watts</a:t>
            </a:r>
          </a:p>
        </p:txBody>
      </p:sp>
      <p:pic>
        <p:nvPicPr>
          <p:cNvPr id="5" name="Picture 4" descr="A picture containing appliance, stove, kitchen appliance, indoor&#10;&#10;Description automatically generated">
            <a:extLst>
              <a:ext uri="{FF2B5EF4-FFF2-40B4-BE49-F238E27FC236}">
                <a16:creationId xmlns:a16="http://schemas.microsoft.com/office/drawing/2014/main" id="{4E74C3AE-7E96-7131-DC55-30891AB2B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066" y="1615599"/>
            <a:ext cx="4961707" cy="393192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8D9C86D-4F98-D807-DEDD-5FF5FBC326D8}"/>
              </a:ext>
            </a:extLst>
          </p:cNvPr>
          <p:cNvCxnSpPr>
            <a:cxnSpLocks/>
          </p:cNvCxnSpPr>
          <p:nvPr/>
        </p:nvCxnSpPr>
        <p:spPr>
          <a:xfrm>
            <a:off x="1530077" y="3030686"/>
            <a:ext cx="16529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77A13B-C021-0C42-84C6-03A6FE6666BE}"/>
              </a:ext>
            </a:extLst>
          </p:cNvPr>
          <p:cNvCxnSpPr/>
          <p:nvPr/>
        </p:nvCxnSpPr>
        <p:spPr>
          <a:xfrm>
            <a:off x="1861230" y="3413919"/>
            <a:ext cx="1066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44F0B38-FE26-27E7-9A74-8DF095772A9F}"/>
              </a:ext>
            </a:extLst>
          </p:cNvPr>
          <p:cNvCxnSpPr>
            <a:cxnSpLocks/>
          </p:cNvCxnSpPr>
          <p:nvPr/>
        </p:nvCxnSpPr>
        <p:spPr>
          <a:xfrm>
            <a:off x="1877058" y="4081252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14CBC8-5DB2-D41D-E7AF-6A6EBB94AFAF}"/>
              </a:ext>
            </a:extLst>
          </p:cNvPr>
          <p:cNvCxnSpPr>
            <a:cxnSpLocks/>
          </p:cNvCxnSpPr>
          <p:nvPr/>
        </p:nvCxnSpPr>
        <p:spPr>
          <a:xfrm>
            <a:off x="5063092" y="2347119"/>
            <a:ext cx="252425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FFD539-129F-5CB8-1F31-9835720F33AB}"/>
              </a:ext>
            </a:extLst>
          </p:cNvPr>
          <p:cNvCxnSpPr>
            <a:cxnSpLocks/>
          </p:cNvCxnSpPr>
          <p:nvPr/>
        </p:nvCxnSpPr>
        <p:spPr>
          <a:xfrm flipH="1">
            <a:off x="6883134" y="3450920"/>
            <a:ext cx="7042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450185-2F6A-FF76-233C-BB12568A8ADF}"/>
              </a:ext>
            </a:extLst>
          </p:cNvPr>
          <p:cNvCxnSpPr>
            <a:cxnSpLocks/>
          </p:cNvCxnSpPr>
          <p:nvPr/>
        </p:nvCxnSpPr>
        <p:spPr>
          <a:xfrm>
            <a:off x="6551319" y="4328319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397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19" y="372092"/>
            <a:ext cx="2980213" cy="423084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Ergonomic Tilt Display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B5B8-A347-446B-9D11-9109581AB3E1}"/>
              </a:ext>
            </a:extLst>
          </p:cNvPr>
          <p:cNvSpPr txBox="1"/>
          <p:nvPr/>
        </p:nvSpPr>
        <p:spPr>
          <a:xfrm>
            <a:off x="213519" y="826478"/>
            <a:ext cx="96242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One-touch tilt display for easy usage and viewing </a:t>
            </a:r>
          </a:p>
        </p:txBody>
      </p:sp>
      <p:pic>
        <p:nvPicPr>
          <p:cNvPr id="3" name="Picture 2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D2877EB9-8FEC-631A-571D-A7AEB3CC0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1496416"/>
            <a:ext cx="9875520" cy="52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3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391670F-41C1-4AAC-8BF4-AE5AB52C1D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645" y="2001183"/>
            <a:ext cx="5843416" cy="3516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52519" y="1051719"/>
            <a:ext cx="4937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2DB07-F9D8-4355-A97A-EDA815FCE92D}"/>
              </a:ext>
            </a:extLst>
          </p:cNvPr>
          <p:cNvSpPr txBox="1"/>
          <p:nvPr/>
        </p:nvSpPr>
        <p:spPr>
          <a:xfrm>
            <a:off x="113383" y="222849"/>
            <a:ext cx="2788621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Intuitive Touchscreen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DF81C-EF35-4BED-B42B-A2DDD9C83021}"/>
              </a:ext>
            </a:extLst>
          </p:cNvPr>
          <p:cNvSpPr txBox="1"/>
          <p:nvPr/>
        </p:nvSpPr>
        <p:spPr>
          <a:xfrm>
            <a:off x="217894" y="657523"/>
            <a:ext cx="9684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Full-color 7” screen offers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clear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visibility, with high resolution and a user-friendly interface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8 cook modes + Sabbath + Precise Temperature Probe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en-US" sz="18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cooking in three easy touches </a:t>
            </a: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All modes, external kitchen timers, clock and oven activity viewable on single screen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34DAD-A010-43F3-BF81-5D98AB9FC855}"/>
              </a:ext>
            </a:extLst>
          </p:cNvPr>
          <p:cNvSpPr txBox="1"/>
          <p:nvPr/>
        </p:nvSpPr>
        <p:spPr>
          <a:xfrm>
            <a:off x="245417" y="3120101"/>
            <a:ext cx="70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Oven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65E805-6276-4FCB-95FC-EDE0AF8429EB}"/>
              </a:ext>
            </a:extLst>
          </p:cNvPr>
          <p:cNvCxnSpPr>
            <a:cxnSpLocks/>
          </p:cNvCxnSpPr>
          <p:nvPr/>
        </p:nvCxnSpPr>
        <p:spPr>
          <a:xfrm>
            <a:off x="7465364" y="2423319"/>
            <a:ext cx="1090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C9BC16-1C09-45D7-A6C2-D664143A8142}"/>
              </a:ext>
            </a:extLst>
          </p:cNvPr>
          <p:cNvCxnSpPr>
            <a:cxnSpLocks/>
          </p:cNvCxnSpPr>
          <p:nvPr/>
        </p:nvCxnSpPr>
        <p:spPr>
          <a:xfrm>
            <a:off x="7595061" y="3315402"/>
            <a:ext cx="10431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1B150-34B7-446B-98F7-465590F299BC}"/>
              </a:ext>
            </a:extLst>
          </p:cNvPr>
          <p:cNvCxnSpPr>
            <a:cxnSpLocks/>
          </p:cNvCxnSpPr>
          <p:nvPr/>
        </p:nvCxnSpPr>
        <p:spPr>
          <a:xfrm>
            <a:off x="1252746" y="2423319"/>
            <a:ext cx="8244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70E66BA-47DB-4F08-AC46-2021393ACCBF}"/>
              </a:ext>
            </a:extLst>
          </p:cNvPr>
          <p:cNvCxnSpPr>
            <a:cxnSpLocks/>
          </p:cNvCxnSpPr>
          <p:nvPr/>
        </p:nvCxnSpPr>
        <p:spPr>
          <a:xfrm>
            <a:off x="994039" y="3315402"/>
            <a:ext cx="104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1691AF8-B176-4451-85AB-C33D743BB140}"/>
              </a:ext>
            </a:extLst>
          </p:cNvPr>
          <p:cNvCxnSpPr>
            <a:cxnSpLocks/>
          </p:cNvCxnSpPr>
          <p:nvPr/>
        </p:nvCxnSpPr>
        <p:spPr>
          <a:xfrm>
            <a:off x="1128081" y="5260277"/>
            <a:ext cx="7801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9066EB-7E6C-40C8-B960-7AF678CBBFD3}"/>
              </a:ext>
            </a:extLst>
          </p:cNvPr>
          <p:cNvCxnSpPr>
            <a:cxnSpLocks/>
          </p:cNvCxnSpPr>
          <p:nvPr/>
        </p:nvCxnSpPr>
        <p:spPr>
          <a:xfrm>
            <a:off x="3368365" y="5391436"/>
            <a:ext cx="201434" cy="534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7A9AEA1-E541-4158-ABE5-90976CD0A4FE}"/>
              </a:ext>
            </a:extLst>
          </p:cNvPr>
          <p:cNvCxnSpPr>
            <a:cxnSpLocks/>
          </p:cNvCxnSpPr>
          <p:nvPr/>
        </p:nvCxnSpPr>
        <p:spPr>
          <a:xfrm flipH="1">
            <a:off x="4262572" y="5418984"/>
            <a:ext cx="129665" cy="534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3438619-B8E3-4827-89EC-E6AAF9FEDA1E}"/>
              </a:ext>
            </a:extLst>
          </p:cNvPr>
          <p:cNvCxnSpPr>
            <a:cxnSpLocks/>
          </p:cNvCxnSpPr>
          <p:nvPr/>
        </p:nvCxnSpPr>
        <p:spPr>
          <a:xfrm flipH="1">
            <a:off x="5584943" y="5405481"/>
            <a:ext cx="1" cy="57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CC3752A-B25E-4C3B-A3DF-BF8C3A4E497B}"/>
              </a:ext>
            </a:extLst>
          </p:cNvPr>
          <p:cNvCxnSpPr>
            <a:cxnSpLocks/>
          </p:cNvCxnSpPr>
          <p:nvPr/>
        </p:nvCxnSpPr>
        <p:spPr>
          <a:xfrm flipH="1">
            <a:off x="6253790" y="5377236"/>
            <a:ext cx="1" cy="57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6429D76-713B-4020-9655-9858ADD4D33A}"/>
              </a:ext>
            </a:extLst>
          </p:cNvPr>
          <p:cNvCxnSpPr>
            <a:cxnSpLocks/>
          </p:cNvCxnSpPr>
          <p:nvPr/>
        </p:nvCxnSpPr>
        <p:spPr>
          <a:xfrm flipH="1">
            <a:off x="6799240" y="5426376"/>
            <a:ext cx="2" cy="10045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207B110-30D3-4D72-8F2B-9A6B9E8C829A}"/>
              </a:ext>
            </a:extLst>
          </p:cNvPr>
          <p:cNvCxnSpPr>
            <a:cxnSpLocks/>
          </p:cNvCxnSpPr>
          <p:nvPr/>
        </p:nvCxnSpPr>
        <p:spPr>
          <a:xfrm flipH="1">
            <a:off x="7267350" y="5414949"/>
            <a:ext cx="1" cy="571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13D831-8D73-498D-B77A-52649D304815}"/>
              </a:ext>
            </a:extLst>
          </p:cNvPr>
          <p:cNvSpPr txBox="1"/>
          <p:nvPr/>
        </p:nvSpPr>
        <p:spPr>
          <a:xfrm>
            <a:off x="218361" y="2122685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Oven Light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E9C2B8-223C-44B0-92B4-E8ED631FFD61}"/>
              </a:ext>
            </a:extLst>
          </p:cNvPr>
          <p:cNvSpPr txBox="1"/>
          <p:nvPr/>
        </p:nvSpPr>
        <p:spPr>
          <a:xfrm>
            <a:off x="142844" y="5106389"/>
            <a:ext cx="106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2FC5B9-2D7F-484D-8603-04E88DE98009}"/>
              </a:ext>
            </a:extLst>
          </p:cNvPr>
          <p:cNvSpPr txBox="1"/>
          <p:nvPr/>
        </p:nvSpPr>
        <p:spPr>
          <a:xfrm>
            <a:off x="3381152" y="5930308"/>
            <a:ext cx="10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Kitchen Timers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E4AEFD-A954-4737-80E8-E6D96C26ADB0}"/>
              </a:ext>
            </a:extLst>
          </p:cNvPr>
          <p:cNvSpPr txBox="1"/>
          <p:nvPr/>
        </p:nvSpPr>
        <p:spPr>
          <a:xfrm>
            <a:off x="5038667" y="5988579"/>
            <a:ext cx="106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4FEC5E-1213-469A-9849-6D633628CF05}"/>
              </a:ext>
            </a:extLst>
          </p:cNvPr>
          <p:cNvSpPr txBox="1"/>
          <p:nvPr/>
        </p:nvSpPr>
        <p:spPr>
          <a:xfrm>
            <a:off x="5757981" y="5946881"/>
            <a:ext cx="106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 Screen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5FB311-39ED-4B6C-BDC9-6D6319381682}"/>
              </a:ext>
            </a:extLst>
          </p:cNvPr>
          <p:cNvSpPr txBox="1"/>
          <p:nvPr/>
        </p:nvSpPr>
        <p:spPr>
          <a:xfrm>
            <a:off x="6267097" y="6420967"/>
            <a:ext cx="10642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B906B1-FAAC-4EFF-B794-486B4C6D8F86}"/>
              </a:ext>
            </a:extLst>
          </p:cNvPr>
          <p:cNvSpPr txBox="1"/>
          <p:nvPr/>
        </p:nvSpPr>
        <p:spPr>
          <a:xfrm>
            <a:off x="6771384" y="5973282"/>
            <a:ext cx="1362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Idle Display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F69919-D856-46B4-9FDB-1DA138D73735}"/>
              </a:ext>
            </a:extLst>
          </p:cNvPr>
          <p:cNvSpPr txBox="1"/>
          <p:nvPr/>
        </p:nvSpPr>
        <p:spPr>
          <a:xfrm>
            <a:off x="8671719" y="3060502"/>
            <a:ext cx="705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SmallOven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D4FE39-1AA8-4C95-9511-6E6AEED34B0A}"/>
              </a:ext>
            </a:extLst>
          </p:cNvPr>
          <p:cNvSpPr txBox="1"/>
          <p:nvPr/>
        </p:nvSpPr>
        <p:spPr>
          <a:xfrm>
            <a:off x="8443119" y="2229880"/>
            <a:ext cx="1085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Oven Light</a:t>
            </a:r>
          </a:p>
        </p:txBody>
      </p:sp>
    </p:spTree>
    <p:extLst>
      <p:ext uri="{BB962C8B-B14F-4D97-AF65-F5344CB8AC3E}">
        <p14:creationId xmlns:p14="http://schemas.microsoft.com/office/powerpoint/2010/main" val="3160464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52519" y="1051719"/>
            <a:ext cx="4937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2DB07-F9D8-4355-A97A-EDA815FCE92D}"/>
              </a:ext>
            </a:extLst>
          </p:cNvPr>
          <p:cNvSpPr txBox="1"/>
          <p:nvPr/>
        </p:nvSpPr>
        <p:spPr>
          <a:xfrm>
            <a:off x="213523" y="365919"/>
            <a:ext cx="3271381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Controller Customization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DF81C-EF35-4BED-B42B-A2DDD9C83021}"/>
              </a:ext>
            </a:extLst>
          </p:cNvPr>
          <p:cNvSpPr txBox="1"/>
          <p:nvPr/>
        </p:nvSpPr>
        <p:spPr>
          <a:xfrm>
            <a:off x="213523" y="731858"/>
            <a:ext cx="96843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200"/>
              </a:spcAft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from 8 different idle clock display screens and 3 sound settings depending on personal preference.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922D9D-62E4-45E7-AEC0-7987026B7886}"/>
              </a:ext>
            </a:extLst>
          </p:cNvPr>
          <p:cNvSpPr txBox="1"/>
          <p:nvPr/>
        </p:nvSpPr>
        <p:spPr>
          <a:xfrm>
            <a:off x="1815446" y="1247478"/>
            <a:ext cx="1455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 Clocks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D40B98-8207-48BF-8534-B878BA09DB6D}"/>
              </a:ext>
            </a:extLst>
          </p:cNvPr>
          <p:cNvSpPr txBox="1"/>
          <p:nvPr/>
        </p:nvSpPr>
        <p:spPr>
          <a:xfrm>
            <a:off x="6782923" y="1247478"/>
            <a:ext cx="1423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Clocks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5BF7FD5-C145-435F-9546-1B7B08B0AF7B}"/>
              </a:ext>
            </a:extLst>
          </p:cNvPr>
          <p:cNvSpPr txBox="1"/>
          <p:nvPr/>
        </p:nvSpPr>
        <p:spPr>
          <a:xfrm>
            <a:off x="4051486" y="4664334"/>
            <a:ext cx="1582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Sound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61BC6-57A3-46B0-AF89-0F1FCFE20C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809" y="5002888"/>
            <a:ext cx="4046220" cy="24231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BFA47D-A5B3-4B2A-93FB-766DF68AC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71" y="1639948"/>
            <a:ext cx="4724400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4AC664-43FD-42C8-9DD9-2E42F682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0397" y="1624708"/>
            <a:ext cx="4724400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29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2"/>
            <a:ext cx="2794863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Oven Cleaning Mode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697" y="1193635"/>
            <a:ext cx="6492823" cy="4189360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friendly, gentle 90-minute express cleaning mode plus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Clean™ technology</a:t>
            </a: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Cycle Runs at 550° for 90 minutes</a:t>
            </a:r>
          </a:p>
          <a:p>
            <a:pPr marL="760720" lvl="1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to 550° – takes about 50 to get to temp, then retains the temp for another 40 minutes</a:t>
            </a:r>
          </a:p>
          <a:p>
            <a:pPr marL="760720" lvl="1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Heating elements alternate so dirtiest surfaces are expose to higher temps</a:t>
            </a: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Catalytic element eliminates smoke and odors </a:t>
            </a:r>
          </a:p>
          <a:p>
            <a:pPr marL="261732" indent="-261732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cycle time, pulls less energy and reduces excess heat, smoke and odors in your household</a:t>
            </a:r>
          </a:p>
          <a:p>
            <a:endParaRPr lang="en-US" sz="2200" dirty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7" name="Picture 6" descr="Cleaning sponge">
            <a:extLst>
              <a:ext uri="{FF2B5EF4-FFF2-40B4-BE49-F238E27FC236}">
                <a16:creationId xmlns:a16="http://schemas.microsoft.com/office/drawing/2014/main" id="{58037A6B-E35C-4913-981A-D2AA36714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519" y="2584419"/>
            <a:ext cx="2804160" cy="18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9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452519" y="1051719"/>
            <a:ext cx="49371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0486" y="5555095"/>
            <a:ext cx="16193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Classic Stainless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39651" y="5567954"/>
            <a:ext cx="1396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1,000+ Colors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3722" y="5308874"/>
            <a:ext cx="1693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1,000+ Colors 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+ 10 Metal Trims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32DB07-F9D8-4355-A97A-EDA815FCE92D}"/>
              </a:ext>
            </a:extLst>
          </p:cNvPr>
          <p:cNvSpPr txBox="1"/>
          <p:nvPr/>
        </p:nvSpPr>
        <p:spPr>
          <a:xfrm>
            <a:off x="213523" y="365919"/>
            <a:ext cx="9448792" cy="430810"/>
          </a:xfrm>
          <a:prstGeom prst="rect">
            <a:avLst/>
          </a:prstGeom>
          <a:noFill/>
        </p:spPr>
        <p:txBody>
          <a:bodyPr wrap="squar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BlueStar</a:t>
            </a:r>
            <a:r>
              <a:rPr 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MARKET LEADER in COLOR &amp; CUSTOMIZATION</a:t>
            </a:r>
            <a:r>
              <a:rPr lang="en-US" sz="2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8DF81C-EF35-4BED-B42B-A2DDD9C83021}"/>
              </a:ext>
            </a:extLst>
          </p:cNvPr>
          <p:cNvSpPr txBox="1"/>
          <p:nvPr/>
        </p:nvSpPr>
        <p:spPr>
          <a:xfrm>
            <a:off x="213523" y="796729"/>
            <a:ext cx="9684362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Infinitely customizable ranges as unique as the home chefs who use them. Create a custom kitchen with 1,000+ colors and 10 metal trim finishes.</a:t>
            </a:r>
          </a:p>
          <a:p>
            <a:pPr marL="0" marR="0">
              <a:spcAft>
                <a:spcPts val="1200"/>
              </a:spcAft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appliance, kitchen appliance, stove, oven&#10;&#10;Description automatically generated">
            <a:extLst>
              <a:ext uri="{FF2B5EF4-FFF2-40B4-BE49-F238E27FC236}">
                <a16:creationId xmlns:a16="http://schemas.microsoft.com/office/drawing/2014/main" id="{CD85E6FE-DA15-29C1-48AB-F44F8D634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719" y="1860552"/>
            <a:ext cx="3076887" cy="3273552"/>
          </a:xfrm>
          <a:prstGeom prst="rect">
            <a:avLst/>
          </a:prstGeom>
        </p:spPr>
      </p:pic>
      <p:pic>
        <p:nvPicPr>
          <p:cNvPr id="10" name="Picture 9" descr="A picture containing appliance, kitchen appliance, stove&#10;&#10;Description automatically generated">
            <a:extLst>
              <a:ext uri="{FF2B5EF4-FFF2-40B4-BE49-F238E27FC236}">
                <a16:creationId xmlns:a16="http://schemas.microsoft.com/office/drawing/2014/main" id="{1A3B674F-19B5-1127-4134-E38F141026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069" y="1854977"/>
            <a:ext cx="3139700" cy="3273552"/>
          </a:xfrm>
          <a:prstGeom prst="rect">
            <a:avLst/>
          </a:prstGeom>
        </p:spPr>
      </p:pic>
      <p:pic>
        <p:nvPicPr>
          <p:cNvPr id="22" name="Picture 21" descr="A picture containing appliance, kitchen appliance, stove&#10;&#10;Description automatically generated">
            <a:extLst>
              <a:ext uri="{FF2B5EF4-FFF2-40B4-BE49-F238E27FC236}">
                <a16:creationId xmlns:a16="http://schemas.microsoft.com/office/drawing/2014/main" id="{459EFC9D-C7C5-568D-E4E8-1F3D77B8F8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0" t="11722" r="22995" b="10193"/>
          <a:stretch/>
        </p:blipFill>
        <p:spPr>
          <a:xfrm>
            <a:off x="6656676" y="1858359"/>
            <a:ext cx="3107443" cy="327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22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AC7EF-3E00-44B7-B5C3-542EA712284A}"/>
              </a:ext>
            </a:extLst>
          </p:cNvPr>
          <p:cNvSpPr txBox="1"/>
          <p:nvPr/>
        </p:nvSpPr>
        <p:spPr>
          <a:xfrm>
            <a:off x="193777" y="356621"/>
            <a:ext cx="2570805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Yours Today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FA6C8-E267-4EEE-8CF8-71192233C0C1}"/>
              </a:ext>
            </a:extLst>
          </p:cNvPr>
          <p:cNvSpPr txBox="1"/>
          <p:nvPr/>
        </p:nvSpPr>
        <p:spPr>
          <a:xfrm>
            <a:off x="193777" y="814388"/>
            <a:ext cx="9544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new line raises the level of design sophistication with exciting options for personalization, including 1,000+ colors, custom colors and 10 metal trims, to fully style the luxury home kitchen.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20CF25-C2BC-5010-DBC4-14D5D907C6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36" b="4733"/>
          <a:stretch/>
        </p:blipFill>
        <p:spPr>
          <a:xfrm>
            <a:off x="-318" y="2035919"/>
            <a:ext cx="9875838" cy="449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5A705F-2E0E-DF82-A35D-3A58D27CAE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064" r="95371" b="59193"/>
          <a:stretch/>
        </p:blipFill>
        <p:spPr>
          <a:xfrm>
            <a:off x="0" y="6154950"/>
            <a:ext cx="1356519" cy="3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375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09213F-C13B-4649-A756-C9E2DA55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585" y="1286916"/>
            <a:ext cx="6545580" cy="4998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AC7EF-3E00-44B7-B5C3-542EA712284A}"/>
              </a:ext>
            </a:extLst>
          </p:cNvPr>
          <p:cNvSpPr txBox="1"/>
          <p:nvPr/>
        </p:nvSpPr>
        <p:spPr>
          <a:xfrm>
            <a:off x="213523" y="365919"/>
            <a:ext cx="6834793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Your Kitchen – What else is in the package?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FD98C8-75E2-4336-B2A4-8E1CAAEDD599}"/>
              </a:ext>
            </a:extLst>
          </p:cNvPr>
          <p:cNvSpPr/>
          <p:nvPr/>
        </p:nvSpPr>
        <p:spPr>
          <a:xfrm>
            <a:off x="1966119" y="303291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3CE8A4-0B33-4F57-BD87-1846BCDF0FA4}"/>
              </a:ext>
            </a:extLst>
          </p:cNvPr>
          <p:cNvSpPr/>
          <p:nvPr/>
        </p:nvSpPr>
        <p:spPr>
          <a:xfrm>
            <a:off x="3947319" y="204231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501B260-BDA8-42BE-A548-29F33D5D931F}"/>
              </a:ext>
            </a:extLst>
          </p:cNvPr>
          <p:cNvSpPr/>
          <p:nvPr/>
        </p:nvSpPr>
        <p:spPr>
          <a:xfrm>
            <a:off x="5547519" y="2804319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845EE44-7018-4EE5-AEF1-8F6531D474C7}"/>
              </a:ext>
            </a:extLst>
          </p:cNvPr>
          <p:cNvCxnSpPr/>
          <p:nvPr/>
        </p:nvCxnSpPr>
        <p:spPr>
          <a:xfrm>
            <a:off x="1280319" y="3071019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095558-D713-49E3-971C-B74AC1718A84}"/>
              </a:ext>
            </a:extLst>
          </p:cNvPr>
          <p:cNvCxnSpPr>
            <a:cxnSpLocks/>
          </p:cNvCxnSpPr>
          <p:nvPr/>
        </p:nvCxnSpPr>
        <p:spPr>
          <a:xfrm>
            <a:off x="5623719" y="2846388"/>
            <a:ext cx="2895600" cy="341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D99CB4-5EF5-47DE-9920-1C0DB79CBDC6}"/>
              </a:ext>
            </a:extLst>
          </p:cNvPr>
          <p:cNvCxnSpPr>
            <a:cxnSpLocks/>
          </p:cNvCxnSpPr>
          <p:nvPr/>
        </p:nvCxnSpPr>
        <p:spPr>
          <a:xfrm flipV="1">
            <a:off x="3981927" y="1183085"/>
            <a:ext cx="0" cy="8592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2EEA869-FE71-4760-839F-C834D54E9FE4}"/>
              </a:ext>
            </a:extLst>
          </p:cNvPr>
          <p:cNvSpPr txBox="1"/>
          <p:nvPr/>
        </p:nvSpPr>
        <p:spPr>
          <a:xfrm>
            <a:off x="331392" y="2785953"/>
            <a:ext cx="928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Freezer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F4E416A-9F3E-4D0F-94ED-807AA762EA9F}"/>
              </a:ext>
            </a:extLst>
          </p:cNvPr>
          <p:cNvSpPr txBox="1"/>
          <p:nvPr/>
        </p:nvSpPr>
        <p:spPr>
          <a:xfrm>
            <a:off x="3066112" y="847479"/>
            <a:ext cx="176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Designer Hood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DDCDAF-0428-4BF6-B083-4EA2D6FEC006}"/>
              </a:ext>
            </a:extLst>
          </p:cNvPr>
          <p:cNvSpPr txBox="1"/>
          <p:nvPr/>
        </p:nvSpPr>
        <p:spPr>
          <a:xfrm>
            <a:off x="8113265" y="2651919"/>
            <a:ext cx="1762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Column Refrigerator</a:t>
            </a:r>
          </a:p>
        </p:txBody>
      </p:sp>
    </p:spTree>
    <p:extLst>
      <p:ext uri="{BB962C8B-B14F-4D97-AF65-F5344CB8AC3E}">
        <p14:creationId xmlns:p14="http://schemas.microsoft.com/office/powerpoint/2010/main" val="4246432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0D23-17AA-B33A-7F06-B6D1E318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28" y="432641"/>
            <a:ext cx="9065181" cy="7950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Stars Aren’t Born, They Are Handmade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E798-F0B8-7397-B774-3399BCBC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69" y="1269416"/>
            <a:ext cx="9410700" cy="644766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all BlueStar</a:t>
            </a:r>
            <a:r>
              <a:rPr lang="en-US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Appliances, our new line of Dual Fuel products is </a:t>
            </a:r>
          </a:p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handcrafted in our Pennsylvania factory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93D44-D630-E902-131E-E9350FAE6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0D3A4-1C5E-C835-987A-18C864651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4A7-A574-5028-CF54-01DEFB21A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2DC54D-4F73-4F33-87E7-DA9D81E6F5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838" y="2274878"/>
            <a:ext cx="737616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47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1AC7EF-3E00-44B7-B5C3-542EA712284A}"/>
              </a:ext>
            </a:extLst>
          </p:cNvPr>
          <p:cNvSpPr txBox="1"/>
          <p:nvPr/>
        </p:nvSpPr>
        <p:spPr>
          <a:xfrm>
            <a:off x="213523" y="365919"/>
            <a:ext cx="1494164" cy="430810"/>
          </a:xfrm>
          <a:prstGeom prst="rect">
            <a:avLst/>
          </a:prstGeom>
          <a:noFill/>
        </p:spPr>
        <p:txBody>
          <a:bodyPr wrap="none" lIns="91363" tIns="45682" rIns="91363" bIns="45682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Pricing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7AF53A-4084-ABE5-1BB2-E050F8481246}"/>
              </a:ext>
            </a:extLst>
          </p:cNvPr>
          <p:cNvSpPr txBox="1"/>
          <p:nvPr/>
        </p:nvSpPr>
        <p:spPr>
          <a:xfrm>
            <a:off x="1842898" y="3158887"/>
            <a:ext cx="1548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BSDF366B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at $11,995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58883A-9CB6-EB21-34CF-8F205FFD61BC}"/>
              </a:ext>
            </a:extLst>
          </p:cNvPr>
          <p:cNvSpPr txBox="1"/>
          <p:nvPr/>
        </p:nvSpPr>
        <p:spPr>
          <a:xfrm>
            <a:off x="1839561" y="6092587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BSDF364G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at $12,995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8D1C50-CA2C-369C-2C3D-2DD77B39172D}"/>
              </a:ext>
            </a:extLst>
          </p:cNvPr>
          <p:cNvSpPr txBox="1"/>
          <p:nvPr/>
        </p:nvSpPr>
        <p:spPr>
          <a:xfrm>
            <a:off x="6104704" y="3158887"/>
            <a:ext cx="155523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BSDF488B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at $15,995</a:t>
            </a:r>
          </a:p>
          <a:p>
            <a:pPr algn="ctr"/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43C664-E1AF-EC16-A205-FD1256C63242}"/>
              </a:ext>
            </a:extLst>
          </p:cNvPr>
          <p:cNvSpPr txBox="1"/>
          <p:nvPr/>
        </p:nvSpPr>
        <p:spPr>
          <a:xfrm>
            <a:off x="6103546" y="6092587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BSDF486G</a:t>
            </a:r>
          </a:p>
          <a:p>
            <a:pPr algn="ctr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at $16,995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A785A6-A35F-41EA-A067-4043FA006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18" y="877682"/>
            <a:ext cx="214884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B3ECF0-414A-4345-95FF-A53DD7305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762" y="3909804"/>
            <a:ext cx="2148840" cy="22402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61871-2567-43E2-9167-521FE46BF5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2137" y="832269"/>
            <a:ext cx="2895600" cy="2308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0C1EE-1CA7-4A37-92C9-51BC80699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7476" y="3768646"/>
            <a:ext cx="2895600" cy="23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15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51215" y="2013265"/>
            <a:ext cx="4950788" cy="4081938"/>
          </a:xfrm>
          <a:prstGeom prst="rect">
            <a:avLst/>
          </a:prstGeom>
          <a:noFill/>
        </p:spPr>
        <p:txBody>
          <a:bodyPr wrap="square" lIns="91363" tIns="45682" rIns="91363" bIns="45682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ea typeface="Helvetica Neue Light"/>
                <a:cs typeface="Times New Roman" panose="02020603050405020304" pitchFamily="18" charset="0"/>
              </a:rPr>
              <a:t>CHEF INSPIRED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X8™ burner delivers full-spectrum power, performance, and versatility from every burner on your cooktop. No exceptions.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Over-sized True convection oven with 8 cooking modes is designed for precise baking and even results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STYLE AS UNIQUE AS YOURS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Infinitely customizable ranges as unique as the home chefs who use them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custom kitchen with 1,000+ colors and 10 metal trim finishes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Handcrafted in Pennsylvania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2E9A1-2942-441C-B893-6D5AED465B77}"/>
              </a:ext>
            </a:extLst>
          </p:cNvPr>
          <p:cNvSpPr txBox="1"/>
          <p:nvPr/>
        </p:nvSpPr>
        <p:spPr>
          <a:xfrm>
            <a:off x="181756" y="357125"/>
            <a:ext cx="5408507" cy="453861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Bringing BlueStar</a:t>
            </a:r>
            <a:r>
              <a:rPr lang="en-US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to Dual Fuel</a:t>
            </a:r>
          </a:p>
        </p:txBody>
      </p:sp>
      <p:pic>
        <p:nvPicPr>
          <p:cNvPr id="11" name="Picture 10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24684CCC-D366-700B-A280-6612CD191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06" t="6013" r="17893" b="21533"/>
          <a:stretch/>
        </p:blipFill>
        <p:spPr>
          <a:xfrm>
            <a:off x="273835" y="2013266"/>
            <a:ext cx="4343401" cy="355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1F7252-B68B-3AB8-F44B-807983E82207}"/>
              </a:ext>
            </a:extLst>
          </p:cNvPr>
          <p:cNvSpPr txBox="1"/>
          <p:nvPr/>
        </p:nvSpPr>
        <p:spPr>
          <a:xfrm>
            <a:off x="181755" y="761534"/>
            <a:ext cx="9420248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Introducing BlueStar’s first-ever dual range featuring a fresh take on our 8-point star shaped burners paired with a precision true convection oven.</a:t>
            </a:r>
          </a:p>
        </p:txBody>
      </p:sp>
    </p:spTree>
    <p:extLst>
      <p:ext uri="{BB962C8B-B14F-4D97-AF65-F5344CB8AC3E}">
        <p14:creationId xmlns:p14="http://schemas.microsoft.com/office/powerpoint/2010/main" val="430558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0D23-17AA-B33A-7F06-B6D1E318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719" y="111099"/>
            <a:ext cx="8394462" cy="162689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BlueStar Dual Fuel?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FE798-F0B8-7397-B774-3399BCBCC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569" y="1569795"/>
            <a:ext cx="9410700" cy="4450248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it all and do it all on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Every Single Burner.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X8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™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Burners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deliver full-spectrum power, performance, and versatility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other Dual Fuel offers a constant warm 500 BTU setting on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single burner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the incredible highs of 25,000 BTUs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Incredible commercial heritage meets modern sealed burner design with true convection electric oven and convenient touch screen control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Design by You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BlueStar® performance plus unmatched customization. Dual Fuel has never shined like this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Handcrafted in Pennsylvania since 1880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93D44-D630-E902-131E-E9350FAE64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0"/>
            <a:ext cx="9875520" cy="222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C0D3A4-1C5E-C835-987A-18C864651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82"/>
            <a:ext cx="9875520" cy="8229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A1F4A7-A574-5028-CF54-01DEFB21A8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1" b="18167"/>
          <a:stretch/>
        </p:blipFill>
        <p:spPr>
          <a:xfrm>
            <a:off x="6784912" y="6812598"/>
            <a:ext cx="309092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0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F2B98A0-23D7-906C-C115-8DEDDA37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881"/>
            <a:ext cx="9875838" cy="79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796B76-3DAF-1A1B-446A-94B54A4B0F05}"/>
              </a:ext>
            </a:extLst>
          </p:cNvPr>
          <p:cNvSpPr txBox="1"/>
          <p:nvPr/>
        </p:nvSpPr>
        <p:spPr>
          <a:xfrm>
            <a:off x="2194719" y="6461919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0" name="AutoShape 4" descr="BlueStar_Horiz_Tag_PMS.eps">
            <a:extLst>
              <a:ext uri="{FF2B5EF4-FFF2-40B4-BE49-F238E27FC236}">
                <a16:creationId xmlns:a16="http://schemas.microsoft.com/office/drawing/2014/main" id="{DE3E4B78-1F00-4BD2-7780-09DB742D3D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119" y="516731"/>
            <a:ext cx="7772400" cy="342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BlueStar_Horiz_Tag_PMS.eps">
            <a:extLst>
              <a:ext uri="{FF2B5EF4-FFF2-40B4-BE49-F238E27FC236}">
                <a16:creationId xmlns:a16="http://schemas.microsoft.com/office/drawing/2014/main" id="{A12AD84B-C342-4A6C-4DC5-D80D4742CE8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4725" y="3641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BlueStar_Horiz_Tag_PMS.eps">
            <a:extLst>
              <a:ext uri="{FF2B5EF4-FFF2-40B4-BE49-F238E27FC236}">
                <a16:creationId xmlns:a16="http://schemas.microsoft.com/office/drawing/2014/main" id="{04334D74-FE34-FBAF-5466-213A03B3CA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37125" y="37941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1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14D403-011F-4C4D-AE9B-B35B95A1F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509" y="1895871"/>
            <a:ext cx="2792809" cy="2069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597" y="362417"/>
            <a:ext cx="3897772" cy="453861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BlueStar Power Times Eight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B5B8-A347-446B-9D11-9109581AB3E1}"/>
              </a:ext>
            </a:extLst>
          </p:cNvPr>
          <p:cNvSpPr txBox="1"/>
          <p:nvPr/>
        </p:nvSpPr>
        <p:spPr>
          <a:xfrm>
            <a:off x="213519" y="875766"/>
            <a:ext cx="9476844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Have it all and do it all with every. single. burner.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new exclusive star shaped X8™ burner delivers full-spectrum power, performance, and versatility from HIGH to LOW to SIM to WARM on every burner on your cooktop. No exceptions.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583697-FEAA-4B62-ABE1-6435C4CD04EF}"/>
              </a:ext>
            </a:extLst>
          </p:cNvPr>
          <p:cNvSpPr txBox="1"/>
          <p:nvPr/>
        </p:nvSpPr>
        <p:spPr>
          <a:xfrm>
            <a:off x="1689862" y="4030513"/>
            <a:ext cx="224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25,000 BTUs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817C8C-388D-42AD-B353-1C77E2B7AD63}"/>
              </a:ext>
            </a:extLst>
          </p:cNvPr>
          <p:cNvSpPr txBox="1"/>
          <p:nvPr/>
        </p:nvSpPr>
        <p:spPr>
          <a:xfrm>
            <a:off x="5684956" y="6169809"/>
            <a:ext cx="224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 BTU Warm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939670-FC35-4E6C-ACB4-D365282E9D9B}"/>
              </a:ext>
            </a:extLst>
          </p:cNvPr>
          <p:cNvSpPr txBox="1"/>
          <p:nvPr/>
        </p:nvSpPr>
        <p:spPr>
          <a:xfrm>
            <a:off x="5648334" y="4027866"/>
            <a:ext cx="224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03E953-A0D5-4CD1-B12F-D161228134D1}"/>
              </a:ext>
            </a:extLst>
          </p:cNvPr>
          <p:cNvSpPr txBox="1"/>
          <p:nvPr/>
        </p:nvSpPr>
        <p:spPr>
          <a:xfrm>
            <a:off x="1689862" y="6236108"/>
            <a:ext cx="2242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A02058-3B32-4737-BA08-5C733A5C26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343" y="4372105"/>
            <a:ext cx="2881140" cy="18526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2094766-E715-449F-BB46-32B8395CED4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905" t="9187" r="8641" b="7042"/>
          <a:stretch/>
        </p:blipFill>
        <p:spPr>
          <a:xfrm>
            <a:off x="5419144" y="1923019"/>
            <a:ext cx="2612480" cy="204513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15E33D-25F9-47AD-A521-55A5C007287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930" t="17441" r="12204" b="10829"/>
          <a:stretch/>
        </p:blipFill>
        <p:spPr>
          <a:xfrm>
            <a:off x="5405650" y="4344967"/>
            <a:ext cx="2727604" cy="17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35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2"/>
            <a:ext cx="5428597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Specifications – Surface Cooking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697" y="976945"/>
            <a:ext cx="6104202" cy="5789933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Extra-High Sear – up to 25,000 BTUs </a:t>
            </a:r>
          </a:p>
          <a:p>
            <a:pPr marL="784738" lvl="1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Front Burners = 	25K </a:t>
            </a:r>
          </a:p>
          <a:p>
            <a:pPr marL="784738" lvl="1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Rear Burners =	18K 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Ultra-low CONSTANT warm of 500 BTUs on </a:t>
            </a:r>
            <a:r>
              <a:rPr lang="en-US" sz="1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burners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valves on every burner for seamless transition from high to simmer to warm –precise control  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positions: OFF, HIGH, LOW, SIM, WARM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 re-ignition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Burner indicator lights on control panel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Heavy-duty, continuous platform cast-iron grates 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Seamless, one-piece easy to clean porcelain spill tray </a:t>
            </a:r>
          </a:p>
          <a:p>
            <a:pPr marL="285750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Commercial Grade Steel griddle with precise temperature control – 15,000 BTUs</a:t>
            </a:r>
          </a:p>
          <a:p>
            <a:pPr marL="784738" lvl="1" indent="-285750" algn="l">
              <a:spcBef>
                <a:spcPts val="1098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Griddle cover included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1C99F-1385-4CA2-B313-AF25709F2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921" y="773035"/>
            <a:ext cx="2743200" cy="2640330"/>
          </a:xfrm>
          <a:prstGeom prst="rect">
            <a:avLst/>
          </a:prstGeom>
        </p:spPr>
      </p:pic>
      <p:pic>
        <p:nvPicPr>
          <p:cNvPr id="3" name="Picture 2" descr="A kitchen with a stove and oven&#10;&#10;Description automatically generated with medium confidence">
            <a:extLst>
              <a:ext uri="{FF2B5EF4-FFF2-40B4-BE49-F238E27FC236}">
                <a16:creationId xmlns:a16="http://schemas.microsoft.com/office/drawing/2014/main" id="{3CD6AE33-D707-B4FD-54B9-14EB060FBA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2" t="17431" r="30082" b="59200"/>
          <a:stretch/>
        </p:blipFill>
        <p:spPr>
          <a:xfrm>
            <a:off x="6071910" y="3642494"/>
            <a:ext cx="359722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2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519" y="351069"/>
            <a:ext cx="6462513" cy="453861"/>
          </a:xfrm>
          <a:prstGeom prst="rect">
            <a:avLst/>
          </a:prstGeom>
          <a:noFill/>
        </p:spPr>
        <p:txBody>
          <a:bodyPr wrap="none" lIns="83712" tIns="41856" rIns="83712" bIns="41856" rtlCol="0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Superior Design Delivers Superior Performance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82B5B8-A347-446B-9D11-9109581AB3E1}"/>
              </a:ext>
            </a:extLst>
          </p:cNvPr>
          <p:cNvSpPr txBox="1"/>
          <p:nvPr/>
        </p:nvSpPr>
        <p:spPr>
          <a:xfrm>
            <a:off x="213519" y="804930"/>
            <a:ext cx="9476844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X8™ shines with more control, easy cleaning and the expansive 8-point heat coverage of our iconic open burners in a modern sealed design.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975C97-34CC-40E5-94D3-71D556B93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9" y="1877883"/>
            <a:ext cx="9875838" cy="354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3B8E1-0E2A-F5D5-D07C-0CC5E1219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A34A5-2B3A-3E92-9FEB-444D4CCB5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8EC9A-67B2-6408-FB9B-08C5FA46963F}"/>
              </a:ext>
            </a:extLst>
          </p:cNvPr>
          <p:cNvSpPr txBox="1"/>
          <p:nvPr/>
        </p:nvSpPr>
        <p:spPr>
          <a:xfrm>
            <a:off x="6995319" y="9280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video link</a:t>
            </a:r>
          </a:p>
        </p:txBody>
      </p:sp>
      <p:pic>
        <p:nvPicPr>
          <p:cNvPr id="1032" name="Picture 8" descr="Youtube Play Button PNG Images, Youtube Video Play Buttons Free Download -  Free Transparent PNG Logos">
            <a:hlinkClick r:id="rId3"/>
            <a:extLst>
              <a:ext uri="{FF2B5EF4-FFF2-40B4-BE49-F238E27FC236}">
                <a16:creationId xmlns:a16="http://schemas.microsoft.com/office/drawing/2014/main" id="{ACD1A80B-FEC3-7DA0-9FE7-D1427464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885338"/>
            <a:ext cx="832322" cy="5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9DD753-CFB6-42F6-B86E-E845FB4CF4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" y="274161"/>
            <a:ext cx="98755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44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33B8E1-0E2A-F5D5-D07C-0CC5E1219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A34A5-2B3A-3E92-9FEB-444D4CCB5C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8EC9A-67B2-6408-FB9B-08C5FA46963F}"/>
              </a:ext>
            </a:extLst>
          </p:cNvPr>
          <p:cNvSpPr txBox="1"/>
          <p:nvPr/>
        </p:nvSpPr>
        <p:spPr>
          <a:xfrm>
            <a:off x="6995319" y="92808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video link</a:t>
            </a:r>
          </a:p>
        </p:txBody>
      </p:sp>
      <p:pic>
        <p:nvPicPr>
          <p:cNvPr id="1032" name="Picture 8" descr="Youtube Play Button PNG Images, Youtube Video Play Buttons Free Download -  Free Transparent PNG Logos">
            <a:hlinkClick r:id="rId3"/>
            <a:extLst>
              <a:ext uri="{FF2B5EF4-FFF2-40B4-BE49-F238E27FC236}">
                <a16:creationId xmlns:a16="http://schemas.microsoft.com/office/drawing/2014/main" id="{ACD1A80B-FEC3-7DA0-9FE7-D14274640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6885338"/>
            <a:ext cx="832322" cy="58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16812EA-EE2D-49FE-853C-CBD905EE6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" y="274479"/>
            <a:ext cx="9875520" cy="649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6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2"/>
            <a:ext cx="2930862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Burner Configurations</a:t>
            </a: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F04A21C3-46E6-B5B1-78F4-BDEA59AFD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0000" r="10000" b="22500"/>
          <a:stretch/>
        </p:blipFill>
        <p:spPr>
          <a:xfrm>
            <a:off x="969102" y="1341279"/>
            <a:ext cx="3307743" cy="2377440"/>
          </a:xfrm>
          <a:prstGeom prst="rect">
            <a:avLst/>
          </a:prstGeom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4B0D3CAB-5F33-4306-D92A-A89425D27C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2" b="20998"/>
          <a:stretch/>
        </p:blipFill>
        <p:spPr>
          <a:xfrm>
            <a:off x="4791936" y="1295559"/>
            <a:ext cx="4114800" cy="2468880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65FD3A47-845F-B6C1-66DE-8ABAA2F76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9000" r="12500" b="21253"/>
          <a:stretch/>
        </p:blipFill>
        <p:spPr>
          <a:xfrm>
            <a:off x="1073399" y="4232951"/>
            <a:ext cx="3099148" cy="2468880"/>
          </a:xfrm>
          <a:prstGeom prst="rect">
            <a:avLst/>
          </a:prstGeom>
        </p:spPr>
      </p:pic>
      <p:pic>
        <p:nvPicPr>
          <p:cNvPr id="25" name="Picture 24" descr="A picture containing text, building, window&#10;&#10;Description automatically generated">
            <a:extLst>
              <a:ext uri="{FF2B5EF4-FFF2-40B4-BE49-F238E27FC236}">
                <a16:creationId xmlns:a16="http://schemas.microsoft.com/office/drawing/2014/main" id="{AD08C374-3D21-882C-3E38-778B621B59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22500"/>
          <a:stretch/>
        </p:blipFill>
        <p:spPr>
          <a:xfrm>
            <a:off x="4739182" y="4232951"/>
            <a:ext cx="4220308" cy="246888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A066EC-35B6-3978-BB18-8122BAF7C663}"/>
              </a:ext>
            </a:extLst>
          </p:cNvPr>
          <p:cNvSpPr txBox="1"/>
          <p:nvPr/>
        </p:nvSpPr>
        <p:spPr>
          <a:xfrm>
            <a:off x="1985619" y="9069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BSDF366B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660666-E5A4-96FD-54E9-9D34DE28DF3C}"/>
              </a:ext>
            </a:extLst>
          </p:cNvPr>
          <p:cNvSpPr txBox="1"/>
          <p:nvPr/>
        </p:nvSpPr>
        <p:spPr>
          <a:xfrm>
            <a:off x="6211982" y="9069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BSDF488B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654736-F6D1-CCAB-3A73-A5044F296B7C}"/>
              </a:ext>
            </a:extLst>
          </p:cNvPr>
          <p:cNvSpPr txBox="1"/>
          <p:nvPr/>
        </p:nvSpPr>
        <p:spPr>
          <a:xfrm>
            <a:off x="1972794" y="3895448"/>
            <a:ext cx="1300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BSDF364G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B5575A-1181-3701-60B1-315C9D702E1C}"/>
              </a:ext>
            </a:extLst>
          </p:cNvPr>
          <p:cNvSpPr txBox="1"/>
          <p:nvPr/>
        </p:nvSpPr>
        <p:spPr>
          <a:xfrm>
            <a:off x="6186333" y="3897475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BSDF486G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" y="6766878"/>
            <a:ext cx="9875520" cy="8229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04"/>
          <a:stretch/>
        </p:blipFill>
        <p:spPr>
          <a:xfrm>
            <a:off x="159" y="0"/>
            <a:ext cx="9875520" cy="2741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97" y="372092"/>
            <a:ext cx="6130328" cy="423126"/>
          </a:xfrm>
          <a:prstGeom prst="rect">
            <a:avLst/>
          </a:prstGeom>
          <a:noFill/>
        </p:spPr>
        <p:txBody>
          <a:bodyPr wrap="none" lIns="83754" tIns="41877" rIns="83754" bIns="41877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Specifications – True Convection Oven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697" y="795218"/>
            <a:ext cx="9388423" cy="5568770"/>
          </a:xfrm>
          <a:prstGeom prst="rect">
            <a:avLst/>
          </a:prstGeom>
        </p:spPr>
        <p:txBody>
          <a:bodyPr vert="horz" lIns="91409" tIns="45704" rIns="91409" bIns="45704" rtlCol="0">
            <a:noAutofit/>
          </a:bodyPr>
          <a:lstStyle>
            <a:lvl1pPr marL="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9898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97976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96964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95952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94940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93928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92917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991905" indent="0" algn="ctr" defTabSz="99797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/>
          </a:p>
          <a:p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998CFA-FAA7-E732-0D50-01A23413C78B}"/>
              </a:ext>
            </a:extLst>
          </p:cNvPr>
          <p:cNvSpPr txBox="1"/>
          <p:nvPr/>
        </p:nvSpPr>
        <p:spPr>
          <a:xfrm>
            <a:off x="4960844" y="923868"/>
            <a:ext cx="4724401" cy="5748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 leading oven capacity – fits full-size commercial baking sheets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Cooking Modes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probe delivers precise results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Glass Bottom Oven for optimal heat in oven and easy clean up after each use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Full-extension Glide Racks for easy access (ships with 2)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Sabbath mode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Environmentally friendly, gentle 90-minute express cleaning mode plus Continu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Clean</a:t>
            </a:r>
            <a:r>
              <a:rPr lang="en-US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TM</a:t>
            </a: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2-year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parts &amp; labor warranty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BAE85C-2FAA-415A-96B3-9931BB312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39" y="1339294"/>
            <a:ext cx="4450080" cy="462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8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25733</TotalTime>
  <Words>936</Words>
  <Application>Microsoft Office PowerPoint</Application>
  <PresentationFormat>Custom</PresentationFormat>
  <Paragraphs>145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Stars Aren’t Born, They Are Handmade</vt:lpstr>
      <vt:lpstr>PowerPoint Presentation</vt:lpstr>
      <vt:lpstr>Why BlueStar Dual Fuel?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Schutte</dc:creator>
  <cp:lastModifiedBy>David Prestianni</cp:lastModifiedBy>
  <cp:revision>478</cp:revision>
  <cp:lastPrinted>2021-07-13T20:19:14Z</cp:lastPrinted>
  <dcterms:created xsi:type="dcterms:W3CDTF">2017-05-01T17:42:54Z</dcterms:created>
  <dcterms:modified xsi:type="dcterms:W3CDTF">2023-01-16T17:57:20Z</dcterms:modified>
</cp:coreProperties>
</file>