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38" r:id="rId2"/>
    <p:sldId id="355" r:id="rId3"/>
    <p:sldId id="527" r:id="rId4"/>
    <p:sldId id="549" r:id="rId5"/>
    <p:sldId id="550" r:id="rId6"/>
    <p:sldId id="544" r:id="rId7"/>
    <p:sldId id="537" r:id="rId8"/>
    <p:sldId id="532" r:id="rId9"/>
    <p:sldId id="538" r:id="rId10"/>
    <p:sldId id="552" r:id="rId11"/>
  </p:sldIdLst>
  <p:sldSz cx="9875838" cy="7589838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5097" autoAdjust="0"/>
  </p:normalViewPr>
  <p:slideViewPr>
    <p:cSldViewPr>
      <p:cViewPr varScale="1">
        <p:scale>
          <a:sx n="51" d="100"/>
          <a:sy n="51" d="100"/>
        </p:scale>
        <p:origin x="1720" y="40"/>
      </p:cViewPr>
      <p:guideLst>
        <p:guide orient="horz" pos="2391"/>
        <p:guide pos="3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/>
          <a:lstStyle>
            <a:lvl1pPr algn="r">
              <a:defRPr sz="1200"/>
            </a:lvl1pPr>
          </a:lstStyle>
          <a:p>
            <a:fld id="{48E2D8B7-F672-4CBB-AAA6-BD04C9B03F6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03263"/>
            <a:ext cx="45815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75" tIns="47288" rIns="94575" bIns="472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575" tIns="47288" rIns="94575" bIns="472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 anchor="b"/>
          <a:lstStyle>
            <a:lvl1pPr algn="r">
              <a:defRPr sz="1200"/>
            </a:lvl1pPr>
          </a:lstStyle>
          <a:p>
            <a:fld id="{D3C59F9B-2C80-4747-919B-3FD3448D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8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1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0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688" y="2357771"/>
            <a:ext cx="8394462" cy="162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377" y="4300908"/>
            <a:ext cx="6913087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7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8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59" y="303947"/>
            <a:ext cx="2398662" cy="64759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228" y="303947"/>
            <a:ext cx="7036535" cy="64759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23" y="4877175"/>
            <a:ext cx="8394462" cy="15074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123" y="3216897"/>
            <a:ext cx="8394462" cy="166027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228" y="1770964"/>
            <a:ext cx="4716741" cy="50089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4565" y="1770964"/>
            <a:ext cx="4718456" cy="50089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0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2" y="303945"/>
            <a:ext cx="8888254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92" y="1698930"/>
            <a:ext cx="4363544" cy="7080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92" y="2406962"/>
            <a:ext cx="4363544" cy="4372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789" y="1698930"/>
            <a:ext cx="4365258" cy="7080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789" y="2406962"/>
            <a:ext cx="4365258" cy="4372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2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5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8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3" y="302188"/>
            <a:ext cx="3249083" cy="1286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178" y="302190"/>
            <a:ext cx="5520868" cy="64777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93" y="1588245"/>
            <a:ext cx="3249083" cy="51916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2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734" y="5312887"/>
            <a:ext cx="5925503" cy="627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5734" y="678166"/>
            <a:ext cx="5925503" cy="4553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5734" y="5940103"/>
            <a:ext cx="5925503" cy="89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1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92" y="303945"/>
            <a:ext cx="8888254" cy="1264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92" y="1770964"/>
            <a:ext cx="8888254" cy="500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3792" y="7034657"/>
            <a:ext cx="2304362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7C6C-5426-4058-B3E1-B21E3690A67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4246" y="7034657"/>
            <a:ext cx="3127349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7684" y="7034657"/>
            <a:ext cx="2304362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DAFA5-EA67-41E3-B976-4E785F006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876"/>
          <a:stretch/>
        </p:blipFill>
        <p:spPr>
          <a:xfrm>
            <a:off x="1" y="0"/>
            <a:ext cx="9875837" cy="7589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709B8E-4098-2A76-3AD5-7118C3AFEC97}"/>
              </a:ext>
            </a:extLst>
          </p:cNvPr>
          <p:cNvSpPr txBox="1"/>
          <p:nvPr/>
        </p:nvSpPr>
        <p:spPr>
          <a:xfrm>
            <a:off x="746919" y="2347119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New R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ising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 …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Dual Fuel Range</a:t>
            </a:r>
          </a:p>
          <a:p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6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0D23-17AA-B33A-7F06-B6D1E3185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719" y="111099"/>
            <a:ext cx="8394462" cy="162689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BlueStar Dual Fuel?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FE798-F0B8-7397-B774-3399BCBCC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819" y="1569795"/>
            <a:ext cx="9220200" cy="445024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it all and do it all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Every Single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urner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™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Burners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deliver full-spectrum power, performance, and versatility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Dual Fuel offers the low 500 BTU/115-degree setting on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single burner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BlueStar or the incredible range in power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Incredible Commercial Heritage Meets Modern Sealed Burner Design with True Convection Electric Oven and Convenient Touch Control Panel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Best of Both Worlds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BlueStar® performance plus total and unmatched customization. Dual Fuel has never shined like this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93D44-D630-E902-131E-E9350FAE6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0D3A4-1C5E-C835-987A-18C864651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4A7-A574-5028-CF54-01DEFB21A8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1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1215" y="2013265"/>
            <a:ext cx="4495800" cy="3774162"/>
          </a:xfrm>
          <a:prstGeom prst="rect">
            <a:avLst/>
          </a:prstGeom>
          <a:noFill/>
        </p:spPr>
        <p:txBody>
          <a:bodyPr wrap="square" lIns="91363" tIns="45682" rIns="91363" bIns="45682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</a:rPr>
              <a:t>CHEF INSPIRED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X8™ burner delivers full-spectrum power, performance, and versatility from every burner on your cooktop. No exceptions.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 Large oven designed for precise baking and even results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STYLE AS UNIQUE AS YOURS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Infinitely customizable ranges as unique as the home chefs who use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 custom kitchen with 1,000+ colors and 10 metal trim finishes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62E9A1-2942-441C-B893-6D5AED465B77}"/>
              </a:ext>
            </a:extLst>
          </p:cNvPr>
          <p:cNvSpPr txBox="1"/>
          <p:nvPr/>
        </p:nvSpPr>
        <p:spPr>
          <a:xfrm>
            <a:off x="181756" y="357125"/>
            <a:ext cx="5408507" cy="453861"/>
          </a:xfrm>
          <a:prstGeom prst="rect">
            <a:avLst/>
          </a:prstGeom>
          <a:noFill/>
        </p:spPr>
        <p:txBody>
          <a:bodyPr wrap="none" lIns="83712" tIns="41856" rIns="83712" bIns="41856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BlueStar® Power to Dual Fuel</a:t>
            </a:r>
          </a:p>
        </p:txBody>
      </p:sp>
      <p:pic>
        <p:nvPicPr>
          <p:cNvPr id="11" name="Picture 1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24684CCC-D366-700B-A280-6612CD191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6" t="6013" r="17893" b="21533"/>
          <a:stretch/>
        </p:blipFill>
        <p:spPr>
          <a:xfrm>
            <a:off x="273835" y="2013266"/>
            <a:ext cx="4343401" cy="3551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F7252-B68B-3AB8-F44B-807983E82207}"/>
              </a:ext>
            </a:extLst>
          </p:cNvPr>
          <p:cNvSpPr txBox="1"/>
          <p:nvPr/>
        </p:nvSpPr>
        <p:spPr>
          <a:xfrm>
            <a:off x="181755" y="885338"/>
            <a:ext cx="887096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BlueStar® Dual Fuel features our 8-point star shaped burners, now in a show-stopping sealed format, for restaurant-level heat and control.</a:t>
            </a:r>
          </a:p>
        </p:txBody>
      </p:sp>
    </p:spTree>
    <p:extLst>
      <p:ext uri="{BB962C8B-B14F-4D97-AF65-F5344CB8AC3E}">
        <p14:creationId xmlns:p14="http://schemas.microsoft.com/office/powerpoint/2010/main" val="245889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4D403-011F-4C4D-AE9B-B35B95A1F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79" y="4038486"/>
            <a:ext cx="3158393" cy="23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519" y="351069"/>
            <a:ext cx="5194922" cy="453861"/>
          </a:xfrm>
          <a:prstGeom prst="rect">
            <a:avLst/>
          </a:prstGeom>
          <a:noFill/>
        </p:spPr>
        <p:txBody>
          <a:bodyPr wrap="none" lIns="83712" tIns="41856" rIns="83712" bIns="41856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BLUESTAR POWER TIMES EIGHT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2B5B8-A347-446B-9D11-9109581AB3E1}"/>
              </a:ext>
            </a:extLst>
          </p:cNvPr>
          <p:cNvSpPr txBox="1"/>
          <p:nvPr/>
        </p:nvSpPr>
        <p:spPr>
          <a:xfrm>
            <a:off x="213519" y="875766"/>
            <a:ext cx="9476844" cy="3005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it all and do it all with every. single. burner.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X8™ burner delivers full-spectrum power, performance, and versatility from every burner on your cooktop. No exceptions. The X8™ shines with more control, easy cleaning and the expansive 8-point heat coverage of our iconic open burners in a modern sealed design.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8-point design and 20” circumference for even heating across any size or style of cookware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Largest range of BTUs – extra-high sear to ultra-low warm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152 precision-control heat ports for 3x the flame distribution of any other sealed burner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583697-FEAA-4B62-ABE1-6435C4CD04EF}"/>
              </a:ext>
            </a:extLst>
          </p:cNvPr>
          <p:cNvSpPr txBox="1"/>
          <p:nvPr/>
        </p:nvSpPr>
        <p:spPr>
          <a:xfrm>
            <a:off x="517056" y="6378591"/>
            <a:ext cx="2242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25,000 BTUs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817C8C-388D-42AD-B353-1C77E2B7AD63}"/>
              </a:ext>
            </a:extLst>
          </p:cNvPr>
          <p:cNvSpPr txBox="1"/>
          <p:nvPr/>
        </p:nvSpPr>
        <p:spPr>
          <a:xfrm>
            <a:off x="7003354" y="6324683"/>
            <a:ext cx="224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Ultra-Low Inner Ring 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BTU Warm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39670-FC35-4E6C-ACB4-D365282E9D9B}"/>
              </a:ext>
            </a:extLst>
          </p:cNvPr>
          <p:cNvSpPr txBox="1"/>
          <p:nvPr/>
        </p:nvSpPr>
        <p:spPr>
          <a:xfrm>
            <a:off x="3904517" y="6454994"/>
            <a:ext cx="2242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</a:p>
        </p:txBody>
      </p:sp>
      <p:pic>
        <p:nvPicPr>
          <p:cNvPr id="8" name="Picture 7" descr="A picture containing indoor, transport, chain, wheel&#10;&#10;Description automatically generated">
            <a:extLst>
              <a:ext uri="{FF2B5EF4-FFF2-40B4-BE49-F238E27FC236}">
                <a16:creationId xmlns:a16="http://schemas.microsoft.com/office/drawing/2014/main" id="{DA1F5D3F-E711-5C47-8280-9CB99ADFD7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10190" r="5066"/>
          <a:stretch/>
        </p:blipFill>
        <p:spPr>
          <a:xfrm>
            <a:off x="3576964" y="3995455"/>
            <a:ext cx="2963256" cy="2383136"/>
          </a:xfrm>
          <a:prstGeom prst="rect">
            <a:avLst/>
          </a:prstGeom>
        </p:spPr>
      </p:pic>
      <p:pic>
        <p:nvPicPr>
          <p:cNvPr id="18" name="Picture 17" descr="A close-up of a car steering wheel&#10;&#10;Description automatically generated with low confidence">
            <a:extLst>
              <a:ext uri="{FF2B5EF4-FFF2-40B4-BE49-F238E27FC236}">
                <a16:creationId xmlns:a16="http://schemas.microsoft.com/office/drawing/2014/main" id="{86CACDFE-DA3F-9655-009D-058CB869A8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11677" r="9418" b="5709"/>
          <a:stretch/>
        </p:blipFill>
        <p:spPr>
          <a:xfrm>
            <a:off x="6652633" y="4005141"/>
            <a:ext cx="2967326" cy="23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75" y="284170"/>
            <a:ext cx="1709394" cy="761680"/>
          </a:xfrm>
          <a:prstGeom prst="rect">
            <a:avLst/>
          </a:prstGeom>
          <a:noFill/>
        </p:spPr>
        <p:txBody>
          <a:bodyPr wrap="square" lIns="83754" tIns="41877" rIns="83754" bIns="41877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Burner Matrix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A2BBDED-C4BC-422D-BCC9-C990B7012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97711"/>
              </p:ext>
            </p:extLst>
          </p:nvPr>
        </p:nvGraphicFramePr>
        <p:xfrm>
          <a:off x="21362" y="2654386"/>
          <a:ext cx="9875677" cy="410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757">
                  <a:extLst>
                    <a:ext uri="{9D8B030D-6E8A-4147-A177-3AD203B41FA5}">
                      <a16:colId xmlns:a16="http://schemas.microsoft.com/office/drawing/2014/main" val="84282588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281594506"/>
                    </a:ext>
                  </a:extLst>
                </a:gridCol>
                <a:gridCol w="1601876">
                  <a:extLst>
                    <a:ext uri="{9D8B030D-6E8A-4147-A177-3AD203B41FA5}">
                      <a16:colId xmlns:a16="http://schemas.microsoft.com/office/drawing/2014/main" val="1675734415"/>
                    </a:ext>
                  </a:extLst>
                </a:gridCol>
                <a:gridCol w="1410811">
                  <a:extLst>
                    <a:ext uri="{9D8B030D-6E8A-4147-A177-3AD203B41FA5}">
                      <a16:colId xmlns:a16="http://schemas.microsoft.com/office/drawing/2014/main" val="4279084230"/>
                    </a:ext>
                  </a:extLst>
                </a:gridCol>
                <a:gridCol w="1410811">
                  <a:extLst>
                    <a:ext uri="{9D8B030D-6E8A-4147-A177-3AD203B41FA5}">
                      <a16:colId xmlns:a16="http://schemas.microsoft.com/office/drawing/2014/main" val="3057573697"/>
                    </a:ext>
                  </a:extLst>
                </a:gridCol>
                <a:gridCol w="1410811">
                  <a:extLst>
                    <a:ext uri="{9D8B030D-6E8A-4147-A177-3AD203B41FA5}">
                      <a16:colId xmlns:a16="http://schemas.microsoft.com/office/drawing/2014/main" val="3230071919"/>
                    </a:ext>
                  </a:extLst>
                </a:gridCol>
                <a:gridCol w="1410811">
                  <a:extLst>
                    <a:ext uri="{9D8B030D-6E8A-4147-A177-3AD203B41FA5}">
                      <a16:colId xmlns:a16="http://schemas.microsoft.com/office/drawing/2014/main" val="3706931205"/>
                    </a:ext>
                  </a:extLst>
                </a:gridCol>
              </a:tblGrid>
              <a:tr h="1340164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 Burner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BlueStar Open Burner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</a:t>
                      </a:r>
                    </a:p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BlueStar</a:t>
                      </a:r>
                    </a:p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X8 Burner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Dacor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007593"/>
                  </a:ext>
                </a:extLst>
              </a:tr>
              <a:tr h="41808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BTUs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18687"/>
                  </a:ext>
                </a:extLst>
              </a:tr>
              <a:tr h="824716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BTUs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(on every single burner)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(on one burner only) &amp;</a:t>
                      </a:r>
                    </a:p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425991"/>
                  </a:ext>
                </a:extLst>
              </a:tr>
              <a:tr h="41808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Approx.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Approx.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Approx.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281357"/>
                  </a:ext>
                </a:extLst>
              </a:tr>
              <a:tr h="584174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8-point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8-point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Circle w/Cap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5-point star w/cap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Circle w/cap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Circle w/cap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80906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/ Surface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¾”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½”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½”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23504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EE7D658-E2AD-4DC9-96F2-2C3702899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69"/>
          <a:stretch/>
        </p:blipFill>
        <p:spPr>
          <a:xfrm>
            <a:off x="1231458" y="1320886"/>
            <a:ext cx="1409172" cy="133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50DE37-085B-4BC9-8D73-13EC2BAC6A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5559" b="8187"/>
          <a:stretch/>
        </p:blipFill>
        <p:spPr>
          <a:xfrm>
            <a:off x="2640630" y="1332705"/>
            <a:ext cx="1615448" cy="1321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3AB567-D20B-4075-84F6-87F04D94B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156" y="1213509"/>
            <a:ext cx="1411523" cy="1440877"/>
          </a:xfrm>
          <a:prstGeom prst="rect">
            <a:avLst/>
          </a:prstGeom>
        </p:spPr>
      </p:pic>
      <p:pic>
        <p:nvPicPr>
          <p:cNvPr id="2050" name="334288E5-02A2-4447-AD66-8ABC4273B8C9" descr="IMG_0903.jpg">
            <a:extLst>
              <a:ext uri="{FF2B5EF4-FFF2-40B4-BE49-F238E27FC236}">
                <a16:creationId xmlns:a16="http://schemas.microsoft.com/office/drawing/2014/main" id="{69346BEB-3976-1F3A-C95D-EAB58A6E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78" y="1332560"/>
            <a:ext cx="1365268" cy="132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49A21D57-E398-4CF9-A22C-D84A37AC081E" descr="IMG_0372.jpg">
            <a:extLst>
              <a:ext uri="{FF2B5EF4-FFF2-40B4-BE49-F238E27FC236}">
                <a16:creationId xmlns:a16="http://schemas.microsoft.com/office/drawing/2014/main" id="{E714AB9C-1A86-257B-42E5-B0983F6AC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b="14585"/>
          <a:stretch/>
        </p:blipFill>
        <p:spPr bwMode="auto">
          <a:xfrm flipH="1">
            <a:off x="5729708" y="274161"/>
            <a:ext cx="1400642" cy="105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9E8C6738-CAC7-4919-BCD4-82DBD0B730DA" descr="IMG_1092.jpg">
            <a:extLst>
              <a:ext uri="{FF2B5EF4-FFF2-40B4-BE49-F238E27FC236}">
                <a16:creationId xmlns:a16="http://schemas.microsoft.com/office/drawing/2014/main" id="{8F95D9E1-6DA0-64FA-525D-3310B59B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46" y="1332560"/>
            <a:ext cx="1555415" cy="132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77B5F9-1E27-2B1F-BDEA-097F3F53DC9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17" t="15102" r="7251" b="9818"/>
          <a:stretch/>
        </p:blipFill>
        <p:spPr>
          <a:xfrm>
            <a:off x="7046058" y="1213510"/>
            <a:ext cx="1464510" cy="1452549"/>
          </a:xfrm>
          <a:prstGeom prst="rect">
            <a:avLst/>
          </a:prstGeom>
        </p:spPr>
      </p:pic>
      <p:pic>
        <p:nvPicPr>
          <p:cNvPr id="2053" name="67B9C111-79ED-4ADA-960C-80F451D777AA" descr="IMG_1095.jpg">
            <a:extLst>
              <a:ext uri="{FF2B5EF4-FFF2-40B4-BE49-F238E27FC236}">
                <a16:creationId xmlns:a16="http://schemas.microsoft.com/office/drawing/2014/main" id="{C607AB70-38D2-451B-36F2-B6FBE2A90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 b="5372"/>
          <a:stretch/>
        </p:blipFill>
        <p:spPr bwMode="auto">
          <a:xfrm>
            <a:off x="8572518" y="244330"/>
            <a:ext cx="1303161" cy="103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595B24EB-4353-4913-BEF5-D5E26985EAAF" descr="IMG_1094.jpg">
            <a:extLst>
              <a:ext uri="{FF2B5EF4-FFF2-40B4-BE49-F238E27FC236}">
                <a16:creationId xmlns:a16="http://schemas.microsoft.com/office/drawing/2014/main" id="{35FF1652-A7B5-5BD2-C850-DD0806DCA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t="9361" r="6952" b="12637"/>
          <a:stretch/>
        </p:blipFill>
        <p:spPr bwMode="auto">
          <a:xfrm>
            <a:off x="4287540" y="244330"/>
            <a:ext cx="1442168" cy="10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949F18FD-BFEF-4FE1-98E4-BD8D6A60C773" descr="IMG_1093.jpg">
            <a:extLst>
              <a:ext uri="{FF2B5EF4-FFF2-40B4-BE49-F238E27FC236}">
                <a16:creationId xmlns:a16="http://schemas.microsoft.com/office/drawing/2014/main" id="{098926DC-8ADC-AE01-C872-BC5DFC1A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78" y="262488"/>
            <a:ext cx="1483694" cy="102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D75FD19E-D32E-42F9-BDAF-6BAFAF40054A" descr="IMG_1097.jpg">
            <a:extLst>
              <a:ext uri="{FF2B5EF4-FFF2-40B4-BE49-F238E27FC236}">
                <a16:creationId xmlns:a16="http://schemas.microsoft.com/office/drawing/2014/main" id="{96D4FC85-8BA4-9C64-6FEF-BD5CBA35D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 b="9064"/>
          <a:stretch/>
        </p:blipFill>
        <p:spPr bwMode="auto">
          <a:xfrm>
            <a:off x="1231458" y="227592"/>
            <a:ext cx="1399007" cy="111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9682BFA1-0E76-4C22-832C-B24BBF960F31" descr="IMG_1098.jpg">
            <a:extLst>
              <a:ext uri="{FF2B5EF4-FFF2-40B4-BE49-F238E27FC236}">
                <a16:creationId xmlns:a16="http://schemas.microsoft.com/office/drawing/2014/main" id="{DF74406A-3CA5-D630-ADD9-DF68F8CB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65" y="175364"/>
            <a:ext cx="1625612" cy="117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80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318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539" y="358507"/>
            <a:ext cx="7209448" cy="453861"/>
          </a:xfrm>
          <a:prstGeom prst="rect">
            <a:avLst/>
          </a:prstGeom>
          <a:noFill/>
        </p:spPr>
        <p:txBody>
          <a:bodyPr wrap="none" lIns="83712" tIns="41856" rIns="83712" bIns="41856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 LARGE. ELECTRIC. EXTRAORDINARY. </a:t>
            </a:r>
          </a:p>
        </p:txBody>
      </p:sp>
      <p:pic>
        <p:nvPicPr>
          <p:cNvPr id="3" name="Picture 2" descr="Cookies in an oven&#10;&#10;Description automatically generated with medium confidence">
            <a:extLst>
              <a:ext uri="{FF2B5EF4-FFF2-40B4-BE49-F238E27FC236}">
                <a16:creationId xmlns:a16="http://schemas.microsoft.com/office/drawing/2014/main" id="{F07573C2-47E1-BDD8-34C0-DFABDCD76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5105" r="14751" b="4240"/>
          <a:stretch/>
        </p:blipFill>
        <p:spPr>
          <a:xfrm>
            <a:off x="459453" y="1733302"/>
            <a:ext cx="4491569" cy="4220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DF5B16-B46D-B698-492E-A9C303B80B42}"/>
              </a:ext>
            </a:extLst>
          </p:cNvPr>
          <p:cNvSpPr txBox="1"/>
          <p:nvPr/>
        </p:nvSpPr>
        <p:spPr>
          <a:xfrm>
            <a:off x="5242719" y="1250897"/>
            <a:ext cx="3810000" cy="540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7-inch full-color touchscreen with QUICK START™ cooking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 convection oven with 8 cooking modes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Oversized capacity fits 18” x 26” baking sheets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Probe delivers precise results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Broiler with intense 5000-watt element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Glass Bottom Oven for optimal heat in oven and easy clean up after each use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Full-extension Glide Racks for easy access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76A2E-6BE5-54BC-A263-A01CBB65A26E}"/>
              </a:ext>
            </a:extLst>
          </p:cNvPr>
          <p:cNvSpPr txBox="1"/>
          <p:nvPr/>
        </p:nvSpPr>
        <p:spPr>
          <a:xfrm>
            <a:off x="347729" y="791741"/>
            <a:ext cx="7102256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Designed for precise cooking and even baking.</a:t>
            </a:r>
          </a:p>
        </p:txBody>
      </p:sp>
    </p:spTree>
    <p:extLst>
      <p:ext uri="{BB962C8B-B14F-4D97-AF65-F5344CB8AC3E}">
        <p14:creationId xmlns:p14="http://schemas.microsoft.com/office/powerpoint/2010/main" val="64289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391670F-41C1-4AAC-8BF4-AE5AB52C1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645" y="2001183"/>
            <a:ext cx="5843416" cy="3516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52519" y="1051719"/>
            <a:ext cx="49371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2DB07-F9D8-4355-A97A-EDA815FCE92D}"/>
              </a:ext>
            </a:extLst>
          </p:cNvPr>
          <p:cNvSpPr txBox="1"/>
          <p:nvPr/>
        </p:nvSpPr>
        <p:spPr>
          <a:xfrm>
            <a:off x="113383" y="222849"/>
            <a:ext cx="2788621" cy="430810"/>
          </a:xfrm>
          <a:prstGeom prst="rect">
            <a:avLst/>
          </a:prstGeom>
          <a:noFill/>
        </p:spPr>
        <p:txBody>
          <a:bodyPr wrap="none" lIns="91363" tIns="45682" rIns="91363" bIns="45682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Intuitive Touchscreen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DF81C-EF35-4BED-B42B-A2DDD9C83021}"/>
              </a:ext>
            </a:extLst>
          </p:cNvPr>
          <p:cNvSpPr txBox="1"/>
          <p:nvPr/>
        </p:nvSpPr>
        <p:spPr>
          <a:xfrm>
            <a:off x="217894" y="657523"/>
            <a:ext cx="9684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Full-color 7” screen offers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clear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visibility, with high resolution and a user-friendly interface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Easy 2-touch panel to initiate cooking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Customizable clock options available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 modes, external kitchen timers, clock and oven activity viewable on single screen.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34DAD-A010-43F3-BF81-5D98AB9FC855}"/>
              </a:ext>
            </a:extLst>
          </p:cNvPr>
          <p:cNvSpPr txBox="1"/>
          <p:nvPr/>
        </p:nvSpPr>
        <p:spPr>
          <a:xfrm>
            <a:off x="245417" y="3120101"/>
            <a:ext cx="70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Oven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65E805-6276-4FCB-95FC-EDE0AF8429EB}"/>
              </a:ext>
            </a:extLst>
          </p:cNvPr>
          <p:cNvCxnSpPr>
            <a:cxnSpLocks/>
          </p:cNvCxnSpPr>
          <p:nvPr/>
        </p:nvCxnSpPr>
        <p:spPr>
          <a:xfrm>
            <a:off x="7465364" y="2423319"/>
            <a:ext cx="10909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C9BC16-1C09-45D7-A6C2-D664143A8142}"/>
              </a:ext>
            </a:extLst>
          </p:cNvPr>
          <p:cNvCxnSpPr>
            <a:cxnSpLocks/>
          </p:cNvCxnSpPr>
          <p:nvPr/>
        </p:nvCxnSpPr>
        <p:spPr>
          <a:xfrm>
            <a:off x="7595061" y="3315402"/>
            <a:ext cx="10431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D1B150-34B7-446B-98F7-465590F299BC}"/>
              </a:ext>
            </a:extLst>
          </p:cNvPr>
          <p:cNvCxnSpPr>
            <a:cxnSpLocks/>
          </p:cNvCxnSpPr>
          <p:nvPr/>
        </p:nvCxnSpPr>
        <p:spPr>
          <a:xfrm>
            <a:off x="1252746" y="2423319"/>
            <a:ext cx="824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0E66BA-47DB-4F08-AC46-2021393ACCBF}"/>
              </a:ext>
            </a:extLst>
          </p:cNvPr>
          <p:cNvCxnSpPr>
            <a:cxnSpLocks/>
          </p:cNvCxnSpPr>
          <p:nvPr/>
        </p:nvCxnSpPr>
        <p:spPr>
          <a:xfrm>
            <a:off x="994039" y="3315402"/>
            <a:ext cx="104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1691AF8-B176-4451-85AB-C33D743BB140}"/>
              </a:ext>
            </a:extLst>
          </p:cNvPr>
          <p:cNvCxnSpPr>
            <a:cxnSpLocks/>
          </p:cNvCxnSpPr>
          <p:nvPr/>
        </p:nvCxnSpPr>
        <p:spPr>
          <a:xfrm>
            <a:off x="1128081" y="5260277"/>
            <a:ext cx="7801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9066EB-7E6C-40C8-B960-7AF678CBBFD3}"/>
              </a:ext>
            </a:extLst>
          </p:cNvPr>
          <p:cNvCxnSpPr>
            <a:cxnSpLocks/>
          </p:cNvCxnSpPr>
          <p:nvPr/>
        </p:nvCxnSpPr>
        <p:spPr>
          <a:xfrm>
            <a:off x="3368365" y="5391436"/>
            <a:ext cx="201434" cy="534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A9AEA1-E541-4158-ABE5-90976CD0A4FE}"/>
              </a:ext>
            </a:extLst>
          </p:cNvPr>
          <p:cNvCxnSpPr>
            <a:cxnSpLocks/>
          </p:cNvCxnSpPr>
          <p:nvPr/>
        </p:nvCxnSpPr>
        <p:spPr>
          <a:xfrm flipH="1">
            <a:off x="4262572" y="5418984"/>
            <a:ext cx="129665" cy="534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438619-B8E3-4827-89EC-E6AAF9FEDA1E}"/>
              </a:ext>
            </a:extLst>
          </p:cNvPr>
          <p:cNvCxnSpPr>
            <a:cxnSpLocks/>
          </p:cNvCxnSpPr>
          <p:nvPr/>
        </p:nvCxnSpPr>
        <p:spPr>
          <a:xfrm flipH="1">
            <a:off x="5584943" y="5405481"/>
            <a:ext cx="1" cy="571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C3752A-B25E-4C3B-A3DF-BF8C3A4E497B}"/>
              </a:ext>
            </a:extLst>
          </p:cNvPr>
          <p:cNvCxnSpPr>
            <a:cxnSpLocks/>
          </p:cNvCxnSpPr>
          <p:nvPr/>
        </p:nvCxnSpPr>
        <p:spPr>
          <a:xfrm flipH="1">
            <a:off x="6253790" y="5377236"/>
            <a:ext cx="1" cy="571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429D76-713B-4020-9655-9858ADD4D33A}"/>
              </a:ext>
            </a:extLst>
          </p:cNvPr>
          <p:cNvCxnSpPr>
            <a:cxnSpLocks/>
          </p:cNvCxnSpPr>
          <p:nvPr/>
        </p:nvCxnSpPr>
        <p:spPr>
          <a:xfrm flipH="1">
            <a:off x="6799240" y="5426376"/>
            <a:ext cx="2" cy="10045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07B110-30D3-4D72-8F2B-9A6B9E8C829A}"/>
              </a:ext>
            </a:extLst>
          </p:cNvPr>
          <p:cNvCxnSpPr>
            <a:cxnSpLocks/>
          </p:cNvCxnSpPr>
          <p:nvPr/>
        </p:nvCxnSpPr>
        <p:spPr>
          <a:xfrm flipH="1">
            <a:off x="7267350" y="5414949"/>
            <a:ext cx="1" cy="571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513D831-8D73-498D-B77A-52649D304815}"/>
              </a:ext>
            </a:extLst>
          </p:cNvPr>
          <p:cNvSpPr txBox="1"/>
          <p:nvPr/>
        </p:nvSpPr>
        <p:spPr>
          <a:xfrm>
            <a:off x="218361" y="2122685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Oven Light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E9C2B8-223C-44B0-92B4-E8ED631FFD61}"/>
              </a:ext>
            </a:extLst>
          </p:cNvPr>
          <p:cNvSpPr txBox="1"/>
          <p:nvPr/>
        </p:nvSpPr>
        <p:spPr>
          <a:xfrm>
            <a:off x="142844" y="5106389"/>
            <a:ext cx="1064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2FC5B9-2D7F-484D-8603-04E88DE98009}"/>
              </a:ext>
            </a:extLst>
          </p:cNvPr>
          <p:cNvSpPr txBox="1"/>
          <p:nvPr/>
        </p:nvSpPr>
        <p:spPr>
          <a:xfrm>
            <a:off x="3381152" y="5930308"/>
            <a:ext cx="106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Kitchen Timers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E4AEFD-A954-4737-80E8-E6D96C26ADB0}"/>
              </a:ext>
            </a:extLst>
          </p:cNvPr>
          <p:cNvSpPr txBox="1"/>
          <p:nvPr/>
        </p:nvSpPr>
        <p:spPr>
          <a:xfrm>
            <a:off x="5038667" y="5988579"/>
            <a:ext cx="1064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4FEC5E-1213-469A-9849-6D633628CF05}"/>
              </a:ext>
            </a:extLst>
          </p:cNvPr>
          <p:cNvSpPr txBox="1"/>
          <p:nvPr/>
        </p:nvSpPr>
        <p:spPr>
          <a:xfrm>
            <a:off x="5757981" y="5946881"/>
            <a:ext cx="106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Screen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5FB311-39ED-4B6C-BDC9-6D6319381682}"/>
              </a:ext>
            </a:extLst>
          </p:cNvPr>
          <p:cNvSpPr txBox="1"/>
          <p:nvPr/>
        </p:nvSpPr>
        <p:spPr>
          <a:xfrm>
            <a:off x="6267097" y="6420967"/>
            <a:ext cx="1064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906B1-FAAC-4EFF-B794-486B4C6D8F86}"/>
              </a:ext>
            </a:extLst>
          </p:cNvPr>
          <p:cNvSpPr txBox="1"/>
          <p:nvPr/>
        </p:nvSpPr>
        <p:spPr>
          <a:xfrm>
            <a:off x="6771384" y="5973282"/>
            <a:ext cx="1362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Idle Display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F69919-D856-46B4-9FDB-1DA138D73735}"/>
              </a:ext>
            </a:extLst>
          </p:cNvPr>
          <p:cNvSpPr txBox="1"/>
          <p:nvPr/>
        </p:nvSpPr>
        <p:spPr>
          <a:xfrm>
            <a:off x="8671719" y="3060502"/>
            <a:ext cx="70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SmallOven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D4FE39-1AA8-4C95-9511-6E6AEED34B0A}"/>
              </a:ext>
            </a:extLst>
          </p:cNvPr>
          <p:cNvSpPr txBox="1"/>
          <p:nvPr/>
        </p:nvSpPr>
        <p:spPr>
          <a:xfrm>
            <a:off x="8443119" y="2229880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Oven Light</a:t>
            </a:r>
          </a:p>
        </p:txBody>
      </p:sp>
    </p:spTree>
    <p:extLst>
      <p:ext uri="{BB962C8B-B14F-4D97-AF65-F5344CB8AC3E}">
        <p14:creationId xmlns:p14="http://schemas.microsoft.com/office/powerpoint/2010/main" val="3181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1E3FC-BD25-4DC0-BFF2-282A3898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15" y="1359733"/>
            <a:ext cx="4947216" cy="3978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784" y="335200"/>
            <a:ext cx="4438946" cy="423084"/>
          </a:xfrm>
          <a:prstGeom prst="rect">
            <a:avLst/>
          </a:prstGeom>
          <a:noFill/>
        </p:spPr>
        <p:txBody>
          <a:bodyPr wrap="none" lIns="83712" tIns="41856" rIns="83712" bIns="41856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BlueStar Dual Fuel Range Features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2268" y="3158243"/>
            <a:ext cx="224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Unmatched Customization: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from stainless steel or +1,000 colors and 10 metal trim options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1919" y="4037868"/>
            <a:ext cx="221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Small Oven: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Convection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 cu. Ft.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Full-extension racks can accommodate 9” x 13” sheet pan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6551319" y="4177729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87349" y="1933072"/>
            <a:ext cx="210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Intuitive Touchscreen: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Oversized, full-color 7” display panel operates eight cooking modes plus ergonomic tilt up display. Quick Start™ cooking in 2 easy touches</a:t>
            </a:r>
            <a:endParaRPr lang="en-US" sz="1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5017662" y="2118519"/>
            <a:ext cx="25242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0692" y="3896908"/>
            <a:ext cx="2076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Convection Oven: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precise cooking and baking with eight modes include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convect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bake,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convect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bake, broil, roast,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convect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roast, proof and dehydrate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821715" y="3413919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6883134" y="3341515"/>
            <a:ext cx="7042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A734D6F-3509-4FC9-8F47-DA3F6A92BAFD}"/>
              </a:ext>
            </a:extLst>
          </p:cNvPr>
          <p:cNvSpPr txBox="1"/>
          <p:nvPr/>
        </p:nvSpPr>
        <p:spPr>
          <a:xfrm>
            <a:off x="217897" y="3250577"/>
            <a:ext cx="243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Large Capacity: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cu. Ft.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Fits full-size commercial sheet pans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7A7A6B-D5FF-47E4-9705-81DE5BCF4EAD}"/>
              </a:ext>
            </a:extLst>
          </p:cNvPr>
          <p:cNvCxnSpPr>
            <a:cxnSpLocks/>
          </p:cNvCxnSpPr>
          <p:nvPr/>
        </p:nvCxnSpPr>
        <p:spPr>
          <a:xfrm>
            <a:off x="1859815" y="4037868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77CFD5A-8F5A-4D13-B7D2-7AC05BB984E0}"/>
              </a:ext>
            </a:extLst>
          </p:cNvPr>
          <p:cNvSpPr txBox="1"/>
          <p:nvPr/>
        </p:nvSpPr>
        <p:spPr>
          <a:xfrm>
            <a:off x="245668" y="2799854"/>
            <a:ext cx="207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Broiler: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5,000 Watts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3439B8-3445-4D4F-AAFE-BE7F9583E2C0}"/>
              </a:ext>
            </a:extLst>
          </p:cNvPr>
          <p:cNvCxnSpPr>
            <a:cxnSpLocks/>
          </p:cNvCxnSpPr>
          <p:nvPr/>
        </p:nvCxnSpPr>
        <p:spPr>
          <a:xfrm>
            <a:off x="1235609" y="3109119"/>
            <a:ext cx="16529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71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1AC7EF-3E00-44B7-B5C3-542EA712284A}"/>
              </a:ext>
            </a:extLst>
          </p:cNvPr>
          <p:cNvSpPr txBox="1"/>
          <p:nvPr/>
        </p:nvSpPr>
        <p:spPr>
          <a:xfrm>
            <a:off x="213523" y="365919"/>
            <a:ext cx="1494164" cy="430810"/>
          </a:xfrm>
          <a:prstGeom prst="rect">
            <a:avLst/>
          </a:prstGeom>
          <a:noFill/>
        </p:spPr>
        <p:txBody>
          <a:bodyPr wrap="none" lIns="91363" tIns="45682" rIns="91363" bIns="45682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Pricing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EDCB04-375B-4DB1-9449-2C4F1F39E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36928"/>
              </p:ext>
            </p:extLst>
          </p:nvPr>
        </p:nvGraphicFramePr>
        <p:xfrm>
          <a:off x="1216166" y="3490119"/>
          <a:ext cx="7443506" cy="2435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7051">
                  <a:extLst>
                    <a:ext uri="{9D8B030D-6E8A-4147-A177-3AD203B41FA5}">
                      <a16:colId xmlns:a16="http://schemas.microsoft.com/office/drawing/2014/main" val="2832777593"/>
                    </a:ext>
                  </a:extLst>
                </a:gridCol>
                <a:gridCol w="4059281">
                  <a:extLst>
                    <a:ext uri="{9D8B030D-6E8A-4147-A177-3AD203B41FA5}">
                      <a16:colId xmlns:a16="http://schemas.microsoft.com/office/drawing/2014/main" val="3820213915"/>
                    </a:ext>
                  </a:extLst>
                </a:gridCol>
                <a:gridCol w="1037174">
                  <a:extLst>
                    <a:ext uri="{9D8B030D-6E8A-4147-A177-3AD203B41FA5}">
                      <a16:colId xmlns:a16="http://schemas.microsoft.com/office/drawing/2014/main" val="4244705970"/>
                    </a:ext>
                  </a:extLst>
                </a:gridCol>
              </a:tblGrid>
              <a:tr h="487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 Model #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UMRP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1173387"/>
                  </a:ext>
                </a:extLst>
              </a:tr>
              <a:tr h="487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BSDF366B / BSDF366BL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 Fuel 36" Range, 6 Burner, NG / LP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11,995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3796652"/>
                  </a:ext>
                </a:extLst>
              </a:tr>
              <a:tr h="487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BSDF364G / BSDF364GL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 Fuel 36" Range, 4 Burner + Griddle, NG / LP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12,995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6553570"/>
                  </a:ext>
                </a:extLst>
              </a:tr>
              <a:tr h="487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BSDF488B / BSDF488BL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 Fuel 48" Range, 8 Burner, NG / LP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15,995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0514257"/>
                  </a:ext>
                </a:extLst>
              </a:tr>
              <a:tr h="487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BSDF486G / BSDF486GL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 Fuel 48" Range, 6 Burner + Griddle, NG / LP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16,995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9684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2D2BAD4-5BED-41E6-9395-BB8F771E8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33" y="1294655"/>
            <a:ext cx="1844040" cy="1920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B7E6CB-358F-45B9-8935-0D6170034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5275" y="1284099"/>
            <a:ext cx="18288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9934C6-3C75-44E8-8203-8E8EDDA5B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366" y="1240345"/>
            <a:ext cx="240792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B97C35-BE8D-46B7-9B39-0FEC9FDEA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577" y="1240345"/>
            <a:ext cx="240792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6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1AC7EF-3E00-44B7-B5C3-542EA712284A}"/>
              </a:ext>
            </a:extLst>
          </p:cNvPr>
          <p:cNvSpPr txBox="1"/>
          <p:nvPr/>
        </p:nvSpPr>
        <p:spPr>
          <a:xfrm>
            <a:off x="213523" y="365919"/>
            <a:ext cx="2074451" cy="430810"/>
          </a:xfrm>
          <a:prstGeom prst="rect">
            <a:avLst/>
          </a:prstGeom>
          <a:noFill/>
        </p:spPr>
        <p:txBody>
          <a:bodyPr wrap="none" lIns="91363" tIns="45682" rIns="91363" bIns="45682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Canada Pricing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589952-B754-42B3-B621-60E60A5CC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92008"/>
              </p:ext>
            </p:extLst>
          </p:nvPr>
        </p:nvGraphicFramePr>
        <p:xfrm>
          <a:off x="899319" y="3595205"/>
          <a:ext cx="8077199" cy="2319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6864">
                  <a:extLst>
                    <a:ext uri="{9D8B030D-6E8A-4147-A177-3AD203B41FA5}">
                      <a16:colId xmlns:a16="http://schemas.microsoft.com/office/drawing/2014/main" val="4278242264"/>
                    </a:ext>
                  </a:extLst>
                </a:gridCol>
                <a:gridCol w="4404863">
                  <a:extLst>
                    <a:ext uri="{9D8B030D-6E8A-4147-A177-3AD203B41FA5}">
                      <a16:colId xmlns:a16="http://schemas.microsoft.com/office/drawing/2014/main" val="3422271969"/>
                    </a:ext>
                  </a:extLst>
                </a:gridCol>
                <a:gridCol w="1125472">
                  <a:extLst>
                    <a:ext uri="{9D8B030D-6E8A-4147-A177-3AD203B41FA5}">
                      <a16:colId xmlns:a16="http://schemas.microsoft.com/office/drawing/2014/main" val="929555858"/>
                    </a:ext>
                  </a:extLst>
                </a:gridCol>
              </a:tblGrid>
              <a:tr h="46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Canada Model #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0823462"/>
                  </a:ext>
                </a:extLst>
              </a:tr>
              <a:tr h="46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BSDF366BW / BSDF366BLW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 Fuel 36" Range, 6 Burner, NG / LP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15,595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6660708"/>
                  </a:ext>
                </a:extLst>
              </a:tr>
              <a:tr h="46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BSDF364GW / BSDF364GLW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 Fuel 36" Range, 4 Burner + Griddle, NG / LP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16,895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414436"/>
                  </a:ext>
                </a:extLst>
              </a:tr>
              <a:tr h="46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BSDF488BW / BSDF488BLW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 Fuel 48" Range, 8 Burner, NG / LP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20,795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6494276"/>
                  </a:ext>
                </a:extLst>
              </a:tr>
              <a:tr h="46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BSDF486GW / BSDF486GLW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 Fuel 48" Range, 6 Burner + Griddle, NG / LP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22,095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794572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6CC86D2-B831-4D1C-B66A-99D3260F81D4}"/>
              </a:ext>
            </a:extLst>
          </p:cNvPr>
          <p:cNvSpPr txBox="1"/>
          <p:nvPr/>
        </p:nvSpPr>
        <p:spPr>
          <a:xfrm>
            <a:off x="44554" y="6330780"/>
            <a:ext cx="4939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Canadian models include 4-foot power cord.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Cord rated at 220/240 VAC, 50 amps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CDEC6F-873D-4D89-8284-092257F04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86" y="1485870"/>
            <a:ext cx="1844040" cy="1920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8EA5A-16E3-4BA6-9C0F-38C55591C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628" y="1475314"/>
            <a:ext cx="18288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5F3731-EF08-4D1A-9D73-88FA714CF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719" y="1431560"/>
            <a:ext cx="240792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DCAE02-1166-4E6B-A87E-7F82EBEA6F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930" y="1431560"/>
            <a:ext cx="240792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9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26412</TotalTime>
  <Words>861</Words>
  <Application>Microsoft Office PowerPoint</Application>
  <PresentationFormat>Custom</PresentationFormat>
  <Paragraphs>157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BlueStar Dual Fuel?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Schutte</dc:creator>
  <cp:lastModifiedBy>Molly Parker</cp:lastModifiedBy>
  <cp:revision>414</cp:revision>
  <cp:lastPrinted>2022-09-09T13:26:46Z</cp:lastPrinted>
  <dcterms:created xsi:type="dcterms:W3CDTF">2017-05-01T17:42:54Z</dcterms:created>
  <dcterms:modified xsi:type="dcterms:W3CDTF">2022-10-04T19:31:31Z</dcterms:modified>
</cp:coreProperties>
</file>