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4" r:id="rId10"/>
    <p:sldId id="265" r:id="rId11"/>
    <p:sldId id="266" r:id="rId12"/>
    <p:sldId id="267" r:id="rId13"/>
    <p:sldId id="268" r:id="rId14"/>
    <p:sldId id="276" r:id="rId15"/>
    <p:sldId id="270" r:id="rId16"/>
    <p:sldId id="271" r:id="rId17"/>
    <p:sldId id="272" r:id="rId18"/>
  </p:sldIdLst>
  <p:sldSz cx="9875838" cy="7589838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0688" y="1242134"/>
            <a:ext cx="8394462" cy="2642388"/>
          </a:xfrm>
        </p:spPr>
        <p:txBody>
          <a:bodyPr anchor="b"/>
          <a:lstStyle>
            <a:lvl1pPr algn="ctr">
              <a:defRPr sz="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80" y="3986423"/>
            <a:ext cx="7406879" cy="1832453"/>
          </a:xfrm>
        </p:spPr>
        <p:txBody>
          <a:bodyPr/>
          <a:lstStyle>
            <a:lvl1pPr marL="0" indent="0" algn="ctr">
              <a:buNone/>
              <a:defRPr sz="2592"/>
            </a:lvl1pPr>
            <a:lvl2pPr marL="493776" indent="0" algn="ctr">
              <a:buNone/>
              <a:defRPr sz="2160"/>
            </a:lvl2pPr>
            <a:lvl3pPr marL="987552" indent="0" algn="ctr">
              <a:buNone/>
              <a:defRPr sz="1944"/>
            </a:lvl3pPr>
            <a:lvl4pPr marL="1481328" indent="0" algn="ctr">
              <a:buNone/>
              <a:defRPr sz="1728"/>
            </a:lvl4pPr>
            <a:lvl5pPr marL="1975104" indent="0" algn="ctr">
              <a:buNone/>
              <a:defRPr sz="1728"/>
            </a:lvl5pPr>
            <a:lvl6pPr marL="2468880" indent="0" algn="ctr">
              <a:buNone/>
              <a:defRPr sz="1728"/>
            </a:lvl6pPr>
            <a:lvl7pPr marL="2962656" indent="0" algn="ctr">
              <a:buNone/>
              <a:defRPr sz="1728"/>
            </a:lvl7pPr>
            <a:lvl8pPr marL="3456432" indent="0" algn="ctr">
              <a:buNone/>
              <a:defRPr sz="1728"/>
            </a:lvl8pPr>
            <a:lvl9pPr marL="3950208" indent="0" algn="ctr">
              <a:buNone/>
              <a:defRPr sz="172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2B94-5F35-46AF-AF4D-740934BCE81C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A346-53F0-4719-9EEE-34809E6E9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7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2B94-5F35-46AF-AF4D-740934BCE81C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A346-53F0-4719-9EEE-34809E6E9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5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67397" y="404089"/>
            <a:ext cx="2129478" cy="64320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8964" y="404089"/>
            <a:ext cx="6264985" cy="64320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2B94-5F35-46AF-AF4D-740934BCE81C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A346-53F0-4719-9EEE-34809E6E9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0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2B94-5F35-46AF-AF4D-740934BCE81C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A346-53F0-4719-9EEE-34809E6E9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82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821" y="1892191"/>
            <a:ext cx="8517910" cy="3157161"/>
          </a:xfrm>
        </p:spPr>
        <p:txBody>
          <a:bodyPr anchor="b"/>
          <a:lstStyle>
            <a:lvl1pPr>
              <a:defRPr sz="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821" y="5079220"/>
            <a:ext cx="8517910" cy="1660277"/>
          </a:xfrm>
        </p:spPr>
        <p:txBody>
          <a:bodyPr/>
          <a:lstStyle>
            <a:lvl1pPr marL="0" indent="0">
              <a:buNone/>
              <a:defRPr sz="2592">
                <a:solidFill>
                  <a:schemeClr val="tx1"/>
                </a:solidFill>
              </a:defRPr>
            </a:lvl1pPr>
            <a:lvl2pPr marL="493776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987552" indent="0">
              <a:buNone/>
              <a:defRPr sz="1944">
                <a:solidFill>
                  <a:schemeClr val="tx1">
                    <a:tint val="75000"/>
                  </a:schemeClr>
                </a:solidFill>
              </a:defRPr>
            </a:lvl3pPr>
            <a:lvl4pPr marL="1481328" indent="0">
              <a:buNone/>
              <a:defRPr sz="1728">
                <a:solidFill>
                  <a:schemeClr val="tx1">
                    <a:tint val="75000"/>
                  </a:schemeClr>
                </a:solidFill>
              </a:defRPr>
            </a:lvl4pPr>
            <a:lvl5pPr marL="1975104" indent="0">
              <a:buNone/>
              <a:defRPr sz="1728">
                <a:solidFill>
                  <a:schemeClr val="tx1">
                    <a:tint val="75000"/>
                  </a:schemeClr>
                </a:solidFill>
              </a:defRPr>
            </a:lvl5pPr>
            <a:lvl6pPr marL="2468880" indent="0">
              <a:buNone/>
              <a:defRPr sz="1728">
                <a:solidFill>
                  <a:schemeClr val="tx1">
                    <a:tint val="75000"/>
                  </a:schemeClr>
                </a:solidFill>
              </a:defRPr>
            </a:lvl6pPr>
            <a:lvl7pPr marL="2962656" indent="0">
              <a:buNone/>
              <a:defRPr sz="1728">
                <a:solidFill>
                  <a:schemeClr val="tx1">
                    <a:tint val="75000"/>
                  </a:schemeClr>
                </a:solidFill>
              </a:defRPr>
            </a:lvl7pPr>
            <a:lvl8pPr marL="3456432" indent="0">
              <a:buNone/>
              <a:defRPr sz="1728">
                <a:solidFill>
                  <a:schemeClr val="tx1">
                    <a:tint val="75000"/>
                  </a:schemeClr>
                </a:solidFill>
              </a:defRPr>
            </a:lvl8pPr>
            <a:lvl9pPr marL="3950208" indent="0">
              <a:buNone/>
              <a:defRPr sz="17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2B94-5F35-46AF-AF4D-740934BCE81C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A346-53F0-4719-9EEE-34809E6E9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08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8964" y="2020443"/>
            <a:ext cx="4197231" cy="4815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9643" y="2020443"/>
            <a:ext cx="4197231" cy="4815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2B94-5F35-46AF-AF4D-740934BCE81C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A346-53F0-4719-9EEE-34809E6E9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4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50" y="404090"/>
            <a:ext cx="8517910" cy="146701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251" y="1860565"/>
            <a:ext cx="4177942" cy="911834"/>
          </a:xfrm>
        </p:spPr>
        <p:txBody>
          <a:bodyPr anchor="b"/>
          <a:lstStyle>
            <a:lvl1pPr marL="0" indent="0">
              <a:buNone/>
              <a:defRPr sz="2592" b="1"/>
            </a:lvl1pPr>
            <a:lvl2pPr marL="493776" indent="0">
              <a:buNone/>
              <a:defRPr sz="2160" b="1"/>
            </a:lvl2pPr>
            <a:lvl3pPr marL="987552" indent="0">
              <a:buNone/>
              <a:defRPr sz="1944" b="1"/>
            </a:lvl3pPr>
            <a:lvl4pPr marL="1481328" indent="0">
              <a:buNone/>
              <a:defRPr sz="1728" b="1"/>
            </a:lvl4pPr>
            <a:lvl5pPr marL="1975104" indent="0">
              <a:buNone/>
              <a:defRPr sz="1728" b="1"/>
            </a:lvl5pPr>
            <a:lvl6pPr marL="2468880" indent="0">
              <a:buNone/>
              <a:defRPr sz="1728" b="1"/>
            </a:lvl6pPr>
            <a:lvl7pPr marL="2962656" indent="0">
              <a:buNone/>
              <a:defRPr sz="1728" b="1"/>
            </a:lvl7pPr>
            <a:lvl8pPr marL="3456432" indent="0">
              <a:buNone/>
              <a:defRPr sz="1728" b="1"/>
            </a:lvl8pPr>
            <a:lvl9pPr marL="3950208" indent="0">
              <a:buNone/>
              <a:defRPr sz="17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251" y="2772399"/>
            <a:ext cx="4177942" cy="40777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9644" y="1860565"/>
            <a:ext cx="4198517" cy="911834"/>
          </a:xfrm>
        </p:spPr>
        <p:txBody>
          <a:bodyPr anchor="b"/>
          <a:lstStyle>
            <a:lvl1pPr marL="0" indent="0">
              <a:buNone/>
              <a:defRPr sz="2592" b="1"/>
            </a:lvl1pPr>
            <a:lvl2pPr marL="493776" indent="0">
              <a:buNone/>
              <a:defRPr sz="2160" b="1"/>
            </a:lvl2pPr>
            <a:lvl3pPr marL="987552" indent="0">
              <a:buNone/>
              <a:defRPr sz="1944" b="1"/>
            </a:lvl3pPr>
            <a:lvl4pPr marL="1481328" indent="0">
              <a:buNone/>
              <a:defRPr sz="1728" b="1"/>
            </a:lvl4pPr>
            <a:lvl5pPr marL="1975104" indent="0">
              <a:buNone/>
              <a:defRPr sz="1728" b="1"/>
            </a:lvl5pPr>
            <a:lvl6pPr marL="2468880" indent="0">
              <a:buNone/>
              <a:defRPr sz="1728" b="1"/>
            </a:lvl6pPr>
            <a:lvl7pPr marL="2962656" indent="0">
              <a:buNone/>
              <a:defRPr sz="1728" b="1"/>
            </a:lvl7pPr>
            <a:lvl8pPr marL="3456432" indent="0">
              <a:buNone/>
              <a:defRPr sz="1728" b="1"/>
            </a:lvl8pPr>
            <a:lvl9pPr marL="3950208" indent="0">
              <a:buNone/>
              <a:defRPr sz="17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99644" y="2772399"/>
            <a:ext cx="4198517" cy="40777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2B94-5F35-46AF-AF4D-740934BCE81C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A346-53F0-4719-9EEE-34809E6E9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410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2B94-5F35-46AF-AF4D-740934BCE81C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A346-53F0-4719-9EEE-34809E6E9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71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2B94-5F35-46AF-AF4D-740934BCE81C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A346-53F0-4719-9EEE-34809E6E9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9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50" y="505989"/>
            <a:ext cx="3185215" cy="1770962"/>
          </a:xfrm>
        </p:spPr>
        <p:txBody>
          <a:bodyPr anchor="b"/>
          <a:lstStyle>
            <a:lvl1pPr>
              <a:defRPr sz="34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8517" y="1092798"/>
            <a:ext cx="4999643" cy="5393704"/>
          </a:xfrm>
        </p:spPr>
        <p:txBody>
          <a:bodyPr/>
          <a:lstStyle>
            <a:lvl1pPr>
              <a:defRPr sz="3456"/>
            </a:lvl1pPr>
            <a:lvl2pPr>
              <a:defRPr sz="3024"/>
            </a:lvl2pPr>
            <a:lvl3pPr>
              <a:defRPr sz="2592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50" y="2276951"/>
            <a:ext cx="3185215" cy="4218334"/>
          </a:xfrm>
        </p:spPr>
        <p:txBody>
          <a:bodyPr/>
          <a:lstStyle>
            <a:lvl1pPr marL="0" indent="0">
              <a:buNone/>
              <a:defRPr sz="1728"/>
            </a:lvl1pPr>
            <a:lvl2pPr marL="493776" indent="0">
              <a:buNone/>
              <a:defRPr sz="1512"/>
            </a:lvl2pPr>
            <a:lvl3pPr marL="987552" indent="0">
              <a:buNone/>
              <a:defRPr sz="1296"/>
            </a:lvl3pPr>
            <a:lvl4pPr marL="1481328" indent="0">
              <a:buNone/>
              <a:defRPr sz="1080"/>
            </a:lvl4pPr>
            <a:lvl5pPr marL="1975104" indent="0">
              <a:buNone/>
              <a:defRPr sz="1080"/>
            </a:lvl5pPr>
            <a:lvl6pPr marL="2468880" indent="0">
              <a:buNone/>
              <a:defRPr sz="1080"/>
            </a:lvl6pPr>
            <a:lvl7pPr marL="2962656" indent="0">
              <a:buNone/>
              <a:defRPr sz="1080"/>
            </a:lvl7pPr>
            <a:lvl8pPr marL="3456432" indent="0">
              <a:buNone/>
              <a:defRPr sz="1080"/>
            </a:lvl8pPr>
            <a:lvl9pPr marL="3950208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2B94-5F35-46AF-AF4D-740934BCE81C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A346-53F0-4719-9EEE-34809E6E9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6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50" y="505989"/>
            <a:ext cx="3185215" cy="1770962"/>
          </a:xfrm>
        </p:spPr>
        <p:txBody>
          <a:bodyPr anchor="b"/>
          <a:lstStyle>
            <a:lvl1pPr>
              <a:defRPr sz="34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98517" y="1092798"/>
            <a:ext cx="4999643" cy="5393704"/>
          </a:xfrm>
        </p:spPr>
        <p:txBody>
          <a:bodyPr anchor="t"/>
          <a:lstStyle>
            <a:lvl1pPr marL="0" indent="0">
              <a:buNone/>
              <a:defRPr sz="3456"/>
            </a:lvl1pPr>
            <a:lvl2pPr marL="493776" indent="0">
              <a:buNone/>
              <a:defRPr sz="3024"/>
            </a:lvl2pPr>
            <a:lvl3pPr marL="987552" indent="0">
              <a:buNone/>
              <a:defRPr sz="2592"/>
            </a:lvl3pPr>
            <a:lvl4pPr marL="1481328" indent="0">
              <a:buNone/>
              <a:defRPr sz="2160"/>
            </a:lvl4pPr>
            <a:lvl5pPr marL="1975104" indent="0">
              <a:buNone/>
              <a:defRPr sz="2160"/>
            </a:lvl5pPr>
            <a:lvl6pPr marL="2468880" indent="0">
              <a:buNone/>
              <a:defRPr sz="2160"/>
            </a:lvl6pPr>
            <a:lvl7pPr marL="2962656" indent="0">
              <a:buNone/>
              <a:defRPr sz="2160"/>
            </a:lvl7pPr>
            <a:lvl8pPr marL="3456432" indent="0">
              <a:buNone/>
              <a:defRPr sz="2160"/>
            </a:lvl8pPr>
            <a:lvl9pPr marL="3950208" indent="0">
              <a:buNone/>
              <a:defRPr sz="21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50" y="2276951"/>
            <a:ext cx="3185215" cy="4218334"/>
          </a:xfrm>
        </p:spPr>
        <p:txBody>
          <a:bodyPr/>
          <a:lstStyle>
            <a:lvl1pPr marL="0" indent="0">
              <a:buNone/>
              <a:defRPr sz="1728"/>
            </a:lvl1pPr>
            <a:lvl2pPr marL="493776" indent="0">
              <a:buNone/>
              <a:defRPr sz="1512"/>
            </a:lvl2pPr>
            <a:lvl3pPr marL="987552" indent="0">
              <a:buNone/>
              <a:defRPr sz="1296"/>
            </a:lvl3pPr>
            <a:lvl4pPr marL="1481328" indent="0">
              <a:buNone/>
              <a:defRPr sz="1080"/>
            </a:lvl4pPr>
            <a:lvl5pPr marL="1975104" indent="0">
              <a:buNone/>
              <a:defRPr sz="1080"/>
            </a:lvl5pPr>
            <a:lvl6pPr marL="2468880" indent="0">
              <a:buNone/>
              <a:defRPr sz="1080"/>
            </a:lvl6pPr>
            <a:lvl7pPr marL="2962656" indent="0">
              <a:buNone/>
              <a:defRPr sz="1080"/>
            </a:lvl7pPr>
            <a:lvl8pPr marL="3456432" indent="0">
              <a:buNone/>
              <a:defRPr sz="1080"/>
            </a:lvl8pPr>
            <a:lvl9pPr marL="3950208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2B94-5F35-46AF-AF4D-740934BCE81C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A346-53F0-4719-9EEE-34809E6E9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88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8964" y="404090"/>
            <a:ext cx="8517910" cy="1467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964" y="2020443"/>
            <a:ext cx="8517910" cy="4815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8964" y="7034657"/>
            <a:ext cx="2222064" cy="404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62B94-5F35-46AF-AF4D-740934BCE81C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1372" y="7034657"/>
            <a:ext cx="3333095" cy="404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4810" y="7034657"/>
            <a:ext cx="2222064" cy="404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5A346-53F0-4719-9EEE-34809E6E9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82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87552" rtl="0" eaLnBrk="1" latinLnBrk="0" hangingPunct="1">
        <a:lnSpc>
          <a:spcPct val="90000"/>
        </a:lnSpc>
        <a:spcBef>
          <a:spcPct val="0"/>
        </a:spcBef>
        <a:buNone/>
        <a:defRPr sz="47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87552" rtl="0" eaLnBrk="1" latinLnBrk="0" hangingPunct="1">
        <a:lnSpc>
          <a:spcPct val="90000"/>
        </a:lnSpc>
        <a:spcBef>
          <a:spcPts val="108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2pPr>
      <a:lvl3pPr marL="1234440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728216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4pPr>
      <a:lvl5pPr marL="2221992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5pPr>
      <a:lvl6pPr marL="2715768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6pPr>
      <a:lvl7pPr marL="3209544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7pPr>
      <a:lvl8pPr marL="3703320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8pPr>
      <a:lvl9pPr marL="4197096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2pPr>
      <a:lvl3pPr marL="987552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3pPr>
      <a:lvl4pPr marL="1481328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4pPr>
      <a:lvl5pPr marL="1975104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5pPr>
      <a:lvl6pPr marL="2468880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6pPr>
      <a:lvl7pPr marL="2962656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7pPr>
      <a:lvl8pPr marL="3456432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8pPr>
      <a:lvl9pPr marL="3950208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jpeg"/><Relationship Id="rId3" Type="http://schemas.openxmlformats.org/officeDocument/2006/relationships/image" Target="../media/image40.jpeg"/><Relationship Id="rId7" Type="http://schemas.openxmlformats.org/officeDocument/2006/relationships/image" Target="../media/image4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jpeg"/><Relationship Id="rId5" Type="http://schemas.openxmlformats.org/officeDocument/2006/relationships/image" Target="../media/image42.jpeg"/><Relationship Id="rId10" Type="http://schemas.openxmlformats.org/officeDocument/2006/relationships/image" Target="../media/image47.jpeg"/><Relationship Id="rId4" Type="http://schemas.openxmlformats.org/officeDocument/2006/relationships/image" Target="../media/image41.jpeg"/><Relationship Id="rId9" Type="http://schemas.openxmlformats.org/officeDocument/2006/relationships/image" Target="../media/image46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jpeg"/><Relationship Id="rId3" Type="http://schemas.openxmlformats.org/officeDocument/2006/relationships/image" Target="../media/image40.jpeg"/><Relationship Id="rId7" Type="http://schemas.openxmlformats.org/officeDocument/2006/relationships/image" Target="../media/image4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jpeg"/><Relationship Id="rId5" Type="http://schemas.openxmlformats.org/officeDocument/2006/relationships/image" Target="../media/image42.jpeg"/><Relationship Id="rId10" Type="http://schemas.openxmlformats.org/officeDocument/2006/relationships/image" Target="../media/image47.jpeg"/><Relationship Id="rId4" Type="http://schemas.openxmlformats.org/officeDocument/2006/relationships/image" Target="../media/image41.jpeg"/><Relationship Id="rId9" Type="http://schemas.openxmlformats.org/officeDocument/2006/relationships/image" Target="../media/image4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jpeg"/><Relationship Id="rId5" Type="http://schemas.openxmlformats.org/officeDocument/2006/relationships/image" Target="../media/image50.jpeg"/><Relationship Id="rId4" Type="http://schemas.openxmlformats.org/officeDocument/2006/relationships/image" Target="../media/image4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jpeg"/><Relationship Id="rId5" Type="http://schemas.openxmlformats.org/officeDocument/2006/relationships/image" Target="../media/image54.jpeg"/><Relationship Id="rId4" Type="http://schemas.openxmlformats.org/officeDocument/2006/relationships/image" Target="../media/image5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jpeg"/><Relationship Id="rId5" Type="http://schemas.openxmlformats.org/officeDocument/2006/relationships/image" Target="../media/image58.jpeg"/><Relationship Id="rId4" Type="http://schemas.openxmlformats.org/officeDocument/2006/relationships/image" Target="../media/image5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1.jpeg"/><Relationship Id="rId4" Type="http://schemas.openxmlformats.org/officeDocument/2006/relationships/image" Target="../media/image6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4.jpeg"/><Relationship Id="rId4" Type="http://schemas.openxmlformats.org/officeDocument/2006/relationships/image" Target="../media/image6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7.jpeg"/><Relationship Id="rId4" Type="http://schemas.openxmlformats.org/officeDocument/2006/relationships/image" Target="../media/image6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685B49-B1CE-409D-A02D-0789595C0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393127"/>
              </p:ext>
            </p:extLst>
          </p:nvPr>
        </p:nvGraphicFramePr>
        <p:xfrm>
          <a:off x="4787084" y="1009912"/>
          <a:ext cx="4950530" cy="352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897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710031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10031">
                  <a:extLst>
                    <a:ext uri="{9D8B030D-6E8A-4147-A177-3AD203B41FA5}">
                      <a16:colId xmlns:a16="http://schemas.microsoft.com/office/drawing/2014/main" val="4250142851"/>
                    </a:ext>
                  </a:extLst>
                </a:gridCol>
                <a:gridCol w="903817">
                  <a:extLst>
                    <a:ext uri="{9D8B030D-6E8A-4147-A177-3AD203B41FA5}">
                      <a16:colId xmlns:a16="http://schemas.microsoft.com/office/drawing/2014/main" val="2009428193"/>
                    </a:ext>
                  </a:extLst>
                </a:gridCol>
                <a:gridCol w="890794">
                  <a:extLst>
                    <a:ext uri="{9D8B030D-6E8A-4147-A177-3AD203B41FA5}">
                      <a16:colId xmlns:a16="http://schemas.microsoft.com/office/drawing/2014/main" val="31499848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 Match 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Finish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BSP244B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BSP244BL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BSP304B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0330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BSP304BL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53522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BSP366B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3506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BSP366BL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55002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BSP488B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553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BSP488BL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323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BSP6010B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7582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BSP6010BL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224461"/>
                  </a:ext>
                </a:extLst>
              </a:tr>
              <a:tr h="274320">
                <a:tc gridSpan="6"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L: Denotes LP/Propane model. No additional charges apply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3313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61822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Gas Ranges: Platinum Series Availability – Updated 6/13/2022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313764" y="2771485"/>
            <a:ext cx="18565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BSP244B – UMRP $6,395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EEBF0D-A38F-4CD4-ABB7-0B55178DF46A}"/>
              </a:ext>
            </a:extLst>
          </p:cNvPr>
          <p:cNvSpPr txBox="1"/>
          <p:nvPr/>
        </p:nvSpPr>
        <p:spPr>
          <a:xfrm>
            <a:off x="2789858" y="2769280"/>
            <a:ext cx="18565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BSP304B – UMRP $7,295</a:t>
            </a:r>
          </a:p>
        </p:txBody>
      </p:sp>
      <p:pic>
        <p:nvPicPr>
          <p:cNvPr id="15" name="Picture 14" descr="A picture containing text, kitchen appliance, appliance, stove&#10;&#10;Description automatically generated">
            <a:extLst>
              <a:ext uri="{FF2B5EF4-FFF2-40B4-BE49-F238E27FC236}">
                <a16:creationId xmlns:a16="http://schemas.microsoft.com/office/drawing/2014/main" id="{B2AE5022-9F27-4F0F-A981-EDDEB9C1F3F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0444" y="3171765"/>
            <a:ext cx="1603239" cy="1828800"/>
          </a:xfrm>
          <a:prstGeom prst="rect">
            <a:avLst/>
          </a:prstGeom>
        </p:spPr>
      </p:pic>
      <p:pic>
        <p:nvPicPr>
          <p:cNvPr id="17" name="Picture 16" descr="A picture containing kitchen appliance, stove, appliance, indoor&#10;&#10;Description automatically generated">
            <a:extLst>
              <a:ext uri="{FF2B5EF4-FFF2-40B4-BE49-F238E27FC236}">
                <a16:creationId xmlns:a16="http://schemas.microsoft.com/office/drawing/2014/main" id="{35C1DD02-ED14-4A32-BE53-6D65A6875B0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51724" y="3171765"/>
            <a:ext cx="2132868" cy="18288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D4E633A-52C0-4798-928E-7441A7457F77}"/>
              </a:ext>
            </a:extLst>
          </p:cNvPr>
          <p:cNvSpPr txBox="1"/>
          <p:nvPr/>
        </p:nvSpPr>
        <p:spPr>
          <a:xfrm>
            <a:off x="313764" y="4997509"/>
            <a:ext cx="18565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BSP366B – UMRP $9,995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1CCA7B-BFA6-4AC6-9BB7-066E471F0C38}"/>
              </a:ext>
            </a:extLst>
          </p:cNvPr>
          <p:cNvSpPr txBox="1"/>
          <p:nvPr/>
        </p:nvSpPr>
        <p:spPr>
          <a:xfrm>
            <a:off x="2750584" y="4997509"/>
            <a:ext cx="19351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BSP488B – UMRP $13,595</a:t>
            </a:r>
          </a:p>
        </p:txBody>
      </p:sp>
      <p:pic>
        <p:nvPicPr>
          <p:cNvPr id="21" name="Picture 20" descr="A picture containing appliance, kitchen appliance, oven, indoor&#10;&#10;Description automatically generated">
            <a:extLst>
              <a:ext uri="{FF2B5EF4-FFF2-40B4-BE49-F238E27FC236}">
                <a16:creationId xmlns:a16="http://schemas.microsoft.com/office/drawing/2014/main" id="{97CF6FC0-C1F6-4D02-8762-84C7EF461B0C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7968" y="5470532"/>
            <a:ext cx="2458811" cy="162044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EBF27C7-5359-4482-9F90-99A6E873A769}"/>
              </a:ext>
            </a:extLst>
          </p:cNvPr>
          <p:cNvSpPr txBox="1"/>
          <p:nvPr/>
        </p:nvSpPr>
        <p:spPr>
          <a:xfrm>
            <a:off x="590685" y="7106706"/>
            <a:ext cx="20136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BSP6010B – UMRP $17,495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8FA248-15CC-4949-A051-4483A5FDFC59}"/>
              </a:ext>
            </a:extLst>
          </p:cNvPr>
          <p:cNvSpPr txBox="1"/>
          <p:nvPr/>
        </p:nvSpPr>
        <p:spPr>
          <a:xfrm>
            <a:off x="5091248" y="4515302"/>
            <a:ext cx="3999813" cy="1910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Platinum Series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25,000 BTU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PrimaNova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™ open burners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burners, plus innovative Interchangeable Griddle/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Charbroiler</a:t>
            </a:r>
            <a:endParaRPr lang="en-US" sz="10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Gentle 130° simmer burner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Integrated wok cooking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Oven accommodates 18" x 26" baking sheet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PowR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Oven™ for 40% faster preheating &amp; 1850° infrared broiler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Available in 1,000+ colors and finishes</a:t>
            </a:r>
          </a:p>
        </p:txBody>
      </p:sp>
      <p:pic>
        <p:nvPicPr>
          <p:cNvPr id="20" name="Picture 19" descr="A picture containing text, appliance, kitchen appliance, stove&#10;&#10;Description automatically generated">
            <a:extLst>
              <a:ext uri="{FF2B5EF4-FFF2-40B4-BE49-F238E27FC236}">
                <a16:creationId xmlns:a16="http://schemas.microsoft.com/office/drawing/2014/main" id="{F2368307-CBC0-4F8F-9740-EF01BA84578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8797" y="985016"/>
            <a:ext cx="1106534" cy="1828800"/>
          </a:xfrm>
          <a:prstGeom prst="rect">
            <a:avLst/>
          </a:prstGeom>
        </p:spPr>
      </p:pic>
      <p:pic>
        <p:nvPicPr>
          <p:cNvPr id="24" name="Picture 23" descr="A picture containing appliance, kitchen appliance, stove, indoor&#10;&#10;Description automatically generated">
            <a:extLst>
              <a:ext uri="{FF2B5EF4-FFF2-40B4-BE49-F238E27FC236}">
                <a16:creationId xmlns:a16="http://schemas.microsoft.com/office/drawing/2014/main" id="{AEB0E052-4AC2-4136-ADB6-87BC44CA8C9D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27235" y="985016"/>
            <a:ext cx="138184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251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685B49-B1CE-409D-A02D-0789595C0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125198"/>
              </p:ext>
            </p:extLst>
          </p:nvPr>
        </p:nvGraphicFramePr>
        <p:xfrm>
          <a:off x="5181226" y="816320"/>
          <a:ext cx="4556388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955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966515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53145691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65642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BIR30R0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BIR30L0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BIRP30R0 (Panel Ready)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584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BIRP30L0 (Panel Ready)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0794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4712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Refrigeration: Column Refrigerator Availability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153632" y="3728213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BIR30R0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$8,495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8FA248-15CC-4949-A051-4483A5FDFC59}"/>
              </a:ext>
            </a:extLst>
          </p:cNvPr>
          <p:cNvSpPr txBox="1"/>
          <p:nvPr/>
        </p:nvSpPr>
        <p:spPr>
          <a:xfrm>
            <a:off x="5187337" y="2532506"/>
            <a:ext cx="3920147" cy="167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30” Integrated Column Refrigerator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Stainless Steel interior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Industry-leading 17.44 cu. ft. capacity for optimum food storage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Flush installation for seamless look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Soft close slide-out tray that fits sheet pan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Advanced, lateral airflow provides consistent temperature control for longer food preservation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E9521D-7991-4EF0-952E-F279A3E7C25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07058" y="985016"/>
            <a:ext cx="1023617" cy="27432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69B6DCC-927F-426A-89CB-FEB21D75BAF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5860" y="985016"/>
            <a:ext cx="1023617" cy="27432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A2C8EA8-68AD-4623-8A7B-465D966B037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01170" y="998462"/>
            <a:ext cx="1036749" cy="27432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1A71ACE-F25E-4272-9A99-D91FA869C18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62375" y="998462"/>
            <a:ext cx="1036749" cy="27432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230DA795-F143-4AA8-9DFC-7538FA61FE83}"/>
              </a:ext>
            </a:extLst>
          </p:cNvPr>
          <p:cNvSpPr txBox="1"/>
          <p:nvPr/>
        </p:nvSpPr>
        <p:spPr>
          <a:xfrm>
            <a:off x="3879326" y="3728213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BIRP30L0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$7,795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77DCAA7-4B37-486C-8D50-C7F357D08179}"/>
              </a:ext>
            </a:extLst>
          </p:cNvPr>
          <p:cNvSpPr txBox="1"/>
          <p:nvPr/>
        </p:nvSpPr>
        <p:spPr>
          <a:xfrm>
            <a:off x="1383302" y="3728213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BIR30L0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$8,495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8A1800C-B790-4039-B58E-C5CA71913C7F}"/>
              </a:ext>
            </a:extLst>
          </p:cNvPr>
          <p:cNvSpPr txBox="1"/>
          <p:nvPr/>
        </p:nvSpPr>
        <p:spPr>
          <a:xfrm>
            <a:off x="2653999" y="3728213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BIRP30R0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$7,795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9498491-92DC-4DD5-9E47-3BFF58BEE47C}"/>
              </a:ext>
            </a:extLst>
          </p:cNvPr>
          <p:cNvCxnSpPr>
            <a:cxnSpLocks/>
          </p:cNvCxnSpPr>
          <p:nvPr/>
        </p:nvCxnSpPr>
        <p:spPr>
          <a:xfrm>
            <a:off x="271486" y="4224286"/>
            <a:ext cx="93328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0CB5640C-2199-4340-900D-584BE8A5F12E}"/>
              </a:ext>
            </a:extLst>
          </p:cNvPr>
          <p:cNvSpPr txBox="1"/>
          <p:nvPr/>
        </p:nvSpPr>
        <p:spPr>
          <a:xfrm>
            <a:off x="5181226" y="5933704"/>
            <a:ext cx="3920147" cy="167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24” Integrated Column Refrigerator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Stainless Steel interior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Industry-leading 12.99 cu. ft. capacity for optimum food storage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Flush installation for seamless look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Soft close slide-out tray that fits sheet pan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Advanced, lateral airflow provides consistent temperature control for longer food preservation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21EA85F7-722F-4646-9628-6219E470D7C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6095" y="4332739"/>
            <a:ext cx="886054" cy="27432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4BD2078E-B171-45F0-BA10-BC68EF4962F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698" y="4332739"/>
            <a:ext cx="886054" cy="27432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2C5A2C8D-42EF-45A3-9AE3-C33A000E71BA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57499" y="4336468"/>
            <a:ext cx="846499" cy="2821767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634219DB-5E86-41F1-8AA3-0F0BBC4C90C1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49272" y="4332739"/>
            <a:ext cx="932718" cy="2825496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551F6845-4DA5-4A32-B374-7FEE56CCC272}"/>
              </a:ext>
            </a:extLst>
          </p:cNvPr>
          <p:cNvSpPr txBox="1"/>
          <p:nvPr/>
        </p:nvSpPr>
        <p:spPr>
          <a:xfrm>
            <a:off x="145273" y="7084685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BIR24R0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$7,895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761E9D8-CD18-4811-8C94-6BC76FDC8F3D}"/>
              </a:ext>
            </a:extLst>
          </p:cNvPr>
          <p:cNvSpPr txBox="1"/>
          <p:nvPr/>
        </p:nvSpPr>
        <p:spPr>
          <a:xfrm>
            <a:off x="1383302" y="7084685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BIR24L0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$7,895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414001A-589F-4DEC-9DBB-F37258C0F675}"/>
              </a:ext>
            </a:extLst>
          </p:cNvPr>
          <p:cNvSpPr txBox="1"/>
          <p:nvPr/>
        </p:nvSpPr>
        <p:spPr>
          <a:xfrm>
            <a:off x="2645184" y="7084685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BIRP24R0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$7,295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596E358-166C-4AD3-8897-1BED4D861908}"/>
              </a:ext>
            </a:extLst>
          </p:cNvPr>
          <p:cNvSpPr txBox="1"/>
          <p:nvPr/>
        </p:nvSpPr>
        <p:spPr>
          <a:xfrm>
            <a:off x="3879326" y="7075939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BIRP24L0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$7,295</a:t>
            </a:r>
          </a:p>
        </p:txBody>
      </p:sp>
      <p:graphicFrame>
        <p:nvGraphicFramePr>
          <p:cNvPr id="25" name="Table 4">
            <a:extLst>
              <a:ext uri="{FF2B5EF4-FFF2-40B4-BE49-F238E27FC236}">
                <a16:creationId xmlns:a16="http://schemas.microsoft.com/office/drawing/2014/main" id="{D273EB1C-68B7-4EE7-AA29-D08725081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052807"/>
              </p:ext>
            </p:extLst>
          </p:nvPr>
        </p:nvGraphicFramePr>
        <p:xfrm>
          <a:off x="5181226" y="4318099"/>
          <a:ext cx="4556388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955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966515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53145691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65642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 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BIR24R0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BIR24L0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BIRP24R0 (Panel Ready)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584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BIRP24L0 (Panel Ready)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07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1553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42666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Refrigeration: Column Freezer Availability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128348" y="3684947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BIF30R0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$8,595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8FA248-15CC-4949-A051-4483A5FDFC59}"/>
              </a:ext>
            </a:extLst>
          </p:cNvPr>
          <p:cNvSpPr txBox="1"/>
          <p:nvPr/>
        </p:nvSpPr>
        <p:spPr>
          <a:xfrm>
            <a:off x="5083601" y="2525582"/>
            <a:ext cx="3920147" cy="144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30” Integrated Column Freezer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Stainless Steel interior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Industry-leading 16.84 cu. ft. capacity for optimum food storage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Flush installation for seamless look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Automatic ice maker with Super Ice function to temporarily increase ice production as needed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E9521D-7991-4EF0-952E-F279A3E7C25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4647" y="985013"/>
            <a:ext cx="1023617" cy="27432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69B6DCC-927F-426A-89CB-FEB21D75BAF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104" y="985013"/>
            <a:ext cx="1023617" cy="27432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A2C8EA8-68AD-4623-8A7B-465D966B037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97799" y="985013"/>
            <a:ext cx="1036749" cy="27432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1A71ACE-F25E-4272-9A99-D91FA869C18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81535" y="1003545"/>
            <a:ext cx="1036749" cy="27432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230DA795-F143-4AA8-9DFC-7538FA61FE83}"/>
              </a:ext>
            </a:extLst>
          </p:cNvPr>
          <p:cNvSpPr txBox="1"/>
          <p:nvPr/>
        </p:nvSpPr>
        <p:spPr>
          <a:xfrm>
            <a:off x="3780609" y="3684566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BIFP30L0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$7,895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77DCAA7-4B37-486C-8D50-C7F357D08179}"/>
              </a:ext>
            </a:extLst>
          </p:cNvPr>
          <p:cNvSpPr txBox="1"/>
          <p:nvPr/>
        </p:nvSpPr>
        <p:spPr>
          <a:xfrm>
            <a:off x="1330891" y="3684947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BIF30L0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$8,595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8A1800C-B790-4039-B58E-C5CA71913C7F}"/>
              </a:ext>
            </a:extLst>
          </p:cNvPr>
          <p:cNvSpPr txBox="1"/>
          <p:nvPr/>
        </p:nvSpPr>
        <p:spPr>
          <a:xfrm>
            <a:off x="2564345" y="3686628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BIFP30R0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$7,895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9498491-92DC-4DD5-9E47-3BFF58BEE47C}"/>
              </a:ext>
            </a:extLst>
          </p:cNvPr>
          <p:cNvCxnSpPr>
            <a:cxnSpLocks/>
          </p:cNvCxnSpPr>
          <p:nvPr/>
        </p:nvCxnSpPr>
        <p:spPr>
          <a:xfrm>
            <a:off x="271486" y="4224286"/>
            <a:ext cx="93328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0CB5640C-2199-4340-900D-584BE8A5F12E}"/>
              </a:ext>
            </a:extLst>
          </p:cNvPr>
          <p:cNvSpPr txBox="1"/>
          <p:nvPr/>
        </p:nvSpPr>
        <p:spPr>
          <a:xfrm>
            <a:off x="5178392" y="6001800"/>
            <a:ext cx="3920147" cy="144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24” Integrated Column Freezer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Stainless Steel interior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Industry-leading 12.64 cu. ft. capacity for optimum food storage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Flush installation for seamless look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Automatic ice maker with Super Ice function to temporarily increase ice production as needed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21EA85F7-722F-4646-9628-6219E470D7C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7703" y="4356364"/>
            <a:ext cx="886054" cy="27432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4BD2078E-B171-45F0-BA10-BC68EF4962F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5693" y="4356364"/>
            <a:ext cx="886054" cy="27432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2C5A2C8D-42EF-45A3-9AE3-C33A000E71BA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76658" y="4351836"/>
            <a:ext cx="846499" cy="2821767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634219DB-5E86-41F1-8AA3-0F0BBC4C90C1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49813" y="4351836"/>
            <a:ext cx="932718" cy="2825496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551F6845-4DA5-4A32-B374-7FEE56CCC272}"/>
              </a:ext>
            </a:extLst>
          </p:cNvPr>
          <p:cNvSpPr txBox="1"/>
          <p:nvPr/>
        </p:nvSpPr>
        <p:spPr>
          <a:xfrm>
            <a:off x="123156" y="7075939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BIF24R0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$7,995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761E9D8-CD18-4811-8C94-6BC76FDC8F3D}"/>
              </a:ext>
            </a:extLst>
          </p:cNvPr>
          <p:cNvSpPr txBox="1"/>
          <p:nvPr/>
        </p:nvSpPr>
        <p:spPr>
          <a:xfrm>
            <a:off x="1334914" y="7075938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BIF24L0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$7,995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414001A-589F-4DEC-9DBB-F37258C0F675}"/>
              </a:ext>
            </a:extLst>
          </p:cNvPr>
          <p:cNvSpPr txBox="1"/>
          <p:nvPr/>
        </p:nvSpPr>
        <p:spPr>
          <a:xfrm>
            <a:off x="2545519" y="7075938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BIFP24R0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$7,395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596E358-166C-4AD3-8897-1BED4D861908}"/>
              </a:ext>
            </a:extLst>
          </p:cNvPr>
          <p:cNvSpPr txBox="1"/>
          <p:nvPr/>
        </p:nvSpPr>
        <p:spPr>
          <a:xfrm>
            <a:off x="3780609" y="7075938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BIFP24L0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$7,395</a:t>
            </a:r>
          </a:p>
        </p:txBody>
      </p:sp>
      <p:graphicFrame>
        <p:nvGraphicFramePr>
          <p:cNvPr id="25" name="Table 4">
            <a:extLst>
              <a:ext uri="{FF2B5EF4-FFF2-40B4-BE49-F238E27FC236}">
                <a16:creationId xmlns:a16="http://schemas.microsoft.com/office/drawing/2014/main" id="{EC5789E2-F614-4ED9-9608-F9EC2B9662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31934"/>
              </p:ext>
            </p:extLst>
          </p:nvPr>
        </p:nvGraphicFramePr>
        <p:xfrm>
          <a:off x="5083601" y="795773"/>
          <a:ext cx="4520752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568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4141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31780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41410">
                  <a:extLst>
                    <a:ext uri="{9D8B030D-6E8A-4147-A177-3AD203B41FA5}">
                      <a16:colId xmlns:a16="http://schemas.microsoft.com/office/drawing/2014/main" val="19665156"/>
                    </a:ext>
                  </a:extLst>
                </a:gridCol>
                <a:gridCol w="708061">
                  <a:extLst>
                    <a:ext uri="{9D8B030D-6E8A-4147-A177-3AD203B41FA5}">
                      <a16:colId xmlns:a16="http://schemas.microsoft.com/office/drawing/2014/main" val="2531456919"/>
                    </a:ext>
                  </a:extLst>
                </a:gridCol>
                <a:gridCol w="677523">
                  <a:extLst>
                    <a:ext uri="{9D8B030D-6E8A-4147-A177-3AD203B41FA5}">
                      <a16:colId xmlns:a16="http://schemas.microsoft.com/office/drawing/2014/main" val="465642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BIF30R0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BIF30L0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BIFP30R0 (Panel Ready)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584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BIFP30L0 (Panel Ready)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07943"/>
                  </a:ext>
                </a:extLst>
              </a:tr>
            </a:tbl>
          </a:graphicData>
        </a:graphic>
      </p:graphicFrame>
      <p:graphicFrame>
        <p:nvGraphicFramePr>
          <p:cNvPr id="26" name="Table 4">
            <a:extLst>
              <a:ext uri="{FF2B5EF4-FFF2-40B4-BE49-F238E27FC236}">
                <a16:creationId xmlns:a16="http://schemas.microsoft.com/office/drawing/2014/main" id="{86E7DA5A-EDE6-4A6B-A56C-13D72C9E09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213493"/>
              </p:ext>
            </p:extLst>
          </p:nvPr>
        </p:nvGraphicFramePr>
        <p:xfrm>
          <a:off x="5181226" y="4353011"/>
          <a:ext cx="4556388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955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966515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53145691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65642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BIF24R0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BIF24L0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BIFP24R0 (Panel Ready)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584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BIFP24L0 (Panel Ready)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07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420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57871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Refrigeration: 18” Freezer / 36” Freestanding Refrigerator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Availability 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179188" y="3725271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BIF18R0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$7,595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8FA248-15CC-4949-A051-4483A5FDFC59}"/>
              </a:ext>
            </a:extLst>
          </p:cNvPr>
          <p:cNvSpPr txBox="1"/>
          <p:nvPr/>
        </p:nvSpPr>
        <p:spPr>
          <a:xfrm>
            <a:off x="5077752" y="2667039"/>
            <a:ext cx="3920147" cy="144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18” Integrated Column Freezer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Stainless Steel interior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Industry-leading 8.22 cu. ft. capacity for optimum food storage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Flush installation for seamless look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Automatic ice maker with Super Ice function to temporarily increase ice production as needed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30DA795-F143-4AA8-9DFC-7538FA61FE83}"/>
              </a:ext>
            </a:extLst>
          </p:cNvPr>
          <p:cNvSpPr txBox="1"/>
          <p:nvPr/>
        </p:nvSpPr>
        <p:spPr>
          <a:xfrm>
            <a:off x="3322430" y="3735492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BIFP18L0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$6,995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77DCAA7-4B37-486C-8D50-C7F357D08179}"/>
              </a:ext>
            </a:extLst>
          </p:cNvPr>
          <p:cNvSpPr txBox="1"/>
          <p:nvPr/>
        </p:nvSpPr>
        <p:spPr>
          <a:xfrm>
            <a:off x="1281512" y="3734047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BIF18L0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$7,595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8A1800C-B790-4039-B58E-C5CA71913C7F}"/>
              </a:ext>
            </a:extLst>
          </p:cNvPr>
          <p:cNvSpPr txBox="1"/>
          <p:nvPr/>
        </p:nvSpPr>
        <p:spPr>
          <a:xfrm>
            <a:off x="2255754" y="3725271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BIFP18R0</a:t>
            </a:r>
            <a:endParaRPr lang="en-US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$6,995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9498491-92DC-4DD5-9E47-3BFF58BEE47C}"/>
              </a:ext>
            </a:extLst>
          </p:cNvPr>
          <p:cNvCxnSpPr>
            <a:cxnSpLocks/>
          </p:cNvCxnSpPr>
          <p:nvPr/>
        </p:nvCxnSpPr>
        <p:spPr>
          <a:xfrm>
            <a:off x="271486" y="4224286"/>
            <a:ext cx="93328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0CB5640C-2199-4340-900D-584BE8A5F12E}"/>
              </a:ext>
            </a:extLst>
          </p:cNvPr>
          <p:cNvSpPr txBox="1"/>
          <p:nvPr/>
        </p:nvSpPr>
        <p:spPr>
          <a:xfrm>
            <a:off x="5077752" y="5179876"/>
            <a:ext cx="3920147" cy="167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36” Freestanding French Door Refrigerator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Counter depth design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19.9 cu. ft. capacity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Large capacity drawers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French doors perfect for tighter kitchen spaces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Adjustable glass shelving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LED lighting &amp; Digital display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596E358-166C-4AD3-8897-1BED4D861908}"/>
              </a:ext>
            </a:extLst>
          </p:cNvPr>
          <p:cNvSpPr txBox="1"/>
          <p:nvPr/>
        </p:nvSpPr>
        <p:spPr>
          <a:xfrm>
            <a:off x="2974895" y="6983798"/>
            <a:ext cx="10711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FBDF361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UMRP $3,975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4AD543-0132-4E77-9450-56822508B79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74311" y="914384"/>
            <a:ext cx="685527" cy="28254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A82AA73-7339-4961-B71B-EC5016BDB2D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1598" y="908551"/>
            <a:ext cx="666325" cy="282549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868213F-1548-4A88-BBF7-0ED44E26C42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49929" y="914384"/>
            <a:ext cx="682778" cy="282549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E720889-32B6-4986-B2B7-BBBAE3EAEC8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3510460" y="918073"/>
            <a:ext cx="682778" cy="282549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15C2BD8-2ACD-4D39-A566-4A2F025C30A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24898" y="4324655"/>
            <a:ext cx="1371123" cy="2560320"/>
          </a:xfrm>
          <a:prstGeom prst="rect">
            <a:avLst/>
          </a:prstGeom>
        </p:spPr>
      </p:pic>
      <p:graphicFrame>
        <p:nvGraphicFramePr>
          <p:cNvPr id="19" name="Table 4">
            <a:extLst>
              <a:ext uri="{FF2B5EF4-FFF2-40B4-BE49-F238E27FC236}">
                <a16:creationId xmlns:a16="http://schemas.microsoft.com/office/drawing/2014/main" id="{5B6740D2-9B45-4F3F-9765-1CEF1E10FC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064476"/>
              </p:ext>
            </p:extLst>
          </p:nvPr>
        </p:nvGraphicFramePr>
        <p:xfrm>
          <a:off x="5077752" y="977336"/>
          <a:ext cx="4556388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955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966515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53145691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65642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BIF18R0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BIF18L0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BIFP18R0 (Panel Ready)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584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BIFP18L0 (Panel Ready)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07943"/>
                  </a:ext>
                </a:extLst>
              </a:tr>
            </a:tbl>
          </a:graphicData>
        </a:graphic>
      </p:graphicFrame>
      <p:graphicFrame>
        <p:nvGraphicFramePr>
          <p:cNvPr id="20" name="Table 4">
            <a:extLst>
              <a:ext uri="{FF2B5EF4-FFF2-40B4-BE49-F238E27FC236}">
                <a16:creationId xmlns:a16="http://schemas.microsoft.com/office/drawing/2014/main" id="{D5319F09-568D-4D4D-B3E0-28DCC90F0F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951075"/>
              </p:ext>
            </p:extLst>
          </p:nvPr>
        </p:nvGraphicFramePr>
        <p:xfrm>
          <a:off x="5077752" y="4423739"/>
          <a:ext cx="4556388" cy="64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955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966515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53145691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65642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 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FBDF361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6887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39483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Ventilation: Professional Series Hoods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Availability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502453" y="2929983"/>
            <a:ext cx="139814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Proline Series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PL030ML - $2,455 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PL036ML - $2,575 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PL042ML - $2,825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PL048ML - $3,070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PL054ML - $3,190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PL060ML - $3,440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PL066ML - $3,685</a:t>
            </a:r>
          </a:p>
        </p:txBody>
      </p:sp>
      <p:graphicFrame>
        <p:nvGraphicFramePr>
          <p:cNvPr id="19" name="Table 4">
            <a:extLst>
              <a:ext uri="{FF2B5EF4-FFF2-40B4-BE49-F238E27FC236}">
                <a16:creationId xmlns:a16="http://schemas.microsoft.com/office/drawing/2014/main" id="{5B6740D2-9B45-4F3F-9765-1CEF1E10FC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883670"/>
              </p:ext>
            </p:extLst>
          </p:nvPr>
        </p:nvGraphicFramePr>
        <p:xfrm>
          <a:off x="5674101" y="977336"/>
          <a:ext cx="3824868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955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966515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531456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 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PL030ML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PL036ML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PL042ML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584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PL048ML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0794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PL054ML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3665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PL060ML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62183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PL066ML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3513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PY030ML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96574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PY036ML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8842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PY042ML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9747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PY048ML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99022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PY054ML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7819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PY060ML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2460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PY066ML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61954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LP030LP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1612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LP036LP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7224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LR030LP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27846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LR036LP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215393"/>
                  </a:ext>
                </a:extLst>
              </a:tr>
            </a:tbl>
          </a:graphicData>
        </a:graphic>
      </p:graphicFrame>
      <p:pic>
        <p:nvPicPr>
          <p:cNvPr id="4" name="Picture 3" descr="A picture containing text, businesscard&#10;&#10;Description automatically generated">
            <a:extLst>
              <a:ext uri="{FF2B5EF4-FFF2-40B4-BE49-F238E27FC236}">
                <a16:creationId xmlns:a16="http://schemas.microsoft.com/office/drawing/2014/main" id="{1B01264F-320A-48A3-B0C7-9CCAAA5830F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030" t="23233" r="12000" b="25998"/>
          <a:stretch/>
        </p:blipFill>
        <p:spPr>
          <a:xfrm>
            <a:off x="166466" y="1741198"/>
            <a:ext cx="2070114" cy="1015569"/>
          </a:xfrm>
          <a:prstGeom prst="rect">
            <a:avLst/>
          </a:prstGeom>
        </p:spPr>
      </p:pic>
      <p:pic>
        <p:nvPicPr>
          <p:cNvPr id="8" name="Picture 7" descr="A picture containing range hood&#10;&#10;Description automatically generated">
            <a:extLst>
              <a:ext uri="{FF2B5EF4-FFF2-40B4-BE49-F238E27FC236}">
                <a16:creationId xmlns:a16="http://schemas.microsoft.com/office/drawing/2014/main" id="{20994288-91AD-40C9-9C4B-958670EA4A4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23894" y="950594"/>
            <a:ext cx="2066544" cy="180617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B273651-7812-49FF-9009-6BEFB72ADB80}"/>
              </a:ext>
            </a:extLst>
          </p:cNvPr>
          <p:cNvSpPr txBox="1"/>
          <p:nvPr/>
        </p:nvSpPr>
        <p:spPr>
          <a:xfrm>
            <a:off x="2973325" y="2929983"/>
            <a:ext cx="136768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Pyramid Series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PY030ML - $2,575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PY036ML - $3,190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PY042ML - $3,320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PY048ML - $3,440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PY054ML - $3,685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PY060ML - $4,420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PY066ML - $4,775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1C1C39C-3A30-4A2B-91CD-12393612686F}"/>
              </a:ext>
            </a:extLst>
          </p:cNvPr>
          <p:cNvCxnSpPr>
            <a:cxnSpLocks/>
          </p:cNvCxnSpPr>
          <p:nvPr/>
        </p:nvCxnSpPr>
        <p:spPr>
          <a:xfrm>
            <a:off x="294198" y="4693413"/>
            <a:ext cx="44924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 descr="Icon&#10;&#10;Description automatically generated with medium confidence">
            <a:extLst>
              <a:ext uri="{FF2B5EF4-FFF2-40B4-BE49-F238E27FC236}">
                <a16:creationId xmlns:a16="http://schemas.microsoft.com/office/drawing/2014/main" id="{FCBDED5B-952D-453B-89AD-D0A2EEE7EF1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166" t="26697" r="7249" b="27729"/>
          <a:stretch/>
        </p:blipFill>
        <p:spPr>
          <a:xfrm>
            <a:off x="170036" y="4949576"/>
            <a:ext cx="2066544" cy="818472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9CE96F98-C886-49D2-8189-5DFD59381507}"/>
              </a:ext>
            </a:extLst>
          </p:cNvPr>
          <p:cNvSpPr txBox="1"/>
          <p:nvPr/>
        </p:nvSpPr>
        <p:spPr>
          <a:xfrm>
            <a:off x="532910" y="5928267"/>
            <a:ext cx="133722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Low Profile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LP030LP - $1,960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LP036LP - $2,145</a:t>
            </a:r>
          </a:p>
        </p:txBody>
      </p:sp>
      <p:pic>
        <p:nvPicPr>
          <p:cNvPr id="21" name="Picture 20" descr="Text&#10;&#10;Description automatically generated with low confidence">
            <a:extLst>
              <a:ext uri="{FF2B5EF4-FFF2-40B4-BE49-F238E27FC236}">
                <a16:creationId xmlns:a16="http://schemas.microsoft.com/office/drawing/2014/main" id="{84138337-DCA1-4A45-ABD3-23611ED09D3F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24" t="30378" r="6847" b="29678"/>
          <a:stretch/>
        </p:blipFill>
        <p:spPr>
          <a:xfrm>
            <a:off x="2623894" y="5056046"/>
            <a:ext cx="2066544" cy="712002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9245F337-65C0-4F1C-9C5B-1E1B8A86ED07}"/>
              </a:ext>
            </a:extLst>
          </p:cNvPr>
          <p:cNvSpPr txBox="1"/>
          <p:nvPr/>
        </p:nvSpPr>
        <p:spPr>
          <a:xfrm>
            <a:off x="2720051" y="5928267"/>
            <a:ext cx="187423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Low Profile Recirculating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LR030LP - $2,085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LR036LP - $2,210</a:t>
            </a:r>
          </a:p>
        </p:txBody>
      </p:sp>
    </p:spTree>
    <p:extLst>
      <p:ext uri="{BB962C8B-B14F-4D97-AF65-F5344CB8AC3E}">
        <p14:creationId xmlns:p14="http://schemas.microsoft.com/office/powerpoint/2010/main" val="1601371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19654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Ventilation: Liners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Availability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4039664" y="1205556"/>
            <a:ext cx="1390124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Liner Series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PM028ML - $1,545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PM034ML - $1,545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PM040ML - $1,545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PM046ML - $1,680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PM052ML - $1,805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PM058ML - $1,875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PM064ML - $2,060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PM070ML - $2,315</a:t>
            </a:r>
          </a:p>
        </p:txBody>
      </p:sp>
      <p:graphicFrame>
        <p:nvGraphicFramePr>
          <p:cNvPr id="19" name="Table 4">
            <a:extLst>
              <a:ext uri="{FF2B5EF4-FFF2-40B4-BE49-F238E27FC236}">
                <a16:creationId xmlns:a16="http://schemas.microsoft.com/office/drawing/2014/main" id="{5B6740D2-9B45-4F3F-9765-1CEF1E10FC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239618"/>
              </p:ext>
            </p:extLst>
          </p:nvPr>
        </p:nvGraphicFramePr>
        <p:xfrm>
          <a:off x="6946313" y="1025044"/>
          <a:ext cx="2635033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PM028ML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PM034ML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PM040ML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584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PM046ML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0794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PM052ML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3665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PM058ML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62183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PM064ML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3513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PM070ML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96574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3123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25019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7635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80166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BS-CFM-600-IN6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59305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BS-CFM-1200-IN12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2793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ATEX-0.8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393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ATEX-1.2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4425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HYEX-1.0-GA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91295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HYEX-1.4-GA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774182"/>
                  </a:ext>
                </a:extLst>
              </a:tr>
            </a:tbl>
          </a:graphicData>
        </a:graphic>
      </p:graphicFrame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7B2DCE7-37AB-45F2-98A6-4C2FBC28032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149" b="7889"/>
          <a:stretch/>
        </p:blipFill>
        <p:spPr>
          <a:xfrm>
            <a:off x="138224" y="1205556"/>
            <a:ext cx="3901440" cy="207803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68CE4E-0DB3-0EAC-FCA4-19D12CB0CBFD}"/>
              </a:ext>
            </a:extLst>
          </p:cNvPr>
          <p:cNvCxnSpPr>
            <a:cxnSpLocks/>
          </p:cNvCxnSpPr>
          <p:nvPr/>
        </p:nvCxnSpPr>
        <p:spPr>
          <a:xfrm>
            <a:off x="271486" y="4032900"/>
            <a:ext cx="93328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BlueStar BSCFM1200 Internal 3-Speed Blower: 1,200 CFM">
            <a:extLst>
              <a:ext uri="{FF2B5EF4-FFF2-40B4-BE49-F238E27FC236}">
                <a16:creationId xmlns:a16="http://schemas.microsoft.com/office/drawing/2014/main" id="{0FE3416C-D4D2-5AE8-70B1-A62BE50DB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02884" y="4257668"/>
            <a:ext cx="1828800" cy="734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BlueStar BSCFM1200 Internal 3-Speed Blower: 1,200 CFM">
            <a:extLst>
              <a:ext uri="{FF2B5EF4-FFF2-40B4-BE49-F238E27FC236}">
                <a16:creationId xmlns:a16="http://schemas.microsoft.com/office/drawing/2014/main" id="{C31828F7-0404-8998-CE28-65D817C19A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663"/>
          <a:stretch/>
        </p:blipFill>
        <p:spPr bwMode="auto">
          <a:xfrm>
            <a:off x="688110" y="4257668"/>
            <a:ext cx="865700" cy="734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AC8F6BE-103E-A7DF-AFE5-C33510E302AD}"/>
              </a:ext>
            </a:extLst>
          </p:cNvPr>
          <p:cNvSpPr txBox="1"/>
          <p:nvPr/>
        </p:nvSpPr>
        <p:spPr>
          <a:xfrm>
            <a:off x="37169" y="5133465"/>
            <a:ext cx="21675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BS-CFM-600-IN6 - $965 UMRP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EE781C-9B84-9DE9-1E19-8B147467236A}"/>
              </a:ext>
            </a:extLst>
          </p:cNvPr>
          <p:cNvSpPr txBox="1"/>
          <p:nvPr/>
        </p:nvSpPr>
        <p:spPr>
          <a:xfrm>
            <a:off x="2696437" y="5133465"/>
            <a:ext cx="24416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BS-CFM-1200-IN12 - $1,385 UMRP</a:t>
            </a:r>
          </a:p>
        </p:txBody>
      </p:sp>
      <p:pic>
        <p:nvPicPr>
          <p:cNvPr id="1028" name="Picture 4" descr="Blower Options - BlueStar">
            <a:extLst>
              <a:ext uri="{FF2B5EF4-FFF2-40B4-BE49-F238E27FC236}">
                <a16:creationId xmlns:a16="http://schemas.microsoft.com/office/drawing/2014/main" id="{FEC286D8-AFE7-54F5-E09B-A08C4AA609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72319" y="5661993"/>
            <a:ext cx="1097280" cy="99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BD83A3E-98F7-ADF9-0D6C-B5442B1DDDE3}"/>
              </a:ext>
            </a:extLst>
          </p:cNvPr>
          <p:cNvSpPr txBox="1"/>
          <p:nvPr/>
        </p:nvSpPr>
        <p:spPr>
          <a:xfrm>
            <a:off x="217506" y="6865068"/>
            <a:ext cx="18069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ATEX-0.8 - $1,260 UMRP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ATEX-1.2 - $1,510 UMRP</a:t>
            </a:r>
          </a:p>
        </p:txBody>
      </p:sp>
      <p:pic>
        <p:nvPicPr>
          <p:cNvPr id="1030" name="Picture 6" descr="Abbaka Hy-Ex ventilator hood blowers, range hoods, and hood liners. Simply  the Best with 7 Year Warranty">
            <a:extLst>
              <a:ext uri="{FF2B5EF4-FFF2-40B4-BE49-F238E27FC236}">
                <a16:creationId xmlns:a16="http://schemas.microsoft.com/office/drawing/2014/main" id="{CC9AD734-A067-B45C-0D98-78AC88C1A4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224" y="5580653"/>
            <a:ext cx="2468880" cy="1155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B99DD4E-98D7-AA06-922A-46B291713A83}"/>
              </a:ext>
            </a:extLst>
          </p:cNvPr>
          <p:cNvSpPr txBox="1"/>
          <p:nvPr/>
        </p:nvSpPr>
        <p:spPr>
          <a:xfrm>
            <a:off x="2880782" y="6868526"/>
            <a:ext cx="20730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HYEX-1.0-GA - $1,385 UMRP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HYEX-1.4-GA - $1,640 UMRP</a:t>
            </a:r>
          </a:p>
        </p:txBody>
      </p:sp>
    </p:spTree>
    <p:extLst>
      <p:ext uri="{BB962C8B-B14F-4D97-AF65-F5344CB8AC3E}">
        <p14:creationId xmlns:p14="http://schemas.microsoft.com/office/powerpoint/2010/main" val="1779385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3594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Ventilation: Designer Series Hoods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Availability 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651480" y="2908361"/>
            <a:ext cx="138371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Hampton Series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HA030ML - $2,890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HA036ML - $3,375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HA042ML - $4,100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HA048ML - $4,220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HA054ML - $4,340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HA060ML - $4,585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HA066ML - $4,705</a:t>
            </a: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7597760E-9138-4207-9FAE-4CBE99FE03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652682"/>
              </p:ext>
            </p:extLst>
          </p:nvPr>
        </p:nvGraphicFramePr>
        <p:xfrm>
          <a:off x="5077752" y="977336"/>
          <a:ext cx="4556388" cy="61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955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966515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53145691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65642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HA030ML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Available on this Model</a:t>
                      </a:r>
                    </a:p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 Quote Only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HA036ML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HA042ML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584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HA048ML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0794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HA054ML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3665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HA060ML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62183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HA066ML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3513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MH030MA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Available on this Model</a:t>
                      </a:r>
                    </a:p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 Quote Only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96574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MH036MA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8842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MH042MA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9747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MH048MA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99022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MH054MA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7819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MH060MA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2460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MH066MA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61954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BZ030MLPLT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1612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BZ036MLPLT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7224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BZ042MLPLT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27846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BZ048MLPLT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21539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BZ054MLPLT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02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BZ060MLPLT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48717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BZ066MLPLT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737519"/>
                  </a:ext>
                </a:extLst>
              </a:tr>
            </a:tbl>
          </a:graphicData>
        </a:graphic>
      </p:graphicFrame>
      <p:pic>
        <p:nvPicPr>
          <p:cNvPr id="9" name="Picture 8" descr="A picture containing range hood&#10;&#10;Description automatically generated">
            <a:extLst>
              <a:ext uri="{FF2B5EF4-FFF2-40B4-BE49-F238E27FC236}">
                <a16:creationId xmlns:a16="http://schemas.microsoft.com/office/drawing/2014/main" id="{F702840F-C350-44D4-A99F-5FB67DBE3AF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0064" y="977336"/>
            <a:ext cx="2066544" cy="1806173"/>
          </a:xfrm>
          <a:prstGeom prst="rect">
            <a:avLst/>
          </a:prstGeom>
        </p:spPr>
      </p:pic>
      <p:pic>
        <p:nvPicPr>
          <p:cNvPr id="4" name="Picture 3" descr="A picture containing engineering drawing&#10;&#10;Description automatically generated">
            <a:extLst>
              <a:ext uri="{FF2B5EF4-FFF2-40B4-BE49-F238E27FC236}">
                <a16:creationId xmlns:a16="http://schemas.microsoft.com/office/drawing/2014/main" id="{43CB1B7A-71FE-43A9-9670-374E1890D99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798" t="31533" r="18468" b="23838"/>
          <a:stretch/>
        </p:blipFill>
        <p:spPr>
          <a:xfrm>
            <a:off x="2693908" y="1401487"/>
            <a:ext cx="2066544" cy="138202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E2F8211-527D-4425-8265-7BC8D6B548F3}"/>
              </a:ext>
            </a:extLst>
          </p:cNvPr>
          <p:cNvSpPr txBox="1"/>
          <p:nvPr/>
        </p:nvSpPr>
        <p:spPr>
          <a:xfrm>
            <a:off x="3020095" y="2908361"/>
            <a:ext cx="141417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Manhattan Series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MH030MA - $2,890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MH036MA - $3,375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MH042MA - $3,615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MH048MA - $3,860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MH054MA - $5,065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MH060MA - $5,430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MH066MA - $5,550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A512E5C-B53F-4CC7-93A1-406B15673E9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36" t="26156" r="7491" b="24807"/>
          <a:stretch/>
        </p:blipFill>
        <p:spPr>
          <a:xfrm>
            <a:off x="310064" y="4806330"/>
            <a:ext cx="2066544" cy="86760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FEFAD12-778F-4ACF-B9F9-ACAA0FD8255B}"/>
              </a:ext>
            </a:extLst>
          </p:cNvPr>
          <p:cNvSpPr txBox="1"/>
          <p:nvPr/>
        </p:nvSpPr>
        <p:spPr>
          <a:xfrm>
            <a:off x="537667" y="5813679"/>
            <a:ext cx="161133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Bonanza Series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BZ030MLPLT - $4,460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BZ036MLPLT - $4,825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BZ042MLPLT - $5,550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BZ048MLPLT - $6,030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BZ054MLPLT - $6,155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BZ060MLPLT - $6,635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BZ066MLPLT - $6,755</a:t>
            </a:r>
          </a:p>
        </p:txBody>
      </p:sp>
    </p:spTree>
    <p:extLst>
      <p:ext uri="{BB962C8B-B14F-4D97-AF65-F5344CB8AC3E}">
        <p14:creationId xmlns:p14="http://schemas.microsoft.com/office/powerpoint/2010/main" val="903602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3594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Ventilation: Designer Series Hoods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Availability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490378" y="2908361"/>
            <a:ext cx="170591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Sahara Curved Series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SC030MLPLT - $6,030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SC036MLPLT - $6,635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SC042MLPLT - $6,875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SC048MLPLT - $8,810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SC054MLPLT - $9,170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SC060MLPLT - $10,620</a:t>
            </a:r>
          </a:p>
          <a:p>
            <a:pPr algn="ctr"/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7597760E-9138-4207-9FAE-4CBE99FE03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48108"/>
              </p:ext>
            </p:extLst>
          </p:nvPr>
        </p:nvGraphicFramePr>
        <p:xfrm>
          <a:off x="5006193" y="977336"/>
          <a:ext cx="4738153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9665156"/>
                    </a:ext>
                  </a:extLst>
                </a:gridCol>
                <a:gridCol w="736964">
                  <a:extLst>
                    <a:ext uri="{9D8B030D-6E8A-4147-A177-3AD203B41FA5}">
                      <a16:colId xmlns:a16="http://schemas.microsoft.com/office/drawing/2014/main" val="2531456919"/>
                    </a:ext>
                  </a:extLst>
                </a:gridCol>
                <a:gridCol w="726076">
                  <a:extLst>
                    <a:ext uri="{9D8B030D-6E8A-4147-A177-3AD203B41FA5}">
                      <a16:colId xmlns:a16="http://schemas.microsoft.com/office/drawing/2014/main" val="465642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SC030MLPLT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SC036MLPLT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SC042MLPLT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584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SC048MLPLT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0794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SC054MLPLT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3665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SC060MLPLT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62183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WR030MLPLT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3513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WR036MLPLT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96574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WR042MLPLT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8842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WR048MLPLT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9747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WR054MLPLT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99022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WR060MLPLT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7819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WR066MLPLT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2460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BS-MANH-I-36-SS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Available on this Model</a:t>
                      </a:r>
                    </a:p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 Quote Only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61954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BS-MANH-I-42-SS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1612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BS-MANH-I-48-SS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7224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BS-MANH-I-54-SS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27846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BS-MANH-I-60-SS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21539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BS-MANH-I-66-SS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022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E2F8211-527D-4425-8265-7BC8D6B548F3}"/>
              </a:ext>
            </a:extLst>
          </p:cNvPr>
          <p:cNvSpPr txBox="1"/>
          <p:nvPr/>
        </p:nvSpPr>
        <p:spPr>
          <a:xfrm>
            <a:off x="2894260" y="2908361"/>
            <a:ext cx="166584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Wrangler Series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WR030MLPLT - $7,600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WR036MLPLT - $7,845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WR042MLPLT - $7,965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WR048MLPLT - $8,085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WR054MLPLT - $8,205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WR060MLPLT - $8,325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WR066MLPLT - $8,445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EFAD12-778F-4ACF-B9F9-ACAA0FD8255B}"/>
              </a:ext>
            </a:extLst>
          </p:cNvPr>
          <p:cNvSpPr txBox="1"/>
          <p:nvPr/>
        </p:nvSpPr>
        <p:spPr>
          <a:xfrm>
            <a:off x="383075" y="5609614"/>
            <a:ext cx="1915909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Manhattan Island Series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BS-MANH-I-36-SS - $4,170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BS-MANH-I-42-SS - $4,675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BS-MANH-I-48-SS - $4,800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BS-MANH-I-54-SS - $4,930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BS-MANH-I-60-SS - $6,320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BS-MANH-I-66-SS - $6,570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75EDC0-AF7E-43F2-96B3-34416747AB0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0064" y="1124014"/>
            <a:ext cx="2066544" cy="1659494"/>
          </a:xfrm>
          <a:prstGeom prst="rect">
            <a:avLst/>
          </a:prstGeom>
        </p:spPr>
      </p:pic>
      <p:pic>
        <p:nvPicPr>
          <p:cNvPr id="12" name="Picture 11" descr="A picture containing range hood&#10;&#10;Description automatically generated">
            <a:extLst>
              <a:ext uri="{FF2B5EF4-FFF2-40B4-BE49-F238E27FC236}">
                <a16:creationId xmlns:a16="http://schemas.microsoft.com/office/drawing/2014/main" id="{9DF47D64-3F45-46AD-968E-A2203193792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99077" y="1159808"/>
            <a:ext cx="2066544" cy="1623700"/>
          </a:xfrm>
          <a:prstGeom prst="rect">
            <a:avLst/>
          </a:prstGeom>
        </p:spPr>
      </p:pic>
      <p:pic>
        <p:nvPicPr>
          <p:cNvPr id="15" name="Picture 14" descr="A picture containing text, building material, range hood, businesscard&#10;&#10;Description automatically generated">
            <a:extLst>
              <a:ext uri="{FF2B5EF4-FFF2-40B4-BE49-F238E27FC236}">
                <a16:creationId xmlns:a16="http://schemas.microsoft.com/office/drawing/2014/main" id="{4BD368CB-0599-48A8-BF67-B92485BE83B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99077" y="5627007"/>
            <a:ext cx="2066544" cy="124248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032476A-22C2-44AF-B6E4-94CC2D2BDC38}"/>
              </a:ext>
            </a:extLst>
          </p:cNvPr>
          <p:cNvSpPr txBox="1"/>
          <p:nvPr/>
        </p:nvSpPr>
        <p:spPr>
          <a:xfrm>
            <a:off x="138224" y="5022821"/>
            <a:ext cx="33103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Ventilation: Island Series Hoods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26909C-F821-4223-B2B0-3743F0973379}"/>
              </a:ext>
            </a:extLst>
          </p:cNvPr>
          <p:cNvCxnSpPr/>
          <p:nvPr/>
        </p:nvCxnSpPr>
        <p:spPr>
          <a:xfrm>
            <a:off x="241698" y="4659463"/>
            <a:ext cx="46324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9623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34210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Ventilation: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Abbaka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Series Hoods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Availability – Updated 11/10/2021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537667" y="2908361"/>
            <a:ext cx="161133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Atlas Series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AT030MLPLT - $5,650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AT036MLPLT - $5,900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AT042MLPLT - $6,515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AT048MLPLT - $6,760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AT054MLPLT - $7,010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AT060MLPLT - $7,375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AT066MLPLT - $7,995</a:t>
            </a: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7597760E-9138-4207-9FAE-4CBE99FE03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860216"/>
              </p:ext>
            </p:extLst>
          </p:nvPr>
        </p:nvGraphicFramePr>
        <p:xfrm>
          <a:off x="5077752" y="977336"/>
          <a:ext cx="4556388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955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966515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53145691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65642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AT030MLPLT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AT036MLPLT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AT042MLPLT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584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AT054MLPLT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0794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AT060MLPLT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3665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AT066MLPLT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62183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ME030ML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Available on this Model</a:t>
                      </a:r>
                    </a:p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 Quote Only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3513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ME036ML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96574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ME042ML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8842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ME048ML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9747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ME054ML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99022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ME060ML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7819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ME066ML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2460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NR036ML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 Quote Only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61954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NR042ML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1612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NR048ML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7224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NR054ML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27846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NR060ML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21539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NR066ML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022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E2F8211-527D-4425-8265-7BC8D6B548F3}"/>
              </a:ext>
            </a:extLst>
          </p:cNvPr>
          <p:cNvSpPr txBox="1"/>
          <p:nvPr/>
        </p:nvSpPr>
        <p:spPr>
          <a:xfrm>
            <a:off x="3036125" y="2908361"/>
            <a:ext cx="138211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Mesa Series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ME030ML - $3,685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ME036ML - $3,805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ME042ML - $4,055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ME048ML - $4,300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ME054ML - $4,420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ME060ML - $4,670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ME066ML - $4,915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EFAD12-778F-4ACF-B9F9-ACAA0FD8255B}"/>
              </a:ext>
            </a:extLst>
          </p:cNvPr>
          <p:cNvSpPr txBox="1"/>
          <p:nvPr/>
        </p:nvSpPr>
        <p:spPr>
          <a:xfrm>
            <a:off x="616214" y="5018121"/>
            <a:ext cx="1454244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Normandy Series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NL036ML - $6,145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NR042ML - $6,515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NR048ML - $8,610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NR054ML - $9,100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NR060ML - $9,840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NR066ML - $10,455</a:t>
            </a:r>
          </a:p>
        </p:txBody>
      </p:sp>
      <p:pic>
        <p:nvPicPr>
          <p:cNvPr id="3" name="Picture 2" descr="A picture containing case&#10;&#10;Description automatically generated">
            <a:extLst>
              <a:ext uri="{FF2B5EF4-FFF2-40B4-BE49-F238E27FC236}">
                <a16:creationId xmlns:a16="http://schemas.microsoft.com/office/drawing/2014/main" id="{4E2FBC93-5FC4-4E13-9201-790DA974ECF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0064" y="1419861"/>
            <a:ext cx="2066544" cy="1363647"/>
          </a:xfrm>
          <a:prstGeom prst="rect">
            <a:avLst/>
          </a:prstGeom>
        </p:spPr>
      </p:pic>
      <p:pic>
        <p:nvPicPr>
          <p:cNvPr id="12" name="Picture 11" descr="A picture containing text, businesscard, stationary&#10;&#10;Description automatically generated">
            <a:extLst>
              <a:ext uri="{FF2B5EF4-FFF2-40B4-BE49-F238E27FC236}">
                <a16:creationId xmlns:a16="http://schemas.microsoft.com/office/drawing/2014/main" id="{80A7EC0C-A10C-446F-B031-1689987F8C9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89465" y="1437843"/>
            <a:ext cx="2066544" cy="1327682"/>
          </a:xfrm>
          <a:prstGeom prst="rect">
            <a:avLst/>
          </a:prstGeom>
        </p:spPr>
      </p:pic>
      <p:pic>
        <p:nvPicPr>
          <p:cNvPr id="18" name="Picture 17" descr="A picture containing text, building material&#10;&#10;Description automatically generated">
            <a:extLst>
              <a:ext uri="{FF2B5EF4-FFF2-40B4-BE49-F238E27FC236}">
                <a16:creationId xmlns:a16="http://schemas.microsoft.com/office/drawing/2014/main" id="{0AC1AB20-D9EB-44CD-8C4D-722E7AF9B30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93908" y="5128591"/>
            <a:ext cx="2066544" cy="1225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158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685B49-B1CE-409D-A02D-0789595C0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17840"/>
              </p:ext>
            </p:extLst>
          </p:nvPr>
        </p:nvGraphicFramePr>
        <p:xfrm>
          <a:off x="5158084" y="970827"/>
          <a:ext cx="457953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47610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6910733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619756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026244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 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 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RNB244BV2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RNB244BV2L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RNB304BV2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0330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RNB304BV2L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53522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RNB366BV2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3506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RNB366BV2L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55002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RNB488BV2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553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RNB488BV2L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323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RNB486GV2 (12” Griddle)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7582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RNB486GV2L (12” Griddle)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22446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RNB6010BV2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80188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RNB6010BV2L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41776"/>
                  </a:ext>
                </a:extLst>
              </a:tr>
              <a:tr h="274320">
                <a:tc gridSpan="6"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L: Denotes LP/Propane model. No additional charges apply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3313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38547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Gas Ranges: Nova Series Availability 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381125" y="2771485"/>
            <a:ext cx="20457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RNB244BV2 – UMRP $5,395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EEBF0D-A38F-4CD4-ABB7-0B55178DF46A}"/>
              </a:ext>
            </a:extLst>
          </p:cNvPr>
          <p:cNvSpPr txBox="1"/>
          <p:nvPr/>
        </p:nvSpPr>
        <p:spPr>
          <a:xfrm>
            <a:off x="2672002" y="2771485"/>
            <a:ext cx="20457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RNB304BV2 – UMRP $5,795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4E633A-52C0-4798-928E-7441A7457F77}"/>
              </a:ext>
            </a:extLst>
          </p:cNvPr>
          <p:cNvSpPr txBox="1"/>
          <p:nvPr/>
        </p:nvSpPr>
        <p:spPr>
          <a:xfrm>
            <a:off x="381124" y="5000565"/>
            <a:ext cx="20457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RNB366BV2 – UMRP $7,495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1CCA7B-BFA6-4AC6-9BB7-066E471F0C38}"/>
              </a:ext>
            </a:extLst>
          </p:cNvPr>
          <p:cNvSpPr txBox="1"/>
          <p:nvPr/>
        </p:nvSpPr>
        <p:spPr>
          <a:xfrm>
            <a:off x="2622388" y="5030046"/>
            <a:ext cx="21307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RNB488BV2 – UMRP $11,195</a:t>
            </a:r>
          </a:p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RNB486GV2 – UMRP $12,195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BF27C7-5359-4482-9F90-99A6E873A769}"/>
              </a:ext>
            </a:extLst>
          </p:cNvPr>
          <p:cNvSpPr txBox="1"/>
          <p:nvPr/>
        </p:nvSpPr>
        <p:spPr>
          <a:xfrm>
            <a:off x="302575" y="7114427"/>
            <a:ext cx="22028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RNB6010BV2 – UMRP $17,895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C71CD-4E70-4059-B186-674BFC8CC44D}"/>
              </a:ext>
            </a:extLst>
          </p:cNvPr>
          <p:cNvSpPr txBox="1"/>
          <p:nvPr/>
        </p:nvSpPr>
        <p:spPr>
          <a:xfrm>
            <a:off x="5122741" y="5200560"/>
            <a:ext cx="4011587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Nova (RNB) Series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22,000 BTU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UltraNova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™ open burners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Precise 130° simmer burner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Choose from all burners or add integrated griddle,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charbroiler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   French Top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Integrated wok cooking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Extra-large convection oven - fits 18" x 26" commercial baking sheet and 1850° infrared broiler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Available in 1,000+ colors &amp; finishes plus swing doors</a:t>
            </a:r>
          </a:p>
          <a:p>
            <a:endParaRPr lang="en-US" sz="10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 descr="A picture containing text, appliance, kitchen appliance, stove&#10;&#10;Description automatically generated">
            <a:extLst>
              <a:ext uri="{FF2B5EF4-FFF2-40B4-BE49-F238E27FC236}">
                <a16:creationId xmlns:a16="http://schemas.microsoft.com/office/drawing/2014/main" id="{84217404-558B-42A2-8571-453627B9D72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7633" y="934819"/>
            <a:ext cx="1092739" cy="1828800"/>
          </a:xfrm>
          <a:prstGeom prst="rect">
            <a:avLst/>
          </a:prstGeom>
        </p:spPr>
      </p:pic>
      <p:pic>
        <p:nvPicPr>
          <p:cNvPr id="20" name="Picture 19" descr="A picture containing appliance, kitchen appliance, stove, indoor&#10;&#10;Description automatically generated">
            <a:extLst>
              <a:ext uri="{FF2B5EF4-FFF2-40B4-BE49-F238E27FC236}">
                <a16:creationId xmlns:a16="http://schemas.microsoft.com/office/drawing/2014/main" id="{39F6AA01-ECA2-48E6-B7E2-F5F8FE19539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15381" y="934819"/>
            <a:ext cx="1346413" cy="1828800"/>
          </a:xfrm>
          <a:prstGeom prst="rect">
            <a:avLst/>
          </a:prstGeom>
        </p:spPr>
      </p:pic>
      <p:pic>
        <p:nvPicPr>
          <p:cNvPr id="6" name="Picture 5" descr="A picture containing text, appliance, kitchen appliance, stove&#10;&#10;Description automatically generated">
            <a:extLst>
              <a:ext uri="{FF2B5EF4-FFF2-40B4-BE49-F238E27FC236}">
                <a16:creationId xmlns:a16="http://schemas.microsoft.com/office/drawing/2014/main" id="{5B407528-287B-45BC-BAD5-9885A9AF8E0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0261" y="3255731"/>
            <a:ext cx="1607480" cy="1828800"/>
          </a:xfrm>
          <a:prstGeom prst="rect">
            <a:avLst/>
          </a:prstGeom>
        </p:spPr>
      </p:pic>
      <p:pic>
        <p:nvPicPr>
          <p:cNvPr id="11" name="Picture 10" descr="A picture containing text, appliance, kitchen appliance, stove&#10;&#10;Description automatically generated">
            <a:extLst>
              <a:ext uri="{FF2B5EF4-FFF2-40B4-BE49-F238E27FC236}">
                <a16:creationId xmlns:a16="http://schemas.microsoft.com/office/drawing/2014/main" id="{71F4C261-BAB2-4C69-A833-7E3F8300598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25497" y="3255731"/>
            <a:ext cx="2124495" cy="1828800"/>
          </a:xfrm>
          <a:prstGeom prst="rect">
            <a:avLst/>
          </a:prstGeom>
        </p:spPr>
      </p:pic>
      <p:pic>
        <p:nvPicPr>
          <p:cNvPr id="23" name="Picture 22" descr="A picture containing text, appliance, kitchen appliance, oven&#10;&#10;Description automatically generated">
            <a:extLst>
              <a:ext uri="{FF2B5EF4-FFF2-40B4-BE49-F238E27FC236}">
                <a16:creationId xmlns:a16="http://schemas.microsoft.com/office/drawing/2014/main" id="{83F361F0-785A-4ADA-A1E3-E6311728108D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9008" y="5445837"/>
            <a:ext cx="2389983" cy="160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984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685B49-B1CE-409D-A02D-0789595C0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590269"/>
              </p:ext>
            </p:extLst>
          </p:nvPr>
        </p:nvGraphicFramePr>
        <p:xfrm>
          <a:off x="5249524" y="995762"/>
          <a:ext cx="4488090" cy="3999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47610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1781676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401628867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555566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 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RCS304BV2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336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RCS304BV2L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RCS366BV2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0330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RCS366BV2L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53522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RCS24SBV2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3506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RCS24SBV2L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55002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RCS30SBV2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553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RCS30SBV2L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323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RCS36SBV2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7582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RCS36SBV2L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22446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RCS48SBV2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80188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RCS48SBV2L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41776"/>
                  </a:ext>
                </a:extLst>
              </a:tr>
              <a:tr h="274320">
                <a:tc gridSpan="6"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L: Denotes LP/Propane model. No additional charges apply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3313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3785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Gas Ranges: RCS Series Availability 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94030" y="2480460"/>
            <a:ext cx="23679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RCS304BV2 – UMRP $4,295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Open Burner | Stainless Steel Only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EEBF0D-A38F-4CD4-ABB7-0B55178DF46A}"/>
              </a:ext>
            </a:extLst>
          </p:cNvPr>
          <p:cNvSpPr txBox="1"/>
          <p:nvPr/>
        </p:nvSpPr>
        <p:spPr>
          <a:xfrm>
            <a:off x="2625459" y="2480460"/>
            <a:ext cx="23679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RCS366BV2 – UMRP $5,195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Open Burner | Stainless Steel Only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4E633A-52C0-4798-928E-7441A7457F77}"/>
              </a:ext>
            </a:extLst>
          </p:cNvPr>
          <p:cNvSpPr txBox="1"/>
          <p:nvPr/>
        </p:nvSpPr>
        <p:spPr>
          <a:xfrm>
            <a:off x="236697" y="4874999"/>
            <a:ext cx="20826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RCS24SBV2 – UMRP $3,995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Sealed Burner | 1,000+ Colors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1CCA7B-BFA6-4AC6-9BB7-066E471F0C38}"/>
              </a:ext>
            </a:extLst>
          </p:cNvPr>
          <p:cNvSpPr txBox="1"/>
          <p:nvPr/>
        </p:nvSpPr>
        <p:spPr>
          <a:xfrm>
            <a:off x="2767155" y="4872775"/>
            <a:ext cx="20826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RCS30SBV2 – UMRP $4,295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Sealed Burner | 1,000+ Colors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BF27C7-5359-4482-9F90-99A6E873A769}"/>
              </a:ext>
            </a:extLst>
          </p:cNvPr>
          <p:cNvSpPr txBox="1"/>
          <p:nvPr/>
        </p:nvSpPr>
        <p:spPr>
          <a:xfrm>
            <a:off x="236697" y="7017486"/>
            <a:ext cx="20826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RCS36SBV2 – UMRP $5,195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Sealed Burner | 1,000+ Colors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C71CD-4E70-4059-B186-674BFC8CC44D}"/>
              </a:ext>
            </a:extLst>
          </p:cNvPr>
          <p:cNvSpPr txBox="1"/>
          <p:nvPr/>
        </p:nvSpPr>
        <p:spPr>
          <a:xfrm>
            <a:off x="5249523" y="5088218"/>
            <a:ext cx="4011587" cy="2372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Culinary (RCS) Series Open Burner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Restaurant style 15,000 BTU Nova™ open burners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Integrated wok cooking - no wok ring needed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Extra-large convection oven with 1850° infrared broiler that accommodates a full size 18" x 26" commercial baking sheet</a:t>
            </a:r>
          </a:p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Culinary (RCS) Series Sealed Burner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6 sealed burners for maximum cooking area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Powerful 21,000* BTU burners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Convection oven fits commercial size sheet pans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1850° commercial-grade infrared broiler</a:t>
            </a:r>
          </a:p>
        </p:txBody>
      </p:sp>
      <p:pic>
        <p:nvPicPr>
          <p:cNvPr id="8" name="Picture 7" descr="A picture containing appliance, kitchen appliance, stove, indoor&#10;&#10;Description automatically generated">
            <a:extLst>
              <a:ext uri="{FF2B5EF4-FFF2-40B4-BE49-F238E27FC236}">
                <a16:creationId xmlns:a16="http://schemas.microsoft.com/office/drawing/2014/main" id="{1BDF2E60-10EF-4625-AC62-86E3014650F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8953" y="934819"/>
            <a:ext cx="1178112" cy="1600200"/>
          </a:xfrm>
          <a:prstGeom prst="rect">
            <a:avLst/>
          </a:prstGeom>
        </p:spPr>
      </p:pic>
      <p:pic>
        <p:nvPicPr>
          <p:cNvPr id="15" name="Picture 14" descr="A picture containing appliance, kitchen appliance, stove, oven&#10;&#10;Description automatically generated">
            <a:extLst>
              <a:ext uri="{FF2B5EF4-FFF2-40B4-BE49-F238E27FC236}">
                <a16:creationId xmlns:a16="http://schemas.microsoft.com/office/drawing/2014/main" id="{772589F9-A98B-4AE4-B66E-F5710E175B5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05298" y="934819"/>
            <a:ext cx="1408277" cy="16002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0BC7B25-529F-4BF9-93C5-67FED04B133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8173" y="3262212"/>
            <a:ext cx="979670" cy="1600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3BE040E-3754-454F-A16C-B31346651BF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22876" y="3259276"/>
            <a:ext cx="1171182" cy="16002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C305184-6B3C-4309-83AC-C196A7D6B84A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92133" y="5419044"/>
            <a:ext cx="1832666" cy="16002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39B901F-5A67-4DB0-982B-EEAB10D8BD1A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9539" y="5419044"/>
            <a:ext cx="1416938" cy="16002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C7132EB3-4130-42A4-8033-475DA6E9B4D0}"/>
              </a:ext>
            </a:extLst>
          </p:cNvPr>
          <p:cNvSpPr txBox="1"/>
          <p:nvPr/>
        </p:nvSpPr>
        <p:spPr>
          <a:xfrm>
            <a:off x="2772636" y="7017485"/>
            <a:ext cx="20826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RCS48SBV2 – UMRP $8,995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Sealed Burner | 1,000+ Colors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17B7C1-7F81-436C-9C39-B49BB658B810}"/>
              </a:ext>
            </a:extLst>
          </p:cNvPr>
          <p:cNvCxnSpPr>
            <a:cxnSpLocks/>
          </p:cNvCxnSpPr>
          <p:nvPr/>
        </p:nvCxnSpPr>
        <p:spPr>
          <a:xfrm>
            <a:off x="138224" y="3095241"/>
            <a:ext cx="479969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2173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685B49-B1CE-409D-A02D-0789595C0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227331"/>
              </p:ext>
            </p:extLst>
          </p:nvPr>
        </p:nvGraphicFramePr>
        <p:xfrm>
          <a:off x="5160728" y="926351"/>
          <a:ext cx="4480561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2101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10928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1092820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1092820">
                  <a:extLst>
                    <a:ext uri="{9D8B030D-6E8A-4147-A177-3AD203B41FA5}">
                      <a16:colId xmlns:a16="http://schemas.microsoft.com/office/drawing/2014/main" val="34531155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BSPRT244B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BSPRT244BL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BSPRT304B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0330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BSPRT304BL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53522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BSPRT366B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3506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BSPRT366BL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55002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BSPRT488B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553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BSPRT488BL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323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BSPRT6010B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7582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BSPRT6010BL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224461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L: Denotes LP/Propane model. No additional charges apply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3313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40374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Rangetops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: Platinum Series Availability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425811" y="2089247"/>
            <a:ext cx="20457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BSPRT244B – UMRP $5,195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EEBF0D-A38F-4CD4-ABB7-0B55178DF46A}"/>
              </a:ext>
            </a:extLst>
          </p:cNvPr>
          <p:cNvSpPr txBox="1"/>
          <p:nvPr/>
        </p:nvSpPr>
        <p:spPr>
          <a:xfrm>
            <a:off x="2747168" y="2089247"/>
            <a:ext cx="20457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BSPRT304B – UMRP $5,395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4E633A-52C0-4798-928E-7441A7457F77}"/>
              </a:ext>
            </a:extLst>
          </p:cNvPr>
          <p:cNvSpPr txBox="1"/>
          <p:nvPr/>
        </p:nvSpPr>
        <p:spPr>
          <a:xfrm>
            <a:off x="850598" y="3621355"/>
            <a:ext cx="20457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BSPRT366B – UMRP $5,995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1CCA7B-BFA6-4AC6-9BB7-066E471F0C38}"/>
              </a:ext>
            </a:extLst>
          </p:cNvPr>
          <p:cNvSpPr txBox="1"/>
          <p:nvPr/>
        </p:nvSpPr>
        <p:spPr>
          <a:xfrm>
            <a:off x="1272056" y="5132034"/>
            <a:ext cx="20457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BSPRT488B – UMRP $6,995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BF27C7-5359-4482-9F90-99A6E873A769}"/>
              </a:ext>
            </a:extLst>
          </p:cNvPr>
          <p:cNvSpPr txBox="1"/>
          <p:nvPr/>
        </p:nvSpPr>
        <p:spPr>
          <a:xfrm>
            <a:off x="1565824" y="6582658"/>
            <a:ext cx="22028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BSPRT6010B – UMRP $10,295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8FA248-15CC-4949-A051-4483A5FDFC59}"/>
              </a:ext>
            </a:extLst>
          </p:cNvPr>
          <p:cNvSpPr txBox="1"/>
          <p:nvPr/>
        </p:nvSpPr>
        <p:spPr>
          <a:xfrm>
            <a:off x="5082919" y="4444974"/>
            <a:ext cx="3852337" cy="1217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Platinum Series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25,000 BTU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PrimaNova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™ open burners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All burners, plus innovative Interchangeable Griddle/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Charbroiler</a:t>
            </a:r>
            <a:endParaRPr lang="en-US" sz="10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Gentle 130° simmer burner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Integrated wok cooking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74AB2D-6583-4F9B-89FD-82672644BA5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1575" y="1094237"/>
            <a:ext cx="1814227" cy="914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5EF22C5-416D-4C0D-9B08-8F4434FB1D0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77117" y="1098367"/>
            <a:ext cx="2183108" cy="9144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3667E04-0D2A-4E77-82F6-ADC4631925B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1575" y="2620531"/>
            <a:ext cx="2663794" cy="9144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763E913-AB77-4BCD-ACDB-2C9C3ABEF4AD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1575" y="4139555"/>
            <a:ext cx="3506710" cy="9144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584EBC5-B11E-4E3F-B4BC-05984A9488E4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1575" y="5620479"/>
            <a:ext cx="4251346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373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685B49-B1CE-409D-A02D-0789595C0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938137"/>
              </p:ext>
            </p:extLst>
          </p:nvPr>
        </p:nvGraphicFramePr>
        <p:xfrm>
          <a:off x="5218390" y="927349"/>
          <a:ext cx="448056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1639674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RGTNB244BV2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RGTNB244BV2L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RGTNB304BV2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0330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RGTNB304BV2L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53522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RGTNB366BV2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3506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RGTNB366BV2L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55002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RGTNB488BV2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5535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RGTNB488BV2L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323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RGTNB486GV2 (12” Griddle)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7582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RGTNB486GV2L (12” Griddle)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22446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RGTNB6010BV2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58535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RGTNB6010BV2L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593527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L: Denotes LP/Propane model. No additional charges apply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3313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3670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Rangetops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: Nova Series Availability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176888" y="2085012"/>
            <a:ext cx="22413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RGTNB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244BV2 – UMRP $4,395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EEBF0D-A38F-4CD4-ABB7-0B55178DF46A}"/>
              </a:ext>
            </a:extLst>
          </p:cNvPr>
          <p:cNvSpPr txBox="1"/>
          <p:nvPr/>
        </p:nvSpPr>
        <p:spPr>
          <a:xfrm>
            <a:off x="2606836" y="2085012"/>
            <a:ext cx="22413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RGTNB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304BV2 – UMRP $4,495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4E633A-52C0-4798-928E-7441A7457F77}"/>
              </a:ext>
            </a:extLst>
          </p:cNvPr>
          <p:cNvSpPr txBox="1"/>
          <p:nvPr/>
        </p:nvSpPr>
        <p:spPr>
          <a:xfrm>
            <a:off x="756823" y="3621355"/>
            <a:ext cx="223330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RGTNB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366BV2 – UMRP $4,795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1CCA7B-BFA6-4AC6-9BB7-066E471F0C38}"/>
              </a:ext>
            </a:extLst>
          </p:cNvPr>
          <p:cNvSpPr txBox="1"/>
          <p:nvPr/>
        </p:nvSpPr>
        <p:spPr>
          <a:xfrm>
            <a:off x="1251476" y="5114818"/>
            <a:ext cx="22333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RGTNB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488BV2 – UMRP $5,995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RGTNB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486GV2 – UMRP $6,195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BF27C7-5359-4482-9F90-99A6E873A769}"/>
              </a:ext>
            </a:extLst>
          </p:cNvPr>
          <p:cNvSpPr txBox="1"/>
          <p:nvPr/>
        </p:nvSpPr>
        <p:spPr>
          <a:xfrm>
            <a:off x="1538354" y="6827467"/>
            <a:ext cx="23198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RGTNB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6010BV2 – UMRP $9,595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8FA248-15CC-4949-A051-4483A5FDFC59}"/>
              </a:ext>
            </a:extLst>
          </p:cNvPr>
          <p:cNvSpPr txBox="1"/>
          <p:nvPr/>
        </p:nvSpPr>
        <p:spPr>
          <a:xfrm>
            <a:off x="5352209" y="5306415"/>
            <a:ext cx="3920147" cy="144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Nova (RNB) Series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22,000 BTU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UltraNova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™ open burners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Precise 130° simmer burner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Choose from all burners or add integrated griddle,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charbroiler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   French Top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Integrated wok cooking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3667E04-0D2A-4E77-82F6-ADC4631925B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1575" y="2620531"/>
            <a:ext cx="2663794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7FFF6B3-FC9E-4FEB-A96D-E31F1878E76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2281" y="1088423"/>
            <a:ext cx="1830535" cy="914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4171F29-BCA3-4A28-9346-79B82328044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74502" y="1088423"/>
            <a:ext cx="2305989" cy="914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4B85778-E475-4A8A-AEBA-C26D2091A62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1575" y="4152639"/>
            <a:ext cx="3653107" cy="9144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6468725-980C-4894-A210-D8172512FD88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5811" y="5840810"/>
            <a:ext cx="45449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9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685B49-B1CE-409D-A02D-0789595C0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999865"/>
              </p:ext>
            </p:extLst>
          </p:nvPr>
        </p:nvGraphicFramePr>
        <p:xfrm>
          <a:off x="5702220" y="985016"/>
          <a:ext cx="4031524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0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912767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912767">
                  <a:extLst>
                    <a:ext uri="{9D8B030D-6E8A-4147-A177-3AD203B41FA5}">
                      <a16:colId xmlns:a16="http://schemas.microsoft.com/office/drawing/2014/main" val="965238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RBCT304BSSV2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RBCT304BSSV2L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RBCT365BSSV2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0330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RBCT365BSSV2L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535228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L: Denotes LP/Propane model. No additional charges apply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3313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48100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Cooktops: RBCT &amp; Induction Series Availability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247004" y="2705150"/>
            <a:ext cx="23214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RBCT304BSS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V2 – UMRP $2,395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EEBF0D-A38F-4CD4-ABB7-0B55178DF46A}"/>
              </a:ext>
            </a:extLst>
          </p:cNvPr>
          <p:cNvSpPr txBox="1"/>
          <p:nvPr/>
        </p:nvSpPr>
        <p:spPr>
          <a:xfrm>
            <a:off x="3040509" y="2705150"/>
            <a:ext cx="23214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RBCT365BSS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V2 – UMRP $2,995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8FA248-15CC-4949-A051-4483A5FDFC59}"/>
              </a:ext>
            </a:extLst>
          </p:cNvPr>
          <p:cNvSpPr txBox="1"/>
          <p:nvPr/>
        </p:nvSpPr>
        <p:spPr>
          <a:xfrm>
            <a:off x="5620473" y="2825814"/>
            <a:ext cx="3920147" cy="167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RBCT Series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Restaurant style 22,000 BTU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UltraNova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™ open burners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Precise 130° simmer burner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Full motion grates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Stainless steel knobs and available customization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Available in Natural or LP gas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Enhanced compatibility with BlueStar Electric Wall Oven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BF5687-2990-45CB-B1CA-D03E171605F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274" y="951104"/>
            <a:ext cx="2212930" cy="16459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002013D-4834-4835-B3CF-73402589F40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00402" y="985016"/>
            <a:ext cx="2601685" cy="1600200"/>
          </a:xfrm>
          <a:prstGeom prst="rect">
            <a:avLst/>
          </a:prstGeom>
        </p:spPr>
      </p:pic>
      <p:graphicFrame>
        <p:nvGraphicFramePr>
          <p:cNvPr id="20" name="Table 4">
            <a:extLst>
              <a:ext uri="{FF2B5EF4-FFF2-40B4-BE49-F238E27FC236}">
                <a16:creationId xmlns:a16="http://schemas.microsoft.com/office/drawing/2014/main" id="{D5C7A4A4-29C6-4767-905A-43F155859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418223"/>
              </p:ext>
            </p:extLst>
          </p:nvPr>
        </p:nvGraphicFramePr>
        <p:xfrm>
          <a:off x="5702220" y="4765013"/>
          <a:ext cx="3931920" cy="64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0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631916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912767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912767">
                  <a:extLst>
                    <a:ext uri="{9D8B030D-6E8A-4147-A177-3AD203B41FA5}">
                      <a16:colId xmlns:a16="http://schemas.microsoft.com/office/drawing/2014/main" val="42933929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BSP36INDCKT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C6058EAF-E051-4E07-811E-DE6D24301C5E}"/>
              </a:ext>
            </a:extLst>
          </p:cNvPr>
          <p:cNvSpPr txBox="1"/>
          <p:nvPr/>
        </p:nvSpPr>
        <p:spPr>
          <a:xfrm>
            <a:off x="5698026" y="5489925"/>
            <a:ext cx="3920147" cy="1910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Induction Series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Features a searing 5,500 Watt burner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Rapid Heat Accelerator technology for no-wait cooking, heats 50% faster than gas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Exceptional temperature control with 12 cooking settings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Maximum cooking surface fits up to 5 pots or pans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Seamless 2-burner bridging technology, perfect for grilling or searing with the Cast Iron Dual Zone Griddle (sold separately)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EF4F557-C2D6-4D60-A47B-61B37E811C75}"/>
              </a:ext>
            </a:extLst>
          </p:cNvPr>
          <p:cNvCxnSpPr>
            <a:cxnSpLocks/>
          </p:cNvCxnSpPr>
          <p:nvPr/>
        </p:nvCxnSpPr>
        <p:spPr>
          <a:xfrm>
            <a:off x="271486" y="4603799"/>
            <a:ext cx="93328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7FC02FA2-D860-4595-AFC0-0553FDE8743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00402" y="4773967"/>
            <a:ext cx="2606040" cy="1518764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2325C17-19A1-4510-A5F8-2E34F726FDD8}"/>
              </a:ext>
            </a:extLst>
          </p:cNvPr>
          <p:cNvSpPr txBox="1"/>
          <p:nvPr/>
        </p:nvSpPr>
        <p:spPr>
          <a:xfrm>
            <a:off x="3095812" y="6445154"/>
            <a:ext cx="22108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BSP36INDCKT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– UMRP $3,895</a:t>
            </a:r>
          </a:p>
        </p:txBody>
      </p:sp>
    </p:spTree>
    <p:extLst>
      <p:ext uri="{BB962C8B-B14F-4D97-AF65-F5344CB8AC3E}">
        <p14:creationId xmlns:p14="http://schemas.microsoft.com/office/powerpoint/2010/main" val="2043841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685B49-B1CE-409D-A02D-0789595C0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233549"/>
              </p:ext>
            </p:extLst>
          </p:nvPr>
        </p:nvGraphicFramePr>
        <p:xfrm>
          <a:off x="5090901" y="931832"/>
          <a:ext cx="4646713" cy="91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03278408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39071327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8174505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BSEWO30SDV3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BSEWO30DDV3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51407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Wall Ovens: Single &amp; Double Electric Availability 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40161" y="2636144"/>
            <a:ext cx="22878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BSEWO30SDV3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– UMRP $6,295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EEBF0D-A38F-4CD4-ABB7-0B55178DF46A}"/>
              </a:ext>
            </a:extLst>
          </p:cNvPr>
          <p:cNvSpPr txBox="1"/>
          <p:nvPr/>
        </p:nvSpPr>
        <p:spPr>
          <a:xfrm>
            <a:off x="2552851" y="2636144"/>
            <a:ext cx="21387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BSEWODDV3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– UMRP $5,795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8FA248-15CC-4949-A051-4483A5FDFC59}"/>
              </a:ext>
            </a:extLst>
          </p:cNvPr>
          <p:cNvSpPr txBox="1"/>
          <p:nvPr/>
        </p:nvSpPr>
        <p:spPr>
          <a:xfrm>
            <a:off x="5090901" y="2005832"/>
            <a:ext cx="3920147" cy="167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Single Electric Wall Oven Series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New oversized, intuitive, full-color touchscreen with unique customization capabilities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Extra-large oven capacity, overall capacity of 4.6 cu ft &amp; industry leading usable capacity of 3.5 cu ft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Built-in, temperature-controlled bake stone for perfect artisan breads &amp; pizzas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058EAF-E051-4E07-811E-DE6D24301C5E}"/>
              </a:ext>
            </a:extLst>
          </p:cNvPr>
          <p:cNvSpPr txBox="1"/>
          <p:nvPr/>
        </p:nvSpPr>
        <p:spPr>
          <a:xfrm>
            <a:off x="5090900" y="5216757"/>
            <a:ext cx="3920147" cy="167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Double Electric Wall Oven Series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New oversized, intuitive, full-color touchscreen with unique customization capabilities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Extra-large oven capacity, overall capacity of 9.2 cu ft &amp; industry leading usable capacity of 7.1 cu ft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Built-in, temperature-controlled bake stone for perfect artisan breads &amp; pizzas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EF4F557-C2D6-4D60-A47B-61B37E811C75}"/>
              </a:ext>
            </a:extLst>
          </p:cNvPr>
          <p:cNvCxnSpPr>
            <a:cxnSpLocks/>
          </p:cNvCxnSpPr>
          <p:nvPr/>
        </p:nvCxnSpPr>
        <p:spPr>
          <a:xfrm>
            <a:off x="271486" y="3953941"/>
            <a:ext cx="93328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2325C17-19A1-4510-A5F8-2E34F726FDD8}"/>
              </a:ext>
            </a:extLst>
          </p:cNvPr>
          <p:cNvSpPr txBox="1"/>
          <p:nvPr/>
        </p:nvSpPr>
        <p:spPr>
          <a:xfrm>
            <a:off x="-11136" y="7143456"/>
            <a:ext cx="23903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BSDEWO30SDV3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– UMRP $9,595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8831D3-E4D0-4610-ABA0-149E1D4438F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1486" y="953350"/>
            <a:ext cx="1825156" cy="1600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23B4023-86FD-44DC-A0DC-E850D11838B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06058" y="953350"/>
            <a:ext cx="1832315" cy="1600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5EA097D-DAB5-406D-BFCF-05EA4DFC1B8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1486" y="4160145"/>
            <a:ext cx="1828800" cy="293300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7CB00A5-B991-4E32-B796-70F9E8EFCE7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30674" y="4160145"/>
            <a:ext cx="1783080" cy="293243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23E89DC8-41E6-4E7C-9CA7-D896A459C722}"/>
              </a:ext>
            </a:extLst>
          </p:cNvPr>
          <p:cNvSpPr txBox="1"/>
          <p:nvPr/>
        </p:nvSpPr>
        <p:spPr>
          <a:xfrm>
            <a:off x="2430037" y="7143456"/>
            <a:ext cx="2398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BSDEWO30DDV3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– UMRP $8,995</a:t>
            </a:r>
          </a:p>
        </p:txBody>
      </p:sp>
      <p:graphicFrame>
        <p:nvGraphicFramePr>
          <p:cNvPr id="17" name="Table 4">
            <a:extLst>
              <a:ext uri="{FF2B5EF4-FFF2-40B4-BE49-F238E27FC236}">
                <a16:creationId xmlns:a16="http://schemas.microsoft.com/office/drawing/2014/main" id="{E371B499-75B5-44CC-BE1B-EEA5B701C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479211"/>
              </p:ext>
            </p:extLst>
          </p:nvPr>
        </p:nvGraphicFramePr>
        <p:xfrm>
          <a:off x="4999461" y="4160145"/>
          <a:ext cx="4738153" cy="91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03278408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39071327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8174505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BSDEWO30SDV3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BSDEWO30DDV3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3656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685B49-B1CE-409D-A02D-0789595C0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969634"/>
              </p:ext>
            </p:extLst>
          </p:nvPr>
        </p:nvGraphicFramePr>
        <p:xfrm>
          <a:off x="5090901" y="931832"/>
          <a:ext cx="4646713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03278408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39071327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8174505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Standard RAL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Specialty Finish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BWO24AGSV2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BWO24AGSV2L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BWO30AGSV2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6608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BWO30AGSV2L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4443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BWO36AGSV2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2524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BWO36AGSV2L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5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4368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29570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Wall Ovens: Gas Wall Ovens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194330" y="3189037"/>
            <a:ext cx="21755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BWO24AGSV2 - $4,695 UMRP</a:t>
            </a: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EEBF0D-A38F-4CD4-ABB7-0B55178DF46A}"/>
              </a:ext>
            </a:extLst>
          </p:cNvPr>
          <p:cNvSpPr txBox="1"/>
          <p:nvPr/>
        </p:nvSpPr>
        <p:spPr>
          <a:xfrm>
            <a:off x="2407599" y="3189037"/>
            <a:ext cx="21755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BWO30AGSV2 - $6,195 UMRP</a:t>
            </a: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058EAF-E051-4E07-811E-DE6D24301C5E}"/>
              </a:ext>
            </a:extLst>
          </p:cNvPr>
          <p:cNvSpPr txBox="1"/>
          <p:nvPr/>
        </p:nvSpPr>
        <p:spPr>
          <a:xfrm>
            <a:off x="5090901" y="3189037"/>
            <a:ext cx="3920147" cy="167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Built-in Gas Wall Ovens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Powerful 25,000 BTU burner with 1850° infrared broiler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30” and 36” models accommodate a full size 18” x 26” commercial baking sheet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24” depth for compatibility with standard kitchen cabinetry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Available as single ovens or two single ovens double stacked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Available in 1,000</a:t>
            </a: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colors and finishes</a:t>
            </a:r>
            <a:endParaRPr lang="en-US" sz="10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3E89DC8-41E6-4E7C-9CA7-D896A459C722}"/>
              </a:ext>
            </a:extLst>
          </p:cNvPr>
          <p:cNvSpPr txBox="1"/>
          <p:nvPr/>
        </p:nvSpPr>
        <p:spPr>
          <a:xfrm>
            <a:off x="139028" y="5925765"/>
            <a:ext cx="21755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BWO36AGSV2 - $7,395 UMRP</a:t>
            </a: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picture containing appliance, kitchen appliance, stove&#10;&#10;Description automatically generated">
            <a:extLst>
              <a:ext uri="{FF2B5EF4-FFF2-40B4-BE49-F238E27FC236}">
                <a16:creationId xmlns:a16="http://schemas.microsoft.com/office/drawing/2014/main" id="{5D9353C5-BA16-A9DB-5D58-5D4C89A1A3B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4295" y="1162609"/>
            <a:ext cx="1375664" cy="1828800"/>
          </a:xfrm>
          <a:prstGeom prst="rect">
            <a:avLst/>
          </a:prstGeom>
        </p:spPr>
      </p:pic>
      <p:pic>
        <p:nvPicPr>
          <p:cNvPr id="9" name="Picture 8" descr="A picture containing appliance, kitchen appliance, stove&#10;&#10;Description automatically generated">
            <a:extLst>
              <a:ext uri="{FF2B5EF4-FFF2-40B4-BE49-F238E27FC236}">
                <a16:creationId xmlns:a16="http://schemas.microsoft.com/office/drawing/2014/main" id="{90FF7350-297E-11CE-EB5C-1CC02BB2992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61623" y="1162609"/>
            <a:ext cx="1667540" cy="1828800"/>
          </a:xfrm>
          <a:prstGeom prst="rect">
            <a:avLst/>
          </a:prstGeom>
        </p:spPr>
      </p:pic>
      <p:pic>
        <p:nvPicPr>
          <p:cNvPr id="19" name="Picture 18" descr="A picture containing appliance, kitchen appliance, stove&#10;&#10;Description automatically generated">
            <a:extLst>
              <a:ext uri="{FF2B5EF4-FFF2-40B4-BE49-F238E27FC236}">
                <a16:creationId xmlns:a16="http://schemas.microsoft.com/office/drawing/2014/main" id="{0E80970A-B947-3D23-E09B-69A2987F174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9164" y="3923413"/>
            <a:ext cx="200592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900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685B49-B1CE-409D-A02D-0789595C0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349897"/>
              </p:ext>
            </p:extLst>
          </p:nvPr>
        </p:nvGraphicFramePr>
        <p:xfrm>
          <a:off x="5077752" y="952811"/>
          <a:ext cx="4556388" cy="91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955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332622874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904748397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52266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BBB36R2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BBB36L2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5687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83E198B-A26B-423A-9172-EB0181F6BAEA}"/>
              </a:ext>
            </a:extLst>
          </p:cNvPr>
          <p:cNvSpPr txBox="1"/>
          <p:nvPr/>
        </p:nvSpPr>
        <p:spPr>
          <a:xfrm>
            <a:off x="138224" y="329609"/>
            <a:ext cx="3926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Refrigeration: PRO Built-In Availability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83604A-DB64-4DBC-B5A9-4FC39BCC6A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t="24233" r="6376" b="25332"/>
          <a:stretch/>
        </p:blipFill>
        <p:spPr>
          <a:xfrm>
            <a:off x="7658100" y="97052"/>
            <a:ext cx="2079514" cy="464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35737A-8FB2-42AF-8481-B337423CD90B}"/>
              </a:ext>
            </a:extLst>
          </p:cNvPr>
          <p:cNvSpPr txBox="1"/>
          <p:nvPr/>
        </p:nvSpPr>
        <p:spPr>
          <a:xfrm>
            <a:off x="577724" y="3810811"/>
            <a:ext cx="19511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BBB36R2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– UMRP $12,795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8FA248-15CC-4949-A051-4483A5FDFC59}"/>
              </a:ext>
            </a:extLst>
          </p:cNvPr>
          <p:cNvSpPr txBox="1"/>
          <p:nvPr/>
        </p:nvSpPr>
        <p:spPr>
          <a:xfrm>
            <a:off x="5638456" y="2029179"/>
            <a:ext cx="3920147" cy="1910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PRO Built-In Refrigerator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Stainless Steel Interiors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Dual Compressors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Oversized 22.4 cu. ft. Capacity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Fit Commercial Size Sheet Tray: Refrigerator/Freezer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Fully Extending Self Close Tray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Heavy Duty Construction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Ramp-on LED Lighting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13A7668-F4A6-47D0-BAE6-3A822169BFE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9255" y="985016"/>
            <a:ext cx="1228115" cy="27432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5BADD96-6F67-4B25-A271-225DD58C408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1656" y="965606"/>
            <a:ext cx="1270106" cy="27432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CC0C6B32-76BD-48B0-892C-B5C784A6DC7F}"/>
              </a:ext>
            </a:extLst>
          </p:cNvPr>
          <p:cNvSpPr txBox="1"/>
          <p:nvPr/>
        </p:nvSpPr>
        <p:spPr>
          <a:xfrm>
            <a:off x="3022992" y="3810811"/>
            <a:ext cx="19351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BBB36L2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– UMRP $12,795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85071AC-4F08-4421-88DA-133CBEE62165}"/>
              </a:ext>
            </a:extLst>
          </p:cNvPr>
          <p:cNvCxnSpPr>
            <a:cxnSpLocks/>
          </p:cNvCxnSpPr>
          <p:nvPr/>
        </p:nvCxnSpPr>
        <p:spPr>
          <a:xfrm>
            <a:off x="271486" y="4224286"/>
            <a:ext cx="93328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5" name="Table 4">
            <a:extLst>
              <a:ext uri="{FF2B5EF4-FFF2-40B4-BE49-F238E27FC236}">
                <a16:creationId xmlns:a16="http://schemas.microsoft.com/office/drawing/2014/main" id="{8522A8CD-C3D0-45CF-870F-A28BA43CBC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653106"/>
              </p:ext>
            </p:extLst>
          </p:nvPr>
        </p:nvGraphicFramePr>
        <p:xfrm>
          <a:off x="5077752" y="4582093"/>
          <a:ext cx="4556388" cy="64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955">
                  <a:extLst>
                    <a:ext uri="{9D8B030D-6E8A-4147-A177-3AD203B41FA5}">
                      <a16:colId xmlns:a16="http://schemas.microsoft.com/office/drawing/2014/main" val="195772043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20934004"/>
                    </a:ext>
                  </a:extLst>
                </a:gridCol>
                <a:gridCol w="623353">
                  <a:extLst>
                    <a:ext uri="{9D8B030D-6E8A-4147-A177-3AD203B41FA5}">
                      <a16:colId xmlns:a16="http://schemas.microsoft.com/office/drawing/2014/main" val="316910598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503043235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4943868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2943158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 Inventory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C/CF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Designer Trim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8993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BBF361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week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261806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555E3A39-8E3F-4DAD-9F4A-AD34FA74D285}"/>
              </a:ext>
            </a:extLst>
          </p:cNvPr>
          <p:cNvSpPr txBox="1"/>
          <p:nvPr/>
        </p:nvSpPr>
        <p:spPr>
          <a:xfrm>
            <a:off x="5638455" y="5350848"/>
            <a:ext cx="3920147" cy="1910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Features: PRO Built-In French Door Refrigerator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Stainless Steel Interiors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Dual Compressors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Oversized 22.2 cu. ft. Capacity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Fit Commercial Size Sheet Tray: Refrigerator/Freezer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Fully Extending Self Close Tray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Heavy Duty Construction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Ramp-on LED Lighting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D7B0D02-C6A8-4E69-88E6-771EEC0A7D7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68805" y="4368201"/>
            <a:ext cx="1243520" cy="274320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290D39BE-340D-45FF-8895-6044C2E8DD84}"/>
              </a:ext>
            </a:extLst>
          </p:cNvPr>
          <p:cNvSpPr txBox="1"/>
          <p:nvPr/>
        </p:nvSpPr>
        <p:spPr>
          <a:xfrm>
            <a:off x="3074291" y="7172216"/>
            <a:ext cx="1832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BBF361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– UMRP $13,295</a:t>
            </a:r>
          </a:p>
        </p:txBody>
      </p:sp>
    </p:spTree>
    <p:extLst>
      <p:ext uri="{BB962C8B-B14F-4D97-AF65-F5344CB8AC3E}">
        <p14:creationId xmlns:p14="http://schemas.microsoft.com/office/powerpoint/2010/main" val="1846682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987</TotalTime>
  <Words>3808</Words>
  <Application>Microsoft Office PowerPoint</Application>
  <PresentationFormat>Custom</PresentationFormat>
  <Paragraphs>1475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Schutte</dc:creator>
  <cp:lastModifiedBy>Thomas Thibeault</cp:lastModifiedBy>
  <cp:revision>80</cp:revision>
  <cp:lastPrinted>2021-11-10T15:15:47Z</cp:lastPrinted>
  <dcterms:created xsi:type="dcterms:W3CDTF">2021-11-10T14:48:27Z</dcterms:created>
  <dcterms:modified xsi:type="dcterms:W3CDTF">2022-06-13T18:18:43Z</dcterms:modified>
</cp:coreProperties>
</file>