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918" r:id="rId2"/>
    <p:sldId id="935" r:id="rId3"/>
    <p:sldId id="529" r:id="rId4"/>
    <p:sldId id="308" r:id="rId5"/>
    <p:sldId id="939" r:id="rId6"/>
    <p:sldId id="936" r:id="rId7"/>
    <p:sldId id="937" r:id="rId8"/>
    <p:sldId id="938" r:id="rId9"/>
    <p:sldId id="940" r:id="rId10"/>
    <p:sldId id="941" r:id="rId11"/>
  </p:sldIdLst>
  <p:sldSz cx="9875838" cy="7589838"/>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91">
          <p15:clr>
            <a:srgbClr val="A4A3A4"/>
          </p15:clr>
        </p15:guide>
        <p15:guide id="2" pos="311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9189" autoAdjust="0"/>
  </p:normalViewPr>
  <p:slideViewPr>
    <p:cSldViewPr>
      <p:cViewPr varScale="1">
        <p:scale>
          <a:sx n="103" d="100"/>
          <a:sy n="103" d="100"/>
        </p:scale>
        <p:origin x="1656" y="114"/>
      </p:cViewPr>
      <p:guideLst>
        <p:guide orient="horz" pos="2391"/>
        <p:guide pos="3111"/>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3177" tIns="46589" rIns="93177" bIns="46589" rtlCol="0"/>
          <a:lstStyle>
            <a:lvl1pPr algn="r">
              <a:defRPr sz="1200"/>
            </a:lvl1pPr>
          </a:lstStyle>
          <a:p>
            <a:fld id="{48E2D8B7-F672-4CBB-AAA6-BD04C9B03F69}" type="datetimeFigureOut">
              <a:rPr lang="en-US" smtClean="0"/>
              <a:t>3/22/2022</a:t>
            </a:fld>
            <a:endParaRPr lang="en-US"/>
          </a:p>
        </p:txBody>
      </p:sp>
      <p:sp>
        <p:nvSpPr>
          <p:cNvPr id="4" name="Slide Image Placeholder 3"/>
          <p:cNvSpPr>
            <a:spLocks noGrp="1" noRot="1" noChangeAspect="1"/>
          </p:cNvSpPr>
          <p:nvPr>
            <p:ph type="sldImg" idx="2"/>
          </p:nvPr>
        </p:nvSpPr>
        <p:spPr>
          <a:xfrm>
            <a:off x="1250950" y="692150"/>
            <a:ext cx="4508500" cy="346392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3177" tIns="46589" rIns="93177" bIns="46589" rtlCol="0" anchor="b"/>
          <a:lstStyle>
            <a:lvl1pPr algn="r">
              <a:defRPr sz="1200"/>
            </a:lvl1pPr>
          </a:lstStyle>
          <a:p>
            <a:fld id="{D3C59F9B-2C80-4747-919B-3FD3448D0365}" type="slidenum">
              <a:rPr lang="en-US" smtClean="0"/>
              <a:t>‹#›</a:t>
            </a:fld>
            <a:endParaRPr lang="en-US"/>
          </a:p>
        </p:txBody>
      </p:sp>
    </p:spTree>
    <p:extLst>
      <p:ext uri="{BB962C8B-B14F-4D97-AF65-F5344CB8AC3E}">
        <p14:creationId xmlns:p14="http://schemas.microsoft.com/office/powerpoint/2010/main" val="2905384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dirty="0">
                <a:latin typeface="Tahoma" panose="020B0604030504040204" pitchFamily="34" charset="0"/>
                <a:ea typeface="Tahoma" panose="020B0604030504040204" pitchFamily="34" charset="0"/>
                <a:cs typeface="Tahoma" panose="020B0604030504040204" pitchFamily="34" charset="0"/>
              </a:rPr>
              <a:t>Black &amp; White</a:t>
            </a:r>
          </a:p>
          <a:p>
            <a:r>
              <a:rPr lang="en-US" sz="1200" dirty="0">
                <a:latin typeface="Tahoma" panose="020B0604030504040204" pitchFamily="34" charset="0"/>
                <a:ea typeface="Tahoma" panose="020B0604030504040204" pitchFamily="34" charset="0"/>
                <a:cs typeface="Tahoma" panose="020B0604030504040204" pitchFamily="34" charset="0"/>
              </a:rPr>
              <a:t>Glossy and Matte with SS trim 	$4995</a:t>
            </a:r>
          </a:p>
          <a:p>
            <a:r>
              <a:rPr lang="en-US" sz="1200" dirty="0">
                <a:latin typeface="Tahoma" panose="020B0604030504040204" pitchFamily="34" charset="0"/>
                <a:ea typeface="Tahoma" panose="020B0604030504040204" pitchFamily="34" charset="0"/>
                <a:cs typeface="Tahoma" panose="020B0604030504040204" pitchFamily="34" charset="0"/>
              </a:rPr>
              <a:t>Glossy and Matte with BB trim	$5995</a:t>
            </a:r>
          </a:p>
          <a:p>
            <a:endParaRPr lang="en-US" dirty="0"/>
          </a:p>
        </p:txBody>
      </p:sp>
      <p:sp>
        <p:nvSpPr>
          <p:cNvPr id="4" name="Slide Number Placeholder 3"/>
          <p:cNvSpPr>
            <a:spLocks noGrp="1"/>
          </p:cNvSpPr>
          <p:nvPr>
            <p:ph type="sldNum" sz="quarter" idx="5"/>
          </p:nvPr>
        </p:nvSpPr>
        <p:spPr/>
        <p:txBody>
          <a:bodyPr/>
          <a:lstStyle/>
          <a:p>
            <a:fld id="{D3C59F9B-2C80-4747-919B-3FD3448D0365}" type="slidenum">
              <a:rPr lang="en-US" smtClean="0"/>
              <a:t>6</a:t>
            </a:fld>
            <a:endParaRPr lang="en-US"/>
          </a:p>
        </p:txBody>
      </p:sp>
    </p:spTree>
    <p:extLst>
      <p:ext uri="{BB962C8B-B14F-4D97-AF65-F5344CB8AC3E}">
        <p14:creationId xmlns:p14="http://schemas.microsoft.com/office/powerpoint/2010/main" val="1400033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0688" y="2357771"/>
            <a:ext cx="8394462" cy="1626896"/>
          </a:xfrm>
        </p:spPr>
        <p:txBody>
          <a:bodyPr/>
          <a:lstStyle/>
          <a:p>
            <a:r>
              <a:rPr lang="en-US"/>
              <a:t>Click to edit Master title style</a:t>
            </a:r>
          </a:p>
        </p:txBody>
      </p:sp>
      <p:sp>
        <p:nvSpPr>
          <p:cNvPr id="3" name="Subtitle 2"/>
          <p:cNvSpPr>
            <a:spLocks noGrp="1"/>
          </p:cNvSpPr>
          <p:nvPr>
            <p:ph type="subTitle" idx="1"/>
          </p:nvPr>
        </p:nvSpPr>
        <p:spPr>
          <a:xfrm>
            <a:off x="1481377" y="4300908"/>
            <a:ext cx="6913087" cy="193962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8B57C6C-5426-4058-B3E1-B21E3690A676}"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1610976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B57C6C-5426-4058-B3E1-B21E3690A676}"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2827981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34359" y="303947"/>
            <a:ext cx="2398662" cy="647595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228" y="303947"/>
            <a:ext cx="7036535" cy="647595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B57C6C-5426-4058-B3E1-B21E3690A676}"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3175506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B57C6C-5426-4058-B3E1-B21E3690A676}"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254343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0123" y="4877175"/>
            <a:ext cx="8394462" cy="150742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0123" y="3216897"/>
            <a:ext cx="8394462" cy="166027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B57C6C-5426-4058-B3E1-B21E3690A676}"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3935570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228" y="1770964"/>
            <a:ext cx="4716741" cy="500894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414565" y="1770964"/>
            <a:ext cx="4718456" cy="500894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B57C6C-5426-4058-B3E1-B21E3690A676}" type="datetimeFigureOut">
              <a:rPr lang="en-US" smtClean="0"/>
              <a:t>3/22/2022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2362009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3792" y="303945"/>
            <a:ext cx="8888254" cy="1264973"/>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3792" y="1698930"/>
            <a:ext cx="4363544" cy="70803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3792" y="2406962"/>
            <a:ext cx="4363544" cy="437294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6789" y="1698930"/>
            <a:ext cx="4365258" cy="70803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6789" y="2406962"/>
            <a:ext cx="4365258" cy="437294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B57C6C-5426-4058-B3E1-B21E3690A676}" type="datetimeFigureOut">
              <a:rPr lang="en-US" smtClean="0"/>
              <a:t>3/22/2022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1468326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B57C6C-5426-4058-B3E1-B21E3690A676}" type="datetimeFigureOut">
              <a:rPr lang="en-US" smtClean="0"/>
              <a:t>3/22/2022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2048056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57C6C-5426-4058-B3E1-B21E3690A676}" type="datetimeFigureOut">
              <a:rPr lang="en-US" smtClean="0"/>
              <a:t>3/22/2022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681886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3793" y="302188"/>
            <a:ext cx="3249083" cy="1286056"/>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61178" y="302190"/>
            <a:ext cx="5520868" cy="64777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3793" y="1588245"/>
            <a:ext cx="3249083" cy="51916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B57C6C-5426-4058-B3E1-B21E3690A676}" type="datetimeFigureOut">
              <a:rPr lang="en-US" smtClean="0"/>
              <a:t>3/22/2022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1809420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35734" y="5312887"/>
            <a:ext cx="5925503" cy="627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35734" y="678166"/>
            <a:ext cx="5925503" cy="455390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35734" y="5940103"/>
            <a:ext cx="5925503" cy="890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B57C6C-5426-4058-B3E1-B21E3690A676}" type="datetimeFigureOut">
              <a:rPr lang="en-US" smtClean="0"/>
              <a:t>3/22/2022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C48B3C-25F4-461D-ABAE-164D3A0E3ED5}" type="slidenum">
              <a:rPr lang="en-US" smtClean="0"/>
              <a:t>‹#›</a:t>
            </a:fld>
            <a:endParaRPr lang="en-US"/>
          </a:p>
        </p:txBody>
      </p:sp>
    </p:spTree>
    <p:extLst>
      <p:ext uri="{BB962C8B-B14F-4D97-AF65-F5344CB8AC3E}">
        <p14:creationId xmlns:p14="http://schemas.microsoft.com/office/powerpoint/2010/main" val="2724716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3792" y="303945"/>
            <a:ext cx="8888254" cy="126497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93792" y="1770964"/>
            <a:ext cx="8888254" cy="500894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93792" y="7034657"/>
            <a:ext cx="2304362" cy="404089"/>
          </a:xfrm>
          <a:prstGeom prst="rect">
            <a:avLst/>
          </a:prstGeom>
        </p:spPr>
        <p:txBody>
          <a:bodyPr vert="horz" lIns="91440" tIns="45720" rIns="91440" bIns="45720" rtlCol="0" anchor="ctr"/>
          <a:lstStyle>
            <a:lvl1pPr algn="l">
              <a:defRPr sz="1200">
                <a:solidFill>
                  <a:schemeClr val="tx1">
                    <a:tint val="75000"/>
                  </a:schemeClr>
                </a:solidFill>
              </a:defRPr>
            </a:lvl1pPr>
          </a:lstStyle>
          <a:p>
            <a:fld id="{48B57C6C-5426-4058-B3E1-B21E3690A676}" type="datetimeFigureOut">
              <a:rPr lang="en-US" smtClean="0"/>
              <a:t>3/22/2022</a:t>
            </a:fld>
            <a:endParaRPr lang="en-US"/>
          </a:p>
        </p:txBody>
      </p:sp>
      <p:sp>
        <p:nvSpPr>
          <p:cNvPr id="5" name="Footer Placeholder 4"/>
          <p:cNvSpPr>
            <a:spLocks noGrp="1"/>
          </p:cNvSpPr>
          <p:nvPr>
            <p:ph type="ftr" sz="quarter" idx="3"/>
          </p:nvPr>
        </p:nvSpPr>
        <p:spPr>
          <a:xfrm>
            <a:off x="3374246" y="7034657"/>
            <a:ext cx="3127349" cy="40408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77684" y="7034657"/>
            <a:ext cx="2304362" cy="404089"/>
          </a:xfrm>
          <a:prstGeom prst="rect">
            <a:avLst/>
          </a:prstGeom>
        </p:spPr>
        <p:txBody>
          <a:bodyPr vert="horz" lIns="91440" tIns="45720" rIns="91440" bIns="45720" rtlCol="0" anchor="ctr"/>
          <a:lstStyle>
            <a:lvl1pPr algn="r">
              <a:defRPr sz="1200">
                <a:solidFill>
                  <a:schemeClr val="tx1">
                    <a:tint val="75000"/>
                  </a:schemeClr>
                </a:solidFill>
              </a:defRPr>
            </a:lvl1pPr>
          </a:lstStyle>
          <a:p>
            <a:fld id="{7AC48B3C-25F4-461D-ABAE-164D3A0E3ED5}" type="slidenum">
              <a:rPr lang="en-US" smtClean="0"/>
              <a:t>‹#›</a:t>
            </a:fld>
            <a:endParaRPr lang="en-US"/>
          </a:p>
        </p:txBody>
      </p:sp>
    </p:spTree>
    <p:extLst>
      <p:ext uri="{BB962C8B-B14F-4D97-AF65-F5344CB8AC3E}">
        <p14:creationId xmlns:p14="http://schemas.microsoft.com/office/powerpoint/2010/main" val="3950408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AF1035C-C43D-4D58-93AD-EBA49781DCBE}"/>
              </a:ext>
            </a:extLst>
          </p:cNvPr>
          <p:cNvPicPr>
            <a:picLocks noChangeAspect="1"/>
          </p:cNvPicPr>
          <p:nvPr/>
        </p:nvPicPr>
        <p:blipFill>
          <a:blip r:embed="rId2"/>
          <a:stretch>
            <a:fillRect/>
          </a:stretch>
        </p:blipFill>
        <p:spPr>
          <a:xfrm>
            <a:off x="0" y="213684"/>
            <a:ext cx="9875520" cy="6530340"/>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 y="6766882"/>
            <a:ext cx="9875520" cy="822960"/>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t="20731" b="18167"/>
          <a:stretch/>
        </p:blipFill>
        <p:spPr>
          <a:xfrm>
            <a:off x="6784912" y="6812598"/>
            <a:ext cx="3090926" cy="731520"/>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 y="0"/>
            <a:ext cx="9875520" cy="222199"/>
          </a:xfrm>
          <a:prstGeom prst="rect">
            <a:avLst/>
          </a:prstGeom>
        </p:spPr>
      </p:pic>
      <p:sp>
        <p:nvSpPr>
          <p:cNvPr id="8" name="TextBox 7">
            <a:extLst>
              <a:ext uri="{FF2B5EF4-FFF2-40B4-BE49-F238E27FC236}">
                <a16:creationId xmlns:a16="http://schemas.microsoft.com/office/drawing/2014/main" id="{00C8D3AD-0191-4FC1-AE28-C2242F30DAF1}"/>
              </a:ext>
            </a:extLst>
          </p:cNvPr>
          <p:cNvSpPr txBox="1"/>
          <p:nvPr/>
        </p:nvSpPr>
        <p:spPr>
          <a:xfrm>
            <a:off x="0" y="4480719"/>
            <a:ext cx="5318919" cy="1384995"/>
          </a:xfrm>
          <a:prstGeom prst="rect">
            <a:avLst/>
          </a:prstGeom>
          <a:solidFill>
            <a:schemeClr val="bg1"/>
          </a:solidFill>
        </p:spPr>
        <p:txBody>
          <a:bodyPr wrap="square" rtlCol="0">
            <a:spAutoFit/>
          </a:bodyPr>
          <a:lstStyle/>
          <a:p>
            <a:pPr algn="ctr"/>
            <a:r>
              <a:rPr lang="en-US" sz="2800" b="1" dirty="0">
                <a:latin typeface="Times New Roman" panose="02020603050405020304" pitchFamily="18" charset="0"/>
                <a:ea typeface="Tahoma" panose="020B0604030504040204" pitchFamily="34" charset="0"/>
                <a:cs typeface="Times New Roman" panose="02020603050405020304" pitchFamily="18" charset="0"/>
              </a:rPr>
              <a:t>BlueStar®</a:t>
            </a:r>
          </a:p>
          <a:p>
            <a:pPr algn="ctr"/>
            <a:r>
              <a:rPr lang="en-US" sz="2800" b="1" dirty="0">
                <a:latin typeface="Times New Roman" panose="02020603050405020304" pitchFamily="18" charset="0"/>
                <a:ea typeface="Tahoma" panose="020B0604030504040204" pitchFamily="34" charset="0"/>
                <a:cs typeface="Times New Roman" panose="02020603050405020304" pitchFamily="18" charset="0"/>
              </a:rPr>
              <a:t>36” Counter Depth Refrigerator</a:t>
            </a:r>
          </a:p>
          <a:p>
            <a:pPr algn="ctr"/>
            <a:r>
              <a:rPr lang="en-US" sz="2800" b="1" dirty="0">
                <a:latin typeface="Times New Roman" panose="02020603050405020304" pitchFamily="18" charset="0"/>
                <a:ea typeface="Tahoma" panose="020B0604030504040204" pitchFamily="34" charset="0"/>
                <a:cs typeface="Times New Roman" panose="02020603050405020304" pitchFamily="18" charset="0"/>
              </a:rPr>
              <a:t>Now in </a:t>
            </a:r>
            <a:r>
              <a:rPr lang="en-US" sz="28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C</a:t>
            </a:r>
            <a:r>
              <a:rPr lang="en-US" sz="2800" b="1" dirty="0">
                <a:solidFill>
                  <a:schemeClr val="accent6">
                    <a:lumMod val="75000"/>
                  </a:schemeClr>
                </a:solidFill>
                <a:latin typeface="Times New Roman" panose="02020603050405020304" pitchFamily="18" charset="0"/>
                <a:ea typeface="Tahoma" panose="020B0604030504040204" pitchFamily="34" charset="0"/>
                <a:cs typeface="Times New Roman" panose="02020603050405020304" pitchFamily="18" charset="0"/>
              </a:rPr>
              <a:t>O</a:t>
            </a:r>
            <a:r>
              <a:rPr lang="en-US" sz="2800" b="1" dirty="0">
                <a:solidFill>
                  <a:schemeClr val="accent3">
                    <a:lumMod val="75000"/>
                  </a:schemeClr>
                </a:solidFill>
                <a:latin typeface="Times New Roman" panose="02020603050405020304" pitchFamily="18" charset="0"/>
                <a:ea typeface="Tahoma" panose="020B0604030504040204" pitchFamily="34" charset="0"/>
                <a:cs typeface="Times New Roman" panose="02020603050405020304" pitchFamily="18" charset="0"/>
              </a:rPr>
              <a:t>L</a:t>
            </a:r>
            <a:r>
              <a:rPr lang="en-US" sz="2800" b="1" dirty="0">
                <a:solidFill>
                  <a:schemeClr val="tx2">
                    <a:lumMod val="60000"/>
                    <a:lumOff val="40000"/>
                  </a:schemeClr>
                </a:solidFill>
                <a:latin typeface="Times New Roman" panose="02020603050405020304" pitchFamily="18" charset="0"/>
                <a:ea typeface="Tahoma" panose="020B0604030504040204" pitchFamily="34" charset="0"/>
                <a:cs typeface="Times New Roman" panose="02020603050405020304" pitchFamily="18" charset="0"/>
              </a:rPr>
              <a:t>O</a:t>
            </a:r>
            <a:r>
              <a:rPr lang="en-US" sz="2800" b="1" dirty="0">
                <a:solidFill>
                  <a:srgbClr val="7030A0"/>
                </a:solidFill>
                <a:latin typeface="Times New Roman" panose="02020603050405020304" pitchFamily="18" charset="0"/>
                <a:ea typeface="Tahoma" panose="020B0604030504040204" pitchFamily="34" charset="0"/>
                <a:cs typeface="Times New Roman" panose="02020603050405020304" pitchFamily="18" charset="0"/>
              </a:rPr>
              <a:t>R </a:t>
            </a:r>
            <a:r>
              <a:rPr lang="en-US" sz="2800" b="1" dirty="0">
                <a:latin typeface="Times New Roman" panose="02020603050405020304" pitchFamily="18" charset="0"/>
                <a:ea typeface="Tahoma" panose="020B0604030504040204" pitchFamily="34" charset="0"/>
                <a:cs typeface="Times New Roman" panose="02020603050405020304" pitchFamily="18" charset="0"/>
              </a:rPr>
              <a:t>(&amp; Trim)!</a:t>
            </a:r>
          </a:p>
        </p:txBody>
      </p:sp>
    </p:spTree>
    <p:extLst>
      <p:ext uri="{BB962C8B-B14F-4D97-AF65-F5344CB8AC3E}">
        <p14:creationId xmlns:p14="http://schemas.microsoft.com/office/powerpoint/2010/main" val="3901272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 y="6766882"/>
            <a:ext cx="9875520" cy="822960"/>
          </a:xfrm>
          <a:prstGeom prst="rect">
            <a:avLst/>
          </a:prstGeom>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20731" b="18167"/>
          <a:stretch/>
        </p:blipFill>
        <p:spPr>
          <a:xfrm>
            <a:off x="6784912" y="6812598"/>
            <a:ext cx="3090926" cy="731520"/>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 y="0"/>
            <a:ext cx="9875520" cy="222199"/>
          </a:xfrm>
          <a:prstGeom prst="rect">
            <a:avLst/>
          </a:prstGeom>
        </p:spPr>
      </p:pic>
      <p:sp>
        <p:nvSpPr>
          <p:cNvPr id="7" name="TextBox 6"/>
          <p:cNvSpPr txBox="1"/>
          <p:nvPr/>
        </p:nvSpPr>
        <p:spPr>
          <a:xfrm>
            <a:off x="213523" y="365919"/>
            <a:ext cx="2782979" cy="461588"/>
          </a:xfrm>
          <a:prstGeom prst="rect">
            <a:avLst/>
          </a:prstGeom>
          <a:noFill/>
        </p:spPr>
        <p:txBody>
          <a:bodyPr wrap="none" lIns="91363" tIns="45682" rIns="91363" bIns="45682" rtlCol="0">
            <a:spAutoFit/>
          </a:bodyPr>
          <a:lstStyle/>
          <a:p>
            <a:r>
              <a:rPr lang="en-US" sz="2400" b="1" dirty="0">
                <a:latin typeface="Times New Roman" panose="02020603050405020304" pitchFamily="18" charset="0"/>
                <a:cs typeface="Times New Roman" panose="02020603050405020304" pitchFamily="18" charset="0"/>
              </a:rPr>
              <a:t>All Model Numbers</a:t>
            </a:r>
            <a:endParaRPr lang="en-US" sz="1700" b="1" dirty="0">
              <a:latin typeface="Times New Roman" panose="02020603050405020304" pitchFamily="18" charset="0"/>
              <a:cs typeface="Times New Roman" panose="02020603050405020304" pitchFamily="18" charset="0"/>
            </a:endParaRPr>
          </a:p>
        </p:txBody>
      </p:sp>
      <p:graphicFrame>
        <p:nvGraphicFramePr>
          <p:cNvPr id="10" name="Table 9">
            <a:extLst>
              <a:ext uri="{FF2B5EF4-FFF2-40B4-BE49-F238E27FC236}">
                <a16:creationId xmlns:a16="http://schemas.microsoft.com/office/drawing/2014/main" id="{9661522A-4F9E-45BE-ADCC-5289A146CDB8}"/>
              </a:ext>
            </a:extLst>
          </p:cNvPr>
          <p:cNvGraphicFramePr>
            <a:graphicFrameLocks noGrp="1"/>
          </p:cNvGraphicFramePr>
          <p:nvPr>
            <p:extLst>
              <p:ext uri="{D42A27DB-BD31-4B8C-83A1-F6EECF244321}">
                <p14:modId xmlns:p14="http://schemas.microsoft.com/office/powerpoint/2010/main" val="2176214461"/>
              </p:ext>
            </p:extLst>
          </p:nvPr>
        </p:nvGraphicFramePr>
        <p:xfrm>
          <a:off x="213523" y="3665288"/>
          <a:ext cx="6553199" cy="3087138"/>
        </p:xfrm>
        <a:graphic>
          <a:graphicData uri="http://schemas.openxmlformats.org/drawingml/2006/table">
            <a:tbl>
              <a:tblPr>
                <a:tableStyleId>{5C22544A-7EE6-4342-B048-85BDC9FD1C3A}</a:tableStyleId>
              </a:tblPr>
              <a:tblGrid>
                <a:gridCol w="1728315">
                  <a:extLst>
                    <a:ext uri="{9D8B030D-6E8A-4147-A177-3AD203B41FA5}">
                      <a16:colId xmlns:a16="http://schemas.microsoft.com/office/drawing/2014/main" val="3720297249"/>
                    </a:ext>
                  </a:extLst>
                </a:gridCol>
                <a:gridCol w="787055">
                  <a:extLst>
                    <a:ext uri="{9D8B030D-6E8A-4147-A177-3AD203B41FA5}">
                      <a16:colId xmlns:a16="http://schemas.microsoft.com/office/drawing/2014/main" val="3709751567"/>
                    </a:ext>
                  </a:extLst>
                </a:gridCol>
                <a:gridCol w="797235">
                  <a:extLst>
                    <a:ext uri="{9D8B030D-6E8A-4147-A177-3AD203B41FA5}">
                      <a16:colId xmlns:a16="http://schemas.microsoft.com/office/drawing/2014/main" val="3178856229"/>
                    </a:ext>
                  </a:extLst>
                </a:gridCol>
                <a:gridCol w="3240594">
                  <a:extLst>
                    <a:ext uri="{9D8B030D-6E8A-4147-A177-3AD203B41FA5}">
                      <a16:colId xmlns:a16="http://schemas.microsoft.com/office/drawing/2014/main" val="781071624"/>
                    </a:ext>
                  </a:extLst>
                </a:gridCol>
              </a:tblGrid>
              <a:tr h="512388">
                <a:tc>
                  <a:txBody>
                    <a:bodyPr/>
                    <a:lstStyle/>
                    <a:p>
                      <a:pPr algn="l" fontAlgn="b"/>
                      <a:r>
                        <a:rPr lang="en-US" sz="1600" b="1" u="none" strike="noStrike" dirty="0">
                          <a:effectLst/>
                          <a:latin typeface="Times New Roman" panose="02020603050405020304" pitchFamily="18" charset="0"/>
                          <a:cs typeface="Times New Roman" panose="02020603050405020304" pitchFamily="18" charset="0"/>
                        </a:rPr>
                        <a:t>Model #</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b="1" u="none" strike="noStrike" dirty="0">
                          <a:effectLst/>
                          <a:latin typeface="Times New Roman" panose="02020603050405020304" pitchFamily="18" charset="0"/>
                          <a:cs typeface="Times New Roman" panose="02020603050405020304" pitchFamily="18" charset="0"/>
                        </a:rPr>
                        <a:t>UMRP Price</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b="1" u="none" strike="noStrike" dirty="0">
                          <a:effectLst/>
                          <a:latin typeface="Times New Roman" panose="02020603050405020304" pitchFamily="18" charset="0"/>
                          <a:cs typeface="Times New Roman" panose="02020603050405020304" pitchFamily="18" charset="0"/>
                        </a:rPr>
                        <a:t>Savings</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b="1" u="none" strike="noStrike" dirty="0">
                          <a:effectLst/>
                          <a:latin typeface="Times New Roman" panose="02020603050405020304" pitchFamily="18" charset="0"/>
                          <a:cs typeface="Times New Roman" panose="02020603050405020304" pitchFamily="18" charset="0"/>
                        </a:rPr>
                        <a:t>Descriptor</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43931024"/>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b="1" u="sng" strike="noStrike" dirty="0">
                          <a:effectLst/>
                          <a:latin typeface="Times New Roman" panose="02020603050405020304" pitchFamily="18" charset="0"/>
                          <a:cs typeface="Times New Roman" panose="02020603050405020304" pitchFamily="18" charset="0"/>
                        </a:rPr>
                        <a:t>Stainless Trim +</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3155740"/>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FBFD361PW</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(795)</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Gloss Signal White (RAL 9003)</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704031625"/>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FBFD361PB</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(795)</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Gloss Signal Black (RAL 9004)</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4117439804"/>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FBFD361PMW</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(1,295)</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Matte White</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114490060"/>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FBFD361PMB</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(1,295)</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Matte Black</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785770422"/>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b="1" u="sng" strike="noStrike" dirty="0">
                          <a:effectLst/>
                          <a:latin typeface="Times New Roman" panose="02020603050405020304" pitchFamily="18" charset="0"/>
                          <a:cs typeface="Times New Roman" panose="02020603050405020304" pitchFamily="18" charset="0"/>
                        </a:rPr>
                        <a:t>Brushed Brass Trim + </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0413328"/>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FBFD361PWPLT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(1,290)</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Gloss Signal White (RAL 9003)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445979750"/>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FBFD361PBPLT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(1,290)</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Gloss Signal Black (RAL 9004)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939009378"/>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FBFD361PMWPLT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(1,790)</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Matte White</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027754526"/>
                  </a:ext>
                </a:extLst>
              </a:tr>
              <a:tr h="269004">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FBFD361PMBPLT</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 $ (1,790)</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Matte Black</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595431847"/>
                  </a:ext>
                </a:extLst>
              </a:tr>
            </a:tbl>
          </a:graphicData>
        </a:graphic>
      </p:graphicFrame>
      <p:graphicFrame>
        <p:nvGraphicFramePr>
          <p:cNvPr id="9" name="Table 8">
            <a:extLst>
              <a:ext uri="{FF2B5EF4-FFF2-40B4-BE49-F238E27FC236}">
                <a16:creationId xmlns:a16="http://schemas.microsoft.com/office/drawing/2014/main" id="{F16B184C-BCA8-4A5C-B7F5-A88177B5D3BB}"/>
              </a:ext>
            </a:extLst>
          </p:cNvPr>
          <p:cNvGraphicFramePr>
            <a:graphicFrameLocks noGrp="1"/>
          </p:cNvGraphicFramePr>
          <p:nvPr>
            <p:extLst>
              <p:ext uri="{D42A27DB-BD31-4B8C-83A1-F6EECF244321}">
                <p14:modId xmlns:p14="http://schemas.microsoft.com/office/powerpoint/2010/main" val="3117587276"/>
              </p:ext>
            </p:extLst>
          </p:nvPr>
        </p:nvGraphicFramePr>
        <p:xfrm>
          <a:off x="218658" y="1204119"/>
          <a:ext cx="6781800" cy="2087880"/>
        </p:xfrm>
        <a:graphic>
          <a:graphicData uri="http://schemas.openxmlformats.org/drawingml/2006/table">
            <a:tbl>
              <a:tblPr>
                <a:tableStyleId>{5C22544A-7EE6-4342-B048-85BDC9FD1C3A}</a:tableStyleId>
              </a:tblPr>
              <a:tblGrid>
                <a:gridCol w="2057400">
                  <a:extLst>
                    <a:ext uri="{9D8B030D-6E8A-4147-A177-3AD203B41FA5}">
                      <a16:colId xmlns:a16="http://schemas.microsoft.com/office/drawing/2014/main" val="1168765373"/>
                    </a:ext>
                  </a:extLst>
                </a:gridCol>
                <a:gridCol w="1219200">
                  <a:extLst>
                    <a:ext uri="{9D8B030D-6E8A-4147-A177-3AD203B41FA5}">
                      <a16:colId xmlns:a16="http://schemas.microsoft.com/office/drawing/2014/main" val="2107260293"/>
                    </a:ext>
                  </a:extLst>
                </a:gridCol>
                <a:gridCol w="3505200">
                  <a:extLst>
                    <a:ext uri="{9D8B030D-6E8A-4147-A177-3AD203B41FA5}">
                      <a16:colId xmlns:a16="http://schemas.microsoft.com/office/drawing/2014/main" val="2304258100"/>
                    </a:ext>
                  </a:extLst>
                </a:gridCol>
              </a:tblGrid>
              <a:tr h="381000">
                <a:tc>
                  <a:txBody>
                    <a:bodyPr/>
                    <a:lstStyle/>
                    <a:p>
                      <a:pPr algn="l" fontAlgn="b"/>
                      <a:r>
                        <a:rPr lang="en-US" sz="1600" b="1" u="sng" strike="noStrike" dirty="0">
                          <a:effectLst/>
                          <a:latin typeface="Times New Roman" panose="02020603050405020304" pitchFamily="18" charset="0"/>
                          <a:cs typeface="Times New Roman" panose="02020603050405020304" pitchFamily="18" charset="0"/>
                        </a:rPr>
                        <a:t>Model #</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b="1" u="sng" strike="noStrike" dirty="0">
                          <a:effectLst/>
                          <a:latin typeface="Times New Roman" panose="02020603050405020304" pitchFamily="18" charset="0"/>
                          <a:cs typeface="Times New Roman" panose="02020603050405020304" pitchFamily="18" charset="0"/>
                        </a:rPr>
                        <a:t>UMRP Price</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b="1" u="sng" strike="noStrike" dirty="0">
                          <a:effectLst/>
                          <a:latin typeface="Times New Roman" panose="02020603050405020304" pitchFamily="18" charset="0"/>
                          <a:cs typeface="Times New Roman" panose="02020603050405020304" pitchFamily="18" charset="0"/>
                        </a:rPr>
                        <a:t>Descriptor</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75347056"/>
                  </a:ext>
                </a:extLst>
              </a:tr>
              <a:tr h="190500">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FBFD361</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4,295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Stainless, no panel</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305849356"/>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5,790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RAL + Stainless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578867354"/>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7,285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RAL + Any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449756870"/>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FBFD361PCF</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6,290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CF Color + Stainless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860782149"/>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FBFD361PCFPLT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7,785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CF Color + Any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092329616"/>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FBFD361PCC</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7,490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Custom color + Stainless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394163299"/>
                  </a:ext>
                </a:extLst>
              </a:tr>
              <a:tr h="200025">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FBFD361PCCPLT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8,985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Custom color + Any trim</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498245671"/>
                  </a:ext>
                </a:extLst>
              </a:tr>
            </a:tbl>
          </a:graphicData>
        </a:graphic>
      </p:graphicFrame>
      <p:sp>
        <p:nvSpPr>
          <p:cNvPr id="11" name="TextBox 10">
            <a:extLst>
              <a:ext uri="{FF2B5EF4-FFF2-40B4-BE49-F238E27FC236}">
                <a16:creationId xmlns:a16="http://schemas.microsoft.com/office/drawing/2014/main" id="{35634B39-7ACC-48F5-8B35-FC220419F0A0}"/>
              </a:ext>
            </a:extLst>
          </p:cNvPr>
          <p:cNvSpPr txBox="1"/>
          <p:nvPr/>
        </p:nvSpPr>
        <p:spPr>
          <a:xfrm>
            <a:off x="184446" y="812295"/>
            <a:ext cx="1564506" cy="453861"/>
          </a:xfrm>
          <a:prstGeom prst="rect">
            <a:avLst/>
          </a:prstGeom>
          <a:noFill/>
        </p:spPr>
        <p:txBody>
          <a:bodyPr wrap="none" lIns="83712" tIns="41856" rIns="83712" bIns="41856" rtlCol="0">
            <a:spAutoFit/>
          </a:bodyPr>
          <a:lstStyle/>
          <a:p>
            <a:r>
              <a:rPr lang="en-US" sz="2400" b="1" dirty="0">
                <a:latin typeface="Times New Roman" panose="02020603050405020304" pitchFamily="18" charset="0"/>
                <a:ea typeface="Tahoma" panose="020B0604030504040204" pitchFamily="34" charset="0"/>
                <a:cs typeface="Times New Roman" panose="02020603050405020304" pitchFamily="18" charset="0"/>
              </a:rPr>
              <a:t>Promotion</a:t>
            </a:r>
            <a:endParaRPr lang="en-US" sz="2200" b="1"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8FAFC123-642E-44A6-860E-3EBF9B6473D0}"/>
              </a:ext>
            </a:extLst>
          </p:cNvPr>
          <p:cNvSpPr txBox="1"/>
          <p:nvPr/>
        </p:nvSpPr>
        <p:spPr>
          <a:xfrm>
            <a:off x="184446" y="3251713"/>
            <a:ext cx="2435705" cy="453861"/>
          </a:xfrm>
          <a:prstGeom prst="rect">
            <a:avLst/>
          </a:prstGeom>
          <a:noFill/>
        </p:spPr>
        <p:txBody>
          <a:bodyPr wrap="none" lIns="83712" tIns="41856" rIns="83712" bIns="41856" rtlCol="0">
            <a:spAutoFit/>
          </a:bodyPr>
          <a:lstStyle/>
          <a:p>
            <a:r>
              <a:rPr lang="en-US" sz="2400" b="1" dirty="0">
                <a:latin typeface="Times New Roman" panose="02020603050405020304" pitchFamily="18" charset="0"/>
                <a:ea typeface="Tahoma" panose="020B0604030504040204" pitchFamily="34" charset="0"/>
                <a:cs typeface="Times New Roman" panose="02020603050405020304" pitchFamily="18" charset="0"/>
              </a:rPr>
              <a:t>Standard Models</a:t>
            </a:r>
            <a:endParaRPr lang="en-US"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8252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 y="6766882"/>
            <a:ext cx="9875520" cy="822960"/>
          </a:xfrm>
          <a:prstGeom prst="rect">
            <a:avLst/>
          </a:prstGeom>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20731" b="18167"/>
          <a:stretch/>
        </p:blipFill>
        <p:spPr>
          <a:xfrm>
            <a:off x="6784912" y="6812598"/>
            <a:ext cx="3090926" cy="731520"/>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 y="0"/>
            <a:ext cx="9875520" cy="222199"/>
          </a:xfrm>
          <a:prstGeom prst="rect">
            <a:avLst/>
          </a:prstGeom>
        </p:spPr>
      </p:pic>
      <p:sp>
        <p:nvSpPr>
          <p:cNvPr id="7" name="TextBox 6"/>
          <p:cNvSpPr txBox="1"/>
          <p:nvPr/>
        </p:nvSpPr>
        <p:spPr>
          <a:xfrm>
            <a:off x="213523" y="365919"/>
            <a:ext cx="9239105" cy="461588"/>
          </a:xfrm>
          <a:prstGeom prst="rect">
            <a:avLst/>
          </a:prstGeom>
          <a:noFill/>
        </p:spPr>
        <p:txBody>
          <a:bodyPr wrap="none" lIns="91363" tIns="45682" rIns="91363" bIns="45682" rtlCol="0">
            <a:spAutoFit/>
          </a:bodyPr>
          <a:lstStyle/>
          <a:p>
            <a:r>
              <a:rPr lang="en-US" sz="2400" b="1" dirty="0">
                <a:latin typeface="Times New Roman" panose="02020603050405020304" pitchFamily="18" charset="0"/>
                <a:cs typeface="Times New Roman" panose="02020603050405020304" pitchFamily="18" charset="0"/>
              </a:rPr>
              <a:t>The BlueStar® Counter Depth Refrigerator is getting an UPGRADE!</a:t>
            </a:r>
            <a:endParaRPr lang="en-US" sz="1700" b="1"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7AF38592-92CD-4808-BEDA-76DDA7A1985E}"/>
              </a:ext>
            </a:extLst>
          </p:cNvPr>
          <p:cNvSpPr txBox="1"/>
          <p:nvPr/>
        </p:nvSpPr>
        <p:spPr>
          <a:xfrm>
            <a:off x="213523" y="731858"/>
            <a:ext cx="9684362" cy="338554"/>
          </a:xfrm>
          <a:prstGeom prst="rect">
            <a:avLst/>
          </a:prstGeom>
          <a:noFill/>
        </p:spPr>
        <p:txBody>
          <a:bodyPr wrap="square">
            <a:spAutoFit/>
          </a:bodyPr>
          <a:lstStyle/>
          <a:p>
            <a:pPr marL="0" marR="0">
              <a:spcAft>
                <a:spcPts val="1200"/>
              </a:spcAft>
            </a:pPr>
            <a:r>
              <a:rPr lang="en-US" sz="1600" dirty="0">
                <a:latin typeface="Times New Roman" panose="02020603050405020304" pitchFamily="18" charset="0"/>
                <a:cs typeface="Times New Roman" panose="02020603050405020304" pitchFamily="18" charset="0"/>
              </a:rPr>
              <a:t>Choose from any of our 1,000+ Colors &amp; 10 Metal Trims</a:t>
            </a:r>
          </a:p>
        </p:txBody>
      </p:sp>
      <p:pic>
        <p:nvPicPr>
          <p:cNvPr id="2" name="Picture 1">
            <a:extLst>
              <a:ext uri="{FF2B5EF4-FFF2-40B4-BE49-F238E27FC236}">
                <a16:creationId xmlns:a16="http://schemas.microsoft.com/office/drawing/2014/main" id="{DD48A989-0A40-405C-B274-87B1A55FF074}"/>
              </a:ext>
            </a:extLst>
          </p:cNvPr>
          <p:cNvPicPr>
            <a:picLocks noChangeAspect="1"/>
          </p:cNvPicPr>
          <p:nvPr/>
        </p:nvPicPr>
        <p:blipFill>
          <a:blip r:embed="rId4"/>
          <a:stretch>
            <a:fillRect/>
          </a:stretch>
        </p:blipFill>
        <p:spPr>
          <a:xfrm>
            <a:off x="804069" y="1053529"/>
            <a:ext cx="8267700" cy="5684520"/>
          </a:xfrm>
          <a:prstGeom prst="rect">
            <a:avLst/>
          </a:prstGeom>
        </p:spPr>
      </p:pic>
    </p:spTree>
    <p:extLst>
      <p:ext uri="{BB962C8B-B14F-4D97-AF65-F5344CB8AC3E}">
        <p14:creationId xmlns:p14="http://schemas.microsoft.com/office/powerpoint/2010/main" val="3345361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FA3D5F0-9AE4-4923-B150-CCC9D2C671A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85204"/>
          <a:stretch/>
        </p:blipFill>
        <p:spPr>
          <a:xfrm>
            <a:off x="159" y="0"/>
            <a:ext cx="9875520" cy="274161"/>
          </a:xfrm>
          <a:prstGeom prst="rect">
            <a:avLst/>
          </a:prstGeom>
        </p:spPr>
      </p:pic>
      <p:pic>
        <p:nvPicPr>
          <p:cNvPr id="5" name="Picture 4">
            <a:extLst>
              <a:ext uri="{FF2B5EF4-FFF2-40B4-BE49-F238E27FC236}">
                <a16:creationId xmlns:a16="http://schemas.microsoft.com/office/drawing/2014/main" id="{533057EF-CF00-405D-9C11-E7DC892FE0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666" y="6746707"/>
            <a:ext cx="9875520" cy="822960"/>
          </a:xfrm>
          <a:prstGeom prst="rect">
            <a:avLst/>
          </a:prstGeom>
        </p:spPr>
      </p:pic>
      <p:sp>
        <p:nvSpPr>
          <p:cNvPr id="13" name="Content Placeholder 2">
            <a:extLst>
              <a:ext uri="{FF2B5EF4-FFF2-40B4-BE49-F238E27FC236}">
                <a16:creationId xmlns:a16="http://schemas.microsoft.com/office/drawing/2014/main" id="{1F00B50C-8C85-4152-962B-3B6B8274C004}"/>
              </a:ext>
            </a:extLst>
          </p:cNvPr>
          <p:cNvSpPr>
            <a:spLocks noGrp="1"/>
          </p:cNvSpPr>
          <p:nvPr>
            <p:ph idx="1"/>
          </p:nvPr>
        </p:nvSpPr>
        <p:spPr>
          <a:xfrm>
            <a:off x="4023519" y="1784602"/>
            <a:ext cx="4572000" cy="4152776"/>
          </a:xfrm>
        </p:spPr>
        <p:txBody>
          <a:bodyPr>
            <a:noAutofit/>
          </a:bodyPr>
          <a:lstStyle/>
          <a:p>
            <a:r>
              <a:rPr lang="en-US" sz="1600" dirty="0">
                <a:solidFill>
                  <a:srgbClr val="000000"/>
                </a:solidFill>
                <a:latin typeface="Times New Roman" panose="02020603050405020304" pitchFamily="18" charset="0"/>
                <a:ea typeface="Tahoma" panose="020B0604030504040204" pitchFamily="34" charset="0"/>
                <a:cs typeface="Times New Roman" panose="02020603050405020304" pitchFamily="18" charset="0"/>
              </a:rPr>
              <a:t>19.9 cu. ft. capacity with large capacity drawers</a:t>
            </a:r>
          </a:p>
          <a:p>
            <a:r>
              <a:rPr lang="en-US" sz="1600" dirty="0">
                <a:solidFill>
                  <a:srgbClr val="000000"/>
                </a:solidFill>
                <a:latin typeface="Times New Roman" panose="02020603050405020304" pitchFamily="18" charset="0"/>
                <a:ea typeface="Tahoma" panose="020B0604030504040204" pitchFamily="34" charset="0"/>
                <a:cs typeface="Times New Roman" panose="02020603050405020304" pitchFamily="18" charset="0"/>
              </a:rPr>
              <a:t>Counter-depth design for seamless, built-in look</a:t>
            </a:r>
          </a:p>
          <a:p>
            <a:pPr algn="l">
              <a:buFont typeface="Arial" panose="020B0604020202020204" pitchFamily="34" charset="0"/>
              <a:buChar char="•"/>
            </a:pPr>
            <a:r>
              <a:rPr lang="en-US" sz="1600" dirty="0">
                <a:solidFill>
                  <a:srgbClr val="000000"/>
                </a:solidFill>
                <a:latin typeface="Times New Roman" panose="02020603050405020304" pitchFamily="18" charset="0"/>
                <a:ea typeface="Tahoma" panose="020B0604030504040204" pitchFamily="34" charset="0"/>
                <a:cs typeface="Times New Roman" panose="02020603050405020304" pitchFamily="18" charset="0"/>
              </a:rPr>
              <a:t>Advanced Cooling System </a:t>
            </a:r>
            <a:r>
              <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works to eliminate odors</a:t>
            </a:r>
          </a:p>
          <a:p>
            <a:pPr algn="l">
              <a:buFont typeface="Arial" panose="020B0604020202020204" pitchFamily="34" charset="0"/>
              <a:buChar char="•"/>
            </a:pPr>
            <a:r>
              <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Adjustable glass shelving</a:t>
            </a:r>
          </a:p>
          <a:p>
            <a:pPr algn="l">
              <a:buFont typeface="Arial" panose="020B0604020202020204" pitchFamily="34" charset="0"/>
              <a:buChar char="•"/>
            </a:pPr>
            <a:r>
              <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LED Theater-Style lighting</a:t>
            </a:r>
          </a:p>
          <a:p>
            <a:pPr algn="l">
              <a:buFont typeface="Arial" panose="020B0604020202020204" pitchFamily="34" charset="0"/>
              <a:buChar char="•"/>
            </a:pPr>
            <a:r>
              <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Digital Display</a:t>
            </a:r>
          </a:p>
          <a:p>
            <a:pPr algn="l">
              <a:buFont typeface="Arial" panose="020B0604020202020204" pitchFamily="34" charset="0"/>
              <a:buChar char="•"/>
            </a:pPr>
            <a:r>
              <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Internal filtered water dispenser</a:t>
            </a:r>
          </a:p>
          <a:p>
            <a:pPr algn="l">
              <a:buFont typeface="Arial" panose="020B0604020202020204" pitchFamily="34" charset="0"/>
              <a:buChar char="•"/>
            </a:pPr>
            <a:r>
              <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Automatic Ice Maker</a:t>
            </a:r>
          </a:p>
          <a:p>
            <a:pPr algn="l">
              <a:buFont typeface="Arial" panose="020B0604020202020204" pitchFamily="34" charset="0"/>
              <a:buChar char="•"/>
            </a:pPr>
            <a:r>
              <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ENERGY STAR certified</a:t>
            </a:r>
          </a:p>
          <a:p>
            <a:r>
              <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French Doors perfect for tighter kitchen spaces </a:t>
            </a:r>
          </a:p>
          <a:p>
            <a:r>
              <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Pair with any BlueStar® Cooking &amp; Ventilation Products</a:t>
            </a:r>
          </a:p>
          <a:p>
            <a:r>
              <a:rPr lang="en-US" sz="1600" dirty="0">
                <a:solidFill>
                  <a:srgbClr val="000000"/>
                </a:solidFill>
                <a:latin typeface="Times New Roman" panose="02020603050405020304" pitchFamily="18" charset="0"/>
                <a:ea typeface="Tahoma" panose="020B0604030504040204" pitchFamily="34" charset="0"/>
                <a:cs typeface="Times New Roman" panose="02020603050405020304" pitchFamily="18" charset="0"/>
              </a:rPr>
              <a:t>Available in 1,000+ Colors &amp; 10 Metal Trims</a:t>
            </a:r>
            <a:endPar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endParaRPr>
          </a:p>
          <a:p>
            <a:pPr algn="l">
              <a:buFont typeface="Arial" panose="020B0604020202020204" pitchFamily="34" charset="0"/>
              <a:buChar char="•"/>
            </a:pPr>
            <a:endParaRPr lang="en-US" sz="1600" b="0" i="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DC4A7973-629D-4DAA-BC73-5FF42F9F979B}"/>
              </a:ext>
            </a:extLst>
          </p:cNvPr>
          <p:cNvSpPr txBox="1"/>
          <p:nvPr/>
        </p:nvSpPr>
        <p:spPr>
          <a:xfrm>
            <a:off x="213519" y="372092"/>
            <a:ext cx="4411439" cy="453861"/>
          </a:xfrm>
          <a:prstGeom prst="rect">
            <a:avLst/>
          </a:prstGeom>
          <a:noFill/>
        </p:spPr>
        <p:txBody>
          <a:bodyPr wrap="none" lIns="83712" tIns="41856" rIns="83712" bIns="41856" rtlCol="0">
            <a:spAutoFit/>
          </a:bodyPr>
          <a:lstStyle/>
          <a:p>
            <a:r>
              <a:rPr lang="en-US" sz="2400" b="1" dirty="0">
                <a:latin typeface="Times New Roman" panose="02020603050405020304" pitchFamily="18" charset="0"/>
                <a:ea typeface="Tahoma" panose="020B0604030504040204" pitchFamily="34" charset="0"/>
                <a:cs typeface="Times New Roman" panose="02020603050405020304" pitchFamily="18" charset="0"/>
              </a:rPr>
              <a:t>36” Counter Depth Refrigerator</a:t>
            </a:r>
            <a:endParaRPr lang="en-US" sz="2200" b="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0A4105DB-BDFB-4F24-8127-50912D7439F0}"/>
              </a:ext>
            </a:extLst>
          </p:cNvPr>
          <p:cNvPicPr>
            <a:picLocks noChangeAspect="1"/>
          </p:cNvPicPr>
          <p:nvPr/>
        </p:nvPicPr>
        <p:blipFill>
          <a:blip r:embed="rId3"/>
          <a:stretch>
            <a:fillRect/>
          </a:stretch>
        </p:blipFill>
        <p:spPr>
          <a:xfrm>
            <a:off x="594519" y="1017299"/>
            <a:ext cx="2971800" cy="5555240"/>
          </a:xfrm>
          <a:prstGeom prst="rect">
            <a:avLst/>
          </a:prstGeom>
        </p:spPr>
      </p:pic>
    </p:spTree>
    <p:extLst>
      <p:ext uri="{BB962C8B-B14F-4D97-AF65-F5344CB8AC3E}">
        <p14:creationId xmlns:p14="http://schemas.microsoft.com/office/powerpoint/2010/main" val="970315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EE62FA2-1A55-409A-B783-788996DA4798}"/>
              </a:ext>
            </a:extLst>
          </p:cNvPr>
          <p:cNvPicPr>
            <a:picLocks noChangeAspect="1"/>
          </p:cNvPicPr>
          <p:nvPr/>
        </p:nvPicPr>
        <p:blipFill>
          <a:blip r:embed="rId2"/>
          <a:stretch>
            <a:fillRect/>
          </a:stretch>
        </p:blipFill>
        <p:spPr>
          <a:xfrm>
            <a:off x="2223059" y="1588972"/>
            <a:ext cx="5265420" cy="4145280"/>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 y="6766878"/>
            <a:ext cx="9875520" cy="822960"/>
          </a:xfrm>
          <a:prstGeom prst="rect">
            <a:avLst/>
          </a:prstGeom>
        </p:spPr>
      </p:pic>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b="85204"/>
          <a:stretch/>
        </p:blipFill>
        <p:spPr>
          <a:xfrm>
            <a:off x="159" y="0"/>
            <a:ext cx="9875520" cy="274161"/>
          </a:xfrm>
          <a:prstGeom prst="rect">
            <a:avLst/>
          </a:prstGeom>
        </p:spPr>
      </p:pic>
      <p:sp>
        <p:nvSpPr>
          <p:cNvPr id="4" name="TextBox 3"/>
          <p:cNvSpPr txBox="1"/>
          <p:nvPr/>
        </p:nvSpPr>
        <p:spPr>
          <a:xfrm>
            <a:off x="213519" y="372092"/>
            <a:ext cx="4411439" cy="453861"/>
          </a:xfrm>
          <a:prstGeom prst="rect">
            <a:avLst/>
          </a:prstGeom>
          <a:noFill/>
        </p:spPr>
        <p:txBody>
          <a:bodyPr wrap="none" lIns="83712" tIns="41856" rIns="83712" bIns="41856" rtlCol="0">
            <a:spAutoFit/>
          </a:bodyPr>
          <a:lstStyle/>
          <a:p>
            <a:r>
              <a:rPr lang="en-US" sz="2400" b="1" dirty="0">
                <a:latin typeface="Times New Roman" panose="02020603050405020304" pitchFamily="18" charset="0"/>
                <a:ea typeface="Tahoma" panose="020B0604030504040204" pitchFamily="34" charset="0"/>
                <a:cs typeface="Times New Roman" panose="02020603050405020304" pitchFamily="18" charset="0"/>
              </a:rPr>
              <a:t>36” Counter Depth Refrigerator</a:t>
            </a:r>
            <a:endParaRPr lang="en-US" sz="2200" b="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7603954" y="1588972"/>
            <a:ext cx="2456847" cy="954107"/>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Unmatched Customization:</a:t>
            </a:r>
          </a:p>
          <a:p>
            <a:r>
              <a:rPr lang="en-US" sz="1400" dirty="0">
                <a:latin typeface="Times New Roman" panose="02020603050405020304" pitchFamily="18" charset="0"/>
                <a:cs typeface="Times New Roman" panose="02020603050405020304" pitchFamily="18" charset="0"/>
              </a:rPr>
              <a:t>Shelves can easily be changed to fit any need. 1,000+ colors and 10 metal trim finishes.</a:t>
            </a:r>
          </a:p>
        </p:txBody>
      </p:sp>
      <p:cxnSp>
        <p:nvCxnSpPr>
          <p:cNvPr id="8" name="Straight Connector 7"/>
          <p:cNvCxnSpPr>
            <a:cxnSpLocks/>
          </p:cNvCxnSpPr>
          <p:nvPr/>
        </p:nvCxnSpPr>
        <p:spPr>
          <a:xfrm flipH="1">
            <a:off x="7376319" y="1763289"/>
            <a:ext cx="304801" cy="0"/>
          </a:xfrm>
          <a:prstGeom prst="line">
            <a:avLst/>
          </a:prstGeom>
        </p:spPr>
        <p:style>
          <a:lnRef idx="1">
            <a:schemeClr val="dk1"/>
          </a:lnRef>
          <a:fillRef idx="0">
            <a:schemeClr val="dk1"/>
          </a:fillRef>
          <a:effectRef idx="0">
            <a:schemeClr val="dk1"/>
          </a:effectRef>
          <a:fontRef idx="minor">
            <a:schemeClr val="tx1"/>
          </a:fontRef>
        </p:style>
      </p:cxnSp>
      <p:sp>
        <p:nvSpPr>
          <p:cNvPr id="12" name="TextBox 11"/>
          <p:cNvSpPr txBox="1"/>
          <p:nvPr/>
        </p:nvSpPr>
        <p:spPr>
          <a:xfrm>
            <a:off x="7604918" y="3450412"/>
            <a:ext cx="2270919" cy="954107"/>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Fits Half Size Sheet Pan:</a:t>
            </a:r>
          </a:p>
          <a:p>
            <a:r>
              <a:rPr lang="en-US" sz="1400" dirty="0">
                <a:latin typeface="Times New Roman" panose="02020603050405020304" pitchFamily="18" charset="0"/>
                <a:cs typeface="Times New Roman" panose="02020603050405020304" pitchFamily="18" charset="0"/>
              </a:rPr>
              <a:t>Accommodates 9” x 13” sheet pans for easy meal prep</a:t>
            </a:r>
          </a:p>
        </p:txBody>
      </p:sp>
      <p:cxnSp>
        <p:nvCxnSpPr>
          <p:cNvPr id="13" name="Straight Connector 12"/>
          <p:cNvCxnSpPr>
            <a:cxnSpLocks/>
          </p:cNvCxnSpPr>
          <p:nvPr/>
        </p:nvCxnSpPr>
        <p:spPr>
          <a:xfrm>
            <a:off x="4651932" y="3710784"/>
            <a:ext cx="2955273" cy="20337"/>
          </a:xfrm>
          <a:prstGeom prst="line">
            <a:avLst/>
          </a:prstGeom>
        </p:spPr>
        <p:style>
          <a:lnRef idx="1">
            <a:schemeClr val="dk1"/>
          </a:lnRef>
          <a:fillRef idx="0">
            <a:schemeClr val="dk1"/>
          </a:fillRef>
          <a:effectRef idx="0">
            <a:schemeClr val="dk1"/>
          </a:effectRef>
          <a:fontRef idx="minor">
            <a:schemeClr val="tx1"/>
          </a:fontRef>
        </p:style>
      </p:cxnSp>
      <p:sp>
        <p:nvSpPr>
          <p:cNvPr id="14" name="TextBox 13"/>
          <p:cNvSpPr txBox="1"/>
          <p:nvPr/>
        </p:nvSpPr>
        <p:spPr>
          <a:xfrm>
            <a:off x="7592124" y="4631627"/>
            <a:ext cx="2364156" cy="738664"/>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Large Capacity Drawers:</a:t>
            </a:r>
          </a:p>
          <a:p>
            <a:r>
              <a:rPr lang="en-US" sz="1400" dirty="0">
                <a:latin typeface="Times New Roman" panose="02020603050405020304" pitchFamily="18" charset="0"/>
                <a:cs typeface="Times New Roman" panose="02020603050405020304" pitchFamily="18" charset="0"/>
              </a:rPr>
              <a:t>Fits all your meats, cheese, veggies and fruits</a:t>
            </a:r>
          </a:p>
        </p:txBody>
      </p:sp>
      <p:cxnSp>
        <p:nvCxnSpPr>
          <p:cNvPr id="15" name="Straight Connector 14"/>
          <p:cNvCxnSpPr>
            <a:cxnSpLocks/>
            <a:endCxn id="14" idx="1"/>
          </p:cNvCxnSpPr>
          <p:nvPr/>
        </p:nvCxnSpPr>
        <p:spPr>
          <a:xfrm>
            <a:off x="5699919" y="4780859"/>
            <a:ext cx="1892205" cy="220100"/>
          </a:xfrm>
          <a:prstGeom prst="line">
            <a:avLst/>
          </a:prstGeom>
        </p:spPr>
        <p:style>
          <a:lnRef idx="1">
            <a:schemeClr val="dk1"/>
          </a:lnRef>
          <a:fillRef idx="0">
            <a:schemeClr val="dk1"/>
          </a:fillRef>
          <a:effectRef idx="0">
            <a:schemeClr val="dk1"/>
          </a:effectRef>
          <a:fontRef idx="minor">
            <a:schemeClr val="tx1"/>
          </a:fontRef>
        </p:style>
      </p:cxnSp>
      <p:sp>
        <p:nvSpPr>
          <p:cNvPr id="16" name="TextBox 15"/>
          <p:cNvSpPr txBox="1"/>
          <p:nvPr/>
        </p:nvSpPr>
        <p:spPr>
          <a:xfrm>
            <a:off x="45778" y="3863446"/>
            <a:ext cx="2317834" cy="738664"/>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LED Lighting:</a:t>
            </a:r>
          </a:p>
          <a:p>
            <a:r>
              <a:rPr lang="en-US" sz="1400" dirty="0">
                <a:latin typeface="Times New Roman" panose="02020603050405020304" pitchFamily="18" charset="0"/>
                <a:cs typeface="Times New Roman" panose="02020603050405020304" pitchFamily="18" charset="0"/>
              </a:rPr>
              <a:t>Beautiful theater-style lighting</a:t>
            </a:r>
          </a:p>
        </p:txBody>
      </p:sp>
      <p:cxnSp>
        <p:nvCxnSpPr>
          <p:cNvPr id="17" name="Straight Connector 16"/>
          <p:cNvCxnSpPr>
            <a:cxnSpLocks/>
          </p:cNvCxnSpPr>
          <p:nvPr/>
        </p:nvCxnSpPr>
        <p:spPr>
          <a:xfrm>
            <a:off x="1424632" y="4089757"/>
            <a:ext cx="2937441" cy="0"/>
          </a:xfrm>
          <a:prstGeom prst="line">
            <a:avLst/>
          </a:prstGeom>
        </p:spPr>
        <p:style>
          <a:lnRef idx="1">
            <a:schemeClr val="dk1"/>
          </a:lnRef>
          <a:fillRef idx="0">
            <a:schemeClr val="dk1"/>
          </a:fillRef>
          <a:effectRef idx="0">
            <a:schemeClr val="dk1"/>
          </a:effectRef>
          <a:fontRef idx="minor">
            <a:schemeClr val="tx1"/>
          </a:fontRef>
        </p:style>
      </p:cxnSp>
      <p:sp>
        <p:nvSpPr>
          <p:cNvPr id="18" name="TextBox 17"/>
          <p:cNvSpPr txBox="1"/>
          <p:nvPr/>
        </p:nvSpPr>
        <p:spPr>
          <a:xfrm>
            <a:off x="64056" y="2448923"/>
            <a:ext cx="2234839" cy="738664"/>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Oversized Capacity:</a:t>
            </a:r>
          </a:p>
          <a:p>
            <a:r>
              <a:rPr lang="en-US" sz="1400" dirty="0">
                <a:latin typeface="Times New Roman" panose="02020603050405020304" pitchFamily="18" charset="0"/>
                <a:cs typeface="Times New Roman" panose="02020603050405020304" pitchFamily="18" charset="0"/>
              </a:rPr>
              <a:t>Features 19.9 cu ft of capacity</a:t>
            </a:r>
          </a:p>
        </p:txBody>
      </p:sp>
      <p:cxnSp>
        <p:nvCxnSpPr>
          <p:cNvPr id="19" name="Straight Connector 18"/>
          <p:cNvCxnSpPr>
            <a:cxnSpLocks/>
          </p:cNvCxnSpPr>
          <p:nvPr/>
        </p:nvCxnSpPr>
        <p:spPr>
          <a:xfrm>
            <a:off x="1293672" y="3357823"/>
            <a:ext cx="2653647" cy="12848"/>
          </a:xfrm>
          <a:prstGeom prst="line">
            <a:avLst/>
          </a:prstGeom>
        </p:spPr>
        <p:style>
          <a:lnRef idx="1">
            <a:schemeClr val="dk1"/>
          </a:lnRef>
          <a:fillRef idx="0">
            <a:schemeClr val="dk1"/>
          </a:fillRef>
          <a:effectRef idx="0">
            <a:schemeClr val="dk1"/>
          </a:effectRef>
          <a:fontRef idx="minor">
            <a:schemeClr val="tx1"/>
          </a:fontRef>
        </p:style>
      </p:cxnSp>
      <p:sp>
        <p:nvSpPr>
          <p:cNvPr id="20" name="TextBox 19"/>
          <p:cNvSpPr txBox="1"/>
          <p:nvPr/>
        </p:nvSpPr>
        <p:spPr>
          <a:xfrm>
            <a:off x="42912" y="4551992"/>
            <a:ext cx="2266963" cy="954107"/>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Extra-large Door Buckets:</a:t>
            </a:r>
          </a:p>
          <a:p>
            <a:r>
              <a:rPr lang="en-US" sz="1400" dirty="0">
                <a:latin typeface="Times New Roman" panose="02020603050405020304" pitchFamily="18" charset="0"/>
                <a:cs typeface="Times New Roman" panose="02020603050405020304" pitchFamily="18" charset="0"/>
              </a:rPr>
              <a:t>Fits full-size bottles of wine, plus all your favorite condiments. </a:t>
            </a:r>
          </a:p>
        </p:txBody>
      </p:sp>
      <p:cxnSp>
        <p:nvCxnSpPr>
          <p:cNvPr id="25" name="Straight Connector 24"/>
          <p:cNvCxnSpPr>
            <a:cxnSpLocks/>
          </p:cNvCxnSpPr>
          <p:nvPr/>
        </p:nvCxnSpPr>
        <p:spPr>
          <a:xfrm flipV="1">
            <a:off x="2042319" y="4592329"/>
            <a:ext cx="1066800" cy="1"/>
          </a:xfrm>
          <a:prstGeom prst="line">
            <a:avLst/>
          </a:prstGeom>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FEB181B5-1D5E-43A2-84D5-20174D5724C2}"/>
              </a:ext>
            </a:extLst>
          </p:cNvPr>
          <p:cNvSpPr txBox="1"/>
          <p:nvPr/>
        </p:nvSpPr>
        <p:spPr>
          <a:xfrm>
            <a:off x="128773" y="1509635"/>
            <a:ext cx="2234839" cy="954107"/>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Digital Display:</a:t>
            </a:r>
          </a:p>
          <a:p>
            <a:r>
              <a:rPr lang="en-US" sz="1400" dirty="0">
                <a:latin typeface="Times New Roman" panose="02020603050405020304" pitchFamily="18" charset="0"/>
                <a:cs typeface="Times New Roman" panose="02020603050405020304" pitchFamily="18" charset="0"/>
              </a:rPr>
              <a:t>Bright, intuitive display controls temperature &amp; Sabbath mode</a:t>
            </a:r>
          </a:p>
        </p:txBody>
      </p:sp>
      <p:cxnSp>
        <p:nvCxnSpPr>
          <p:cNvPr id="31" name="Straight Connector 30">
            <a:extLst>
              <a:ext uri="{FF2B5EF4-FFF2-40B4-BE49-F238E27FC236}">
                <a16:creationId xmlns:a16="http://schemas.microsoft.com/office/drawing/2014/main" id="{03BA7482-7067-43F4-9A72-81AA2FD6AABB}"/>
              </a:ext>
            </a:extLst>
          </p:cNvPr>
          <p:cNvCxnSpPr>
            <a:cxnSpLocks/>
          </p:cNvCxnSpPr>
          <p:nvPr/>
        </p:nvCxnSpPr>
        <p:spPr>
          <a:xfrm>
            <a:off x="2042319" y="1985878"/>
            <a:ext cx="2609613" cy="32791"/>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15129210-AA8D-47B9-A894-9D93B5B62882}"/>
              </a:ext>
            </a:extLst>
          </p:cNvPr>
          <p:cNvCxnSpPr>
            <a:cxnSpLocks/>
          </p:cNvCxnSpPr>
          <p:nvPr/>
        </p:nvCxnSpPr>
        <p:spPr>
          <a:xfrm flipV="1">
            <a:off x="5699919" y="3169800"/>
            <a:ext cx="2057400" cy="17787"/>
          </a:xfrm>
          <a:prstGeom prst="line">
            <a:avLst/>
          </a:prstGeom>
        </p:spPr>
        <p:style>
          <a:lnRef idx="1">
            <a:schemeClr val="dk1"/>
          </a:lnRef>
          <a:fillRef idx="0">
            <a:schemeClr val="dk1"/>
          </a:fillRef>
          <a:effectRef idx="0">
            <a:schemeClr val="dk1"/>
          </a:effectRef>
          <a:fontRef idx="minor">
            <a:schemeClr val="tx1"/>
          </a:fontRef>
        </p:style>
      </p:cxnSp>
      <p:sp>
        <p:nvSpPr>
          <p:cNvPr id="38" name="TextBox 37">
            <a:extLst>
              <a:ext uri="{FF2B5EF4-FFF2-40B4-BE49-F238E27FC236}">
                <a16:creationId xmlns:a16="http://schemas.microsoft.com/office/drawing/2014/main" id="{567BC35A-08A9-4234-88FE-D6178875DEC2}"/>
              </a:ext>
            </a:extLst>
          </p:cNvPr>
          <p:cNvSpPr txBox="1"/>
          <p:nvPr/>
        </p:nvSpPr>
        <p:spPr>
          <a:xfrm>
            <a:off x="7635902" y="2730874"/>
            <a:ext cx="2327090" cy="738664"/>
          </a:xfrm>
          <a:prstGeom prst="rect">
            <a:avLst/>
          </a:prstGeom>
          <a:noFill/>
        </p:spPr>
        <p:txBody>
          <a:bodyPr wrap="square">
            <a:spAutoFit/>
          </a:bodyPr>
          <a:lstStyle/>
          <a:p>
            <a:r>
              <a:rPr lang="en-US" sz="1400" b="1" dirty="0">
                <a:latin typeface="Times New Roman" panose="02020603050405020304" pitchFamily="18" charset="0"/>
                <a:cs typeface="Times New Roman" panose="02020603050405020304" pitchFamily="18" charset="0"/>
              </a:rPr>
              <a:t>Adjustable Glass Shelving:</a:t>
            </a:r>
          </a:p>
          <a:p>
            <a:r>
              <a:rPr lang="en-US" sz="1400" dirty="0">
                <a:latin typeface="Times New Roman" panose="02020603050405020304" pitchFamily="18" charset="0"/>
                <a:cs typeface="Times New Roman" panose="02020603050405020304" pitchFamily="18" charset="0"/>
              </a:rPr>
              <a:t>Shifts to accommodate all groceries </a:t>
            </a:r>
            <a:endParaRPr lang="en-US" sz="1400" b="1" dirty="0">
              <a:latin typeface="Times New Roman" panose="02020603050405020304" pitchFamily="18" charset="0"/>
              <a:cs typeface="Times New Roman" panose="02020603050405020304" pitchFamily="18" charset="0"/>
            </a:endParaRPr>
          </a:p>
        </p:txBody>
      </p:sp>
      <p:sp>
        <p:nvSpPr>
          <p:cNvPr id="43" name="TextBox 42">
            <a:extLst>
              <a:ext uri="{FF2B5EF4-FFF2-40B4-BE49-F238E27FC236}">
                <a16:creationId xmlns:a16="http://schemas.microsoft.com/office/drawing/2014/main" id="{777709A7-20E0-4A3C-BFC2-EA9B009379F6}"/>
              </a:ext>
            </a:extLst>
          </p:cNvPr>
          <p:cNvSpPr txBox="1"/>
          <p:nvPr/>
        </p:nvSpPr>
        <p:spPr>
          <a:xfrm>
            <a:off x="159023" y="746919"/>
            <a:ext cx="9198495" cy="338554"/>
          </a:xfrm>
          <a:prstGeom prst="rect">
            <a:avLst/>
          </a:prstGeom>
          <a:noFill/>
        </p:spPr>
        <p:txBody>
          <a:bodyPr wrap="square">
            <a:spAutoFit/>
          </a:bodyPr>
          <a:lstStyle/>
          <a:p>
            <a:pPr algn="l"/>
            <a:r>
              <a:rPr lang="en-US" sz="1600" dirty="0">
                <a:solidFill>
                  <a:srgbClr val="000000"/>
                </a:solidFill>
                <a:latin typeface="Times New Roman" panose="02020603050405020304" pitchFamily="18" charset="0"/>
                <a:ea typeface="Tahoma" panose="020B0604030504040204" pitchFamily="34" charset="0"/>
                <a:cs typeface="Times New Roman" panose="02020603050405020304" pitchFamily="18" charset="0"/>
              </a:rPr>
              <a:t>Advanced Cooling System provides optimal food preservation</a:t>
            </a:r>
          </a:p>
        </p:txBody>
      </p:sp>
      <p:sp>
        <p:nvSpPr>
          <p:cNvPr id="46" name="TextBox 45">
            <a:extLst>
              <a:ext uri="{FF2B5EF4-FFF2-40B4-BE49-F238E27FC236}">
                <a16:creationId xmlns:a16="http://schemas.microsoft.com/office/drawing/2014/main" id="{12F6426F-67F7-4E01-A76D-6CB354E83397}"/>
              </a:ext>
            </a:extLst>
          </p:cNvPr>
          <p:cNvSpPr txBox="1"/>
          <p:nvPr/>
        </p:nvSpPr>
        <p:spPr>
          <a:xfrm>
            <a:off x="55199" y="3222532"/>
            <a:ext cx="2115710" cy="738664"/>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Internal Water:</a:t>
            </a:r>
          </a:p>
          <a:p>
            <a:r>
              <a:rPr lang="en-US" sz="1400" dirty="0">
                <a:latin typeface="Times New Roman" panose="02020603050405020304" pitchFamily="18" charset="0"/>
                <a:cs typeface="Times New Roman" panose="02020603050405020304" pitchFamily="18" charset="0"/>
              </a:rPr>
              <a:t>Discreet dispenser for cold water</a:t>
            </a:r>
          </a:p>
        </p:txBody>
      </p:sp>
      <p:cxnSp>
        <p:nvCxnSpPr>
          <p:cNvPr id="26" name="Straight Connector 25">
            <a:extLst>
              <a:ext uri="{FF2B5EF4-FFF2-40B4-BE49-F238E27FC236}">
                <a16:creationId xmlns:a16="http://schemas.microsoft.com/office/drawing/2014/main" id="{86162553-AFF1-4D62-A126-2C94502EFF13}"/>
              </a:ext>
            </a:extLst>
          </p:cNvPr>
          <p:cNvCxnSpPr>
            <a:cxnSpLocks/>
          </p:cNvCxnSpPr>
          <p:nvPr/>
        </p:nvCxnSpPr>
        <p:spPr>
          <a:xfrm>
            <a:off x="1725727" y="2763903"/>
            <a:ext cx="2937441"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10049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8424102-EBDB-4D83-89F2-D80427054CCF}"/>
              </a:ext>
            </a:extLst>
          </p:cNvPr>
          <p:cNvPicPr>
            <a:picLocks noChangeAspect="1"/>
          </p:cNvPicPr>
          <p:nvPr/>
        </p:nvPicPr>
        <p:blipFill>
          <a:blip r:embed="rId2"/>
          <a:stretch>
            <a:fillRect/>
          </a:stretch>
        </p:blipFill>
        <p:spPr>
          <a:xfrm>
            <a:off x="2960529" y="825953"/>
            <a:ext cx="3954780" cy="5890260"/>
          </a:xfrm>
          <a:prstGeom prst="rect">
            <a:avLst/>
          </a:prstGeom>
        </p:spPr>
      </p:pic>
      <p:pic>
        <p:nvPicPr>
          <p:cNvPr id="4" name="Picture 3">
            <a:extLst>
              <a:ext uri="{FF2B5EF4-FFF2-40B4-BE49-F238E27FC236}">
                <a16:creationId xmlns:a16="http://schemas.microsoft.com/office/drawing/2014/main" id="{6FA3D5F0-9AE4-4923-B150-CCC9D2C671A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85204"/>
          <a:stretch/>
        </p:blipFill>
        <p:spPr>
          <a:xfrm>
            <a:off x="159" y="0"/>
            <a:ext cx="9875520" cy="274161"/>
          </a:xfrm>
          <a:prstGeom prst="rect">
            <a:avLst/>
          </a:prstGeom>
        </p:spPr>
      </p:pic>
      <p:pic>
        <p:nvPicPr>
          <p:cNvPr id="5" name="Picture 4">
            <a:extLst>
              <a:ext uri="{FF2B5EF4-FFF2-40B4-BE49-F238E27FC236}">
                <a16:creationId xmlns:a16="http://schemas.microsoft.com/office/drawing/2014/main" id="{533057EF-CF00-405D-9C11-E7DC892FE05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666" y="6746707"/>
            <a:ext cx="9875520" cy="822960"/>
          </a:xfrm>
          <a:prstGeom prst="rect">
            <a:avLst/>
          </a:prstGeom>
        </p:spPr>
      </p:pic>
      <p:sp>
        <p:nvSpPr>
          <p:cNvPr id="14" name="TextBox 13">
            <a:extLst>
              <a:ext uri="{FF2B5EF4-FFF2-40B4-BE49-F238E27FC236}">
                <a16:creationId xmlns:a16="http://schemas.microsoft.com/office/drawing/2014/main" id="{DC4A7973-629D-4DAA-BC73-5FF42F9F979B}"/>
              </a:ext>
            </a:extLst>
          </p:cNvPr>
          <p:cNvSpPr txBox="1"/>
          <p:nvPr/>
        </p:nvSpPr>
        <p:spPr>
          <a:xfrm>
            <a:off x="213519" y="372092"/>
            <a:ext cx="3186745" cy="453861"/>
          </a:xfrm>
          <a:prstGeom prst="rect">
            <a:avLst/>
          </a:prstGeom>
          <a:noFill/>
        </p:spPr>
        <p:txBody>
          <a:bodyPr wrap="none" lIns="83712" tIns="41856" rIns="83712" bIns="41856" rtlCol="0">
            <a:spAutoFit/>
          </a:bodyPr>
          <a:lstStyle/>
          <a:p>
            <a:r>
              <a:rPr lang="en-US" sz="2400" b="1" dirty="0">
                <a:latin typeface="Times New Roman" panose="02020603050405020304" pitchFamily="18" charset="0"/>
                <a:ea typeface="Tahoma" panose="020B0604030504040204" pitchFamily="34" charset="0"/>
                <a:cs typeface="Times New Roman" panose="02020603050405020304" pitchFamily="18" charset="0"/>
              </a:rPr>
              <a:t>Bottom Mount Freezer</a:t>
            </a:r>
            <a:endParaRPr lang="en-US" sz="2200" b="1"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6969AA8-1B12-418A-B52B-223D04844B7E}"/>
              </a:ext>
            </a:extLst>
          </p:cNvPr>
          <p:cNvCxnSpPr>
            <a:cxnSpLocks/>
          </p:cNvCxnSpPr>
          <p:nvPr/>
        </p:nvCxnSpPr>
        <p:spPr>
          <a:xfrm>
            <a:off x="2118519" y="4328319"/>
            <a:ext cx="1281745" cy="0"/>
          </a:xfrm>
          <a:prstGeom prst="line">
            <a:avLst/>
          </a:prstGeom>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98B77F5C-5B90-4CD4-9264-C6CBE02416FB}"/>
              </a:ext>
            </a:extLst>
          </p:cNvPr>
          <p:cNvSpPr txBox="1"/>
          <p:nvPr/>
        </p:nvSpPr>
        <p:spPr>
          <a:xfrm>
            <a:off x="365918" y="4174430"/>
            <a:ext cx="2837607" cy="307777"/>
          </a:xfrm>
          <a:prstGeom prst="rect">
            <a:avLst/>
          </a:prstGeom>
          <a:noFill/>
        </p:spPr>
        <p:txBody>
          <a:bodyPr wrap="square" rtlCol="0">
            <a:spAutoFit/>
          </a:bodyPr>
          <a:lstStyle/>
          <a:p>
            <a:pPr marL="0" lvl="1"/>
            <a:r>
              <a:rPr lang="en-US" sz="1400" dirty="0">
                <a:latin typeface="Times New Roman" panose="02020603050405020304" pitchFamily="18" charset="0"/>
                <a:cs typeface="Times New Roman" panose="02020603050405020304" pitchFamily="18" charset="0"/>
              </a:rPr>
              <a:t>Automatic ice maker</a:t>
            </a:r>
            <a:endParaRPr lang="en-US"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4089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2B9AE97-2DD7-40A8-A07C-6C37D5325021}"/>
              </a:ext>
            </a:extLst>
          </p:cNvPr>
          <p:cNvPicPr>
            <a:picLocks noChangeAspect="1"/>
          </p:cNvPicPr>
          <p:nvPr/>
        </p:nvPicPr>
        <p:blipFill>
          <a:blip r:embed="rId3"/>
          <a:stretch>
            <a:fillRect/>
          </a:stretch>
        </p:blipFill>
        <p:spPr>
          <a:xfrm>
            <a:off x="2042319" y="1006003"/>
            <a:ext cx="5106916" cy="5715155"/>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 y="6766882"/>
            <a:ext cx="9875520" cy="822960"/>
          </a:xfrm>
          <a:prstGeom prst="rect">
            <a:avLst/>
          </a:prstGeom>
        </p:spPr>
      </p:pic>
      <p:pic>
        <p:nvPicPr>
          <p:cNvPr id="5" name="Picture 4"/>
          <p:cNvPicPr>
            <a:picLocks noChangeAspect="1"/>
          </p:cNvPicPr>
          <p:nvPr/>
        </p:nvPicPr>
        <p:blipFill rotWithShape="1">
          <a:blip r:embed="rId5" cstate="print">
            <a:extLst>
              <a:ext uri="{28A0092B-C50C-407E-A947-70E740481C1C}">
                <a14:useLocalDpi xmlns:a14="http://schemas.microsoft.com/office/drawing/2010/main" val="0"/>
              </a:ext>
            </a:extLst>
          </a:blip>
          <a:srcRect t="20731" b="18167"/>
          <a:stretch/>
        </p:blipFill>
        <p:spPr>
          <a:xfrm>
            <a:off x="6784912" y="6812598"/>
            <a:ext cx="3090926" cy="73152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 y="0"/>
            <a:ext cx="9875520" cy="222199"/>
          </a:xfrm>
          <a:prstGeom prst="rect">
            <a:avLst/>
          </a:prstGeom>
        </p:spPr>
      </p:pic>
      <p:sp>
        <p:nvSpPr>
          <p:cNvPr id="7" name="TextBox 6"/>
          <p:cNvSpPr txBox="1"/>
          <p:nvPr/>
        </p:nvSpPr>
        <p:spPr>
          <a:xfrm>
            <a:off x="213523" y="365919"/>
            <a:ext cx="7585254" cy="461588"/>
          </a:xfrm>
          <a:prstGeom prst="rect">
            <a:avLst/>
          </a:prstGeom>
          <a:noFill/>
        </p:spPr>
        <p:txBody>
          <a:bodyPr wrap="none" lIns="91363" tIns="45682" rIns="91363" bIns="45682" rtlCol="0">
            <a:spAutoFit/>
          </a:bodyPr>
          <a:lstStyle/>
          <a:p>
            <a:r>
              <a:rPr lang="en-US" sz="2400" b="1" dirty="0">
                <a:latin typeface="Times New Roman" panose="02020603050405020304" pitchFamily="18" charset="0"/>
                <a:cs typeface="Times New Roman" panose="02020603050405020304" pitchFamily="18" charset="0"/>
              </a:rPr>
              <a:t>SAVE BIG with Our Most Popular Color Combinations!</a:t>
            </a:r>
            <a:endParaRPr lang="en-US" sz="1700" b="1" dirty="0">
              <a:latin typeface="Times New Roman" panose="02020603050405020304" pitchFamily="18" charset="0"/>
              <a:cs typeface="Times New Roman" panose="02020603050405020304" pitchFamily="18" charset="0"/>
            </a:endParaRPr>
          </a:p>
        </p:txBody>
      </p:sp>
      <p:sp>
        <p:nvSpPr>
          <p:cNvPr id="10" name="Explosion: 14 Points 9">
            <a:extLst>
              <a:ext uri="{FF2B5EF4-FFF2-40B4-BE49-F238E27FC236}">
                <a16:creationId xmlns:a16="http://schemas.microsoft.com/office/drawing/2014/main" id="{6D4D522F-442F-4AF5-8952-DF1398282DF1}"/>
              </a:ext>
            </a:extLst>
          </p:cNvPr>
          <p:cNvSpPr/>
          <p:nvPr/>
        </p:nvSpPr>
        <p:spPr>
          <a:xfrm>
            <a:off x="6973662" y="222199"/>
            <a:ext cx="3090926" cy="33528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Offer Valid Until 9/30/22!</a:t>
            </a:r>
          </a:p>
        </p:txBody>
      </p:sp>
    </p:spTree>
    <p:extLst>
      <p:ext uri="{BB962C8B-B14F-4D97-AF65-F5344CB8AC3E}">
        <p14:creationId xmlns:p14="http://schemas.microsoft.com/office/powerpoint/2010/main" val="2467489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 y="6766882"/>
            <a:ext cx="9875520" cy="822960"/>
          </a:xfrm>
          <a:prstGeom prst="rect">
            <a:avLst/>
          </a:prstGeom>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20731" b="18167"/>
          <a:stretch/>
        </p:blipFill>
        <p:spPr>
          <a:xfrm>
            <a:off x="6784912" y="6812598"/>
            <a:ext cx="3090926" cy="731520"/>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 y="0"/>
            <a:ext cx="9875520" cy="222199"/>
          </a:xfrm>
          <a:prstGeom prst="rect">
            <a:avLst/>
          </a:prstGeom>
        </p:spPr>
      </p:pic>
      <p:sp>
        <p:nvSpPr>
          <p:cNvPr id="7" name="TextBox 6"/>
          <p:cNvSpPr txBox="1"/>
          <p:nvPr/>
        </p:nvSpPr>
        <p:spPr>
          <a:xfrm>
            <a:off x="213523" y="365919"/>
            <a:ext cx="2801445" cy="461588"/>
          </a:xfrm>
          <a:prstGeom prst="rect">
            <a:avLst/>
          </a:prstGeom>
          <a:noFill/>
        </p:spPr>
        <p:txBody>
          <a:bodyPr wrap="none" lIns="91363" tIns="45682" rIns="91363" bIns="45682" rtlCol="0">
            <a:spAutoFit/>
          </a:bodyPr>
          <a:lstStyle/>
          <a:p>
            <a:r>
              <a:rPr lang="en-US" sz="2400" b="1" dirty="0">
                <a:latin typeface="Times New Roman" panose="02020603050405020304" pitchFamily="18" charset="0"/>
                <a:cs typeface="Times New Roman" panose="02020603050405020304" pitchFamily="18" charset="0"/>
              </a:rPr>
              <a:t>Promotion Specifics</a:t>
            </a:r>
            <a:endParaRPr lang="en-US" sz="17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F0934302-5E20-40C1-B174-1E670DE76243}"/>
              </a:ext>
            </a:extLst>
          </p:cNvPr>
          <p:cNvSpPr txBox="1"/>
          <p:nvPr/>
        </p:nvSpPr>
        <p:spPr>
          <a:xfrm>
            <a:off x="289719" y="4718928"/>
            <a:ext cx="9067800" cy="1477328"/>
          </a:xfrm>
          <a:prstGeom prst="rect">
            <a:avLst/>
          </a:prstGeom>
          <a:noFill/>
        </p:spPr>
        <p:txBody>
          <a:bodyPr wrap="square">
            <a:spAutoFit/>
          </a:bodyPr>
          <a:lstStyle/>
          <a:p>
            <a:pPr algn="ct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FINE PRINT: Offer valid on all new qualifying purchases made between March 21, 2022 – September 30, 2022.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Must purchase BlueStar® FBFD36 model number. Valid on Gloss Signal White RAL 9003, Gloss Signal Black RAL 9004, Matte White and Matte Black only. Offer excludes all other standard RAL colors, Specialty Finish (CF) colors and custom colors (CC). Offer valid on stainless steel and brushed brass trim options, excludes all other trim finishes.</a:t>
            </a:r>
            <a:endParaRPr lang="en-US" dirty="0">
              <a:latin typeface="Times New Roman" panose="02020603050405020304" pitchFamily="18" charset="0"/>
              <a:cs typeface="Times New Roman" panose="02020603050405020304" pitchFamily="18" charset="0"/>
            </a:endParaRPr>
          </a:p>
        </p:txBody>
      </p:sp>
      <p:graphicFrame>
        <p:nvGraphicFramePr>
          <p:cNvPr id="10" name="Table 9">
            <a:extLst>
              <a:ext uri="{FF2B5EF4-FFF2-40B4-BE49-F238E27FC236}">
                <a16:creationId xmlns:a16="http://schemas.microsoft.com/office/drawing/2014/main" id="{9661522A-4F9E-45BE-ADCC-5289A146CDB8}"/>
              </a:ext>
            </a:extLst>
          </p:cNvPr>
          <p:cNvGraphicFramePr>
            <a:graphicFrameLocks noGrp="1"/>
          </p:cNvGraphicFramePr>
          <p:nvPr>
            <p:extLst>
              <p:ext uri="{D42A27DB-BD31-4B8C-83A1-F6EECF244321}">
                <p14:modId xmlns:p14="http://schemas.microsoft.com/office/powerpoint/2010/main" val="3619255281"/>
              </p:ext>
            </p:extLst>
          </p:nvPr>
        </p:nvGraphicFramePr>
        <p:xfrm>
          <a:off x="670719" y="1346477"/>
          <a:ext cx="8305800" cy="3087138"/>
        </p:xfrm>
        <a:graphic>
          <a:graphicData uri="http://schemas.openxmlformats.org/drawingml/2006/table">
            <a:tbl>
              <a:tblPr>
                <a:tableStyleId>{5C22544A-7EE6-4342-B048-85BDC9FD1C3A}</a:tableStyleId>
              </a:tblPr>
              <a:tblGrid>
                <a:gridCol w="1843642">
                  <a:extLst>
                    <a:ext uri="{9D8B030D-6E8A-4147-A177-3AD203B41FA5}">
                      <a16:colId xmlns:a16="http://schemas.microsoft.com/office/drawing/2014/main" val="3720297249"/>
                    </a:ext>
                  </a:extLst>
                </a:gridCol>
                <a:gridCol w="888899">
                  <a:extLst>
                    <a:ext uri="{9D8B030D-6E8A-4147-A177-3AD203B41FA5}">
                      <a16:colId xmlns:a16="http://schemas.microsoft.com/office/drawing/2014/main" val="3709751567"/>
                    </a:ext>
                  </a:extLst>
                </a:gridCol>
                <a:gridCol w="888899">
                  <a:extLst>
                    <a:ext uri="{9D8B030D-6E8A-4147-A177-3AD203B41FA5}">
                      <a16:colId xmlns:a16="http://schemas.microsoft.com/office/drawing/2014/main" val="3178856229"/>
                    </a:ext>
                  </a:extLst>
                </a:gridCol>
                <a:gridCol w="4684360">
                  <a:extLst>
                    <a:ext uri="{9D8B030D-6E8A-4147-A177-3AD203B41FA5}">
                      <a16:colId xmlns:a16="http://schemas.microsoft.com/office/drawing/2014/main" val="781071624"/>
                    </a:ext>
                  </a:extLst>
                </a:gridCol>
              </a:tblGrid>
              <a:tr h="512388">
                <a:tc>
                  <a:txBody>
                    <a:bodyPr/>
                    <a:lstStyle/>
                    <a:p>
                      <a:pPr algn="l" fontAlgn="b"/>
                      <a:r>
                        <a:rPr lang="en-US" sz="1600" b="1" u="none" strike="noStrike" dirty="0">
                          <a:effectLst/>
                          <a:latin typeface="Times New Roman" panose="02020603050405020304" pitchFamily="18" charset="0"/>
                          <a:cs typeface="Times New Roman" panose="02020603050405020304" pitchFamily="18" charset="0"/>
                        </a:rPr>
                        <a:t>Model #</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b="1" u="none" strike="noStrike" dirty="0">
                          <a:effectLst/>
                          <a:latin typeface="Times New Roman" panose="02020603050405020304" pitchFamily="18" charset="0"/>
                          <a:cs typeface="Times New Roman" panose="02020603050405020304" pitchFamily="18" charset="0"/>
                        </a:rPr>
                        <a:t>UMRP Price</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b="1" u="none" strike="noStrike" dirty="0">
                          <a:effectLst/>
                          <a:latin typeface="Times New Roman" panose="02020603050405020304" pitchFamily="18" charset="0"/>
                          <a:cs typeface="Times New Roman" panose="02020603050405020304" pitchFamily="18" charset="0"/>
                        </a:rPr>
                        <a:t>Savings</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b="1" u="none" strike="noStrike" dirty="0">
                          <a:effectLst/>
                          <a:latin typeface="Times New Roman" panose="02020603050405020304" pitchFamily="18" charset="0"/>
                          <a:cs typeface="Times New Roman" panose="02020603050405020304" pitchFamily="18" charset="0"/>
                        </a:rPr>
                        <a:t>Descriptor</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43931024"/>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b="1" u="sng" strike="noStrike" dirty="0">
                          <a:effectLst/>
                          <a:latin typeface="Times New Roman" panose="02020603050405020304" pitchFamily="18" charset="0"/>
                          <a:cs typeface="Times New Roman" panose="02020603050405020304" pitchFamily="18" charset="0"/>
                        </a:rPr>
                        <a:t>Stainless Trim +</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3155740"/>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FBFD361PW</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(795)</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Gloss Signal White (RAL 9003)</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704031625"/>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FBFD361PB</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(795)</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Gloss Signal Black (RAL 9004)</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4117439804"/>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FBFD361PMW</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(1,295)</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Matte White</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114490060"/>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FBFD361PMB</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(1,295)</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Matte Black</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785770422"/>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b="1" u="sng" strike="noStrike" dirty="0">
                          <a:effectLst/>
                          <a:latin typeface="Times New Roman" panose="02020603050405020304" pitchFamily="18" charset="0"/>
                          <a:cs typeface="Times New Roman" panose="02020603050405020304" pitchFamily="18" charset="0"/>
                        </a:rPr>
                        <a:t>Brushed Brass Trim + </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0413328"/>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FBFD361PWPLT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(1,290)</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Gloss Signal White (RAL 9003)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445979750"/>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FBFD361PBPLT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(1,290)</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Gloss Signal Black (RAL 9004)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939009378"/>
                  </a:ext>
                </a:extLst>
              </a:tr>
              <a:tr h="25619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FBFD361PMWPLT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(1,790)</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Matte White</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027754526"/>
                  </a:ext>
                </a:extLst>
              </a:tr>
              <a:tr h="269004">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FBFD361PMBPLT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5,995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(1,790)</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Matte Black</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595431847"/>
                  </a:ext>
                </a:extLst>
              </a:tr>
            </a:tbl>
          </a:graphicData>
        </a:graphic>
      </p:graphicFrame>
    </p:spTree>
    <p:extLst>
      <p:ext uri="{BB962C8B-B14F-4D97-AF65-F5344CB8AC3E}">
        <p14:creationId xmlns:p14="http://schemas.microsoft.com/office/powerpoint/2010/main" val="2417073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 y="6766882"/>
            <a:ext cx="9875520" cy="822960"/>
          </a:xfrm>
          <a:prstGeom prst="rect">
            <a:avLst/>
          </a:prstGeom>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20731" b="18167"/>
          <a:stretch/>
        </p:blipFill>
        <p:spPr>
          <a:xfrm>
            <a:off x="6784912" y="6812598"/>
            <a:ext cx="3090926" cy="731520"/>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 y="0"/>
            <a:ext cx="9875520" cy="222199"/>
          </a:xfrm>
          <a:prstGeom prst="rect">
            <a:avLst/>
          </a:prstGeom>
        </p:spPr>
      </p:pic>
      <p:sp>
        <p:nvSpPr>
          <p:cNvPr id="7" name="TextBox 6"/>
          <p:cNvSpPr txBox="1"/>
          <p:nvPr/>
        </p:nvSpPr>
        <p:spPr>
          <a:xfrm>
            <a:off x="213523" y="365919"/>
            <a:ext cx="3622952" cy="461588"/>
          </a:xfrm>
          <a:prstGeom prst="rect">
            <a:avLst/>
          </a:prstGeom>
          <a:noFill/>
        </p:spPr>
        <p:txBody>
          <a:bodyPr wrap="none" lIns="91363" tIns="45682" rIns="91363" bIns="45682" rtlCol="0">
            <a:spAutoFit/>
          </a:bodyPr>
          <a:lstStyle/>
          <a:p>
            <a:r>
              <a:rPr lang="en-US" sz="2400" b="1" dirty="0">
                <a:latin typeface="Times New Roman" panose="02020603050405020304" pitchFamily="18" charset="0"/>
                <a:cs typeface="Times New Roman" panose="02020603050405020304" pitchFamily="18" charset="0"/>
              </a:rPr>
              <a:t>Standard Model Numbers</a:t>
            </a:r>
            <a:endParaRPr lang="en-US" sz="1700" b="1" dirty="0">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BDD8040D-2F00-4E0B-A055-C539DEE3FE45}"/>
              </a:ext>
            </a:extLst>
          </p:cNvPr>
          <p:cNvGraphicFramePr>
            <a:graphicFrameLocks noGrp="1"/>
          </p:cNvGraphicFramePr>
          <p:nvPr>
            <p:extLst>
              <p:ext uri="{D42A27DB-BD31-4B8C-83A1-F6EECF244321}">
                <p14:modId xmlns:p14="http://schemas.microsoft.com/office/powerpoint/2010/main" val="249063277"/>
              </p:ext>
            </p:extLst>
          </p:nvPr>
        </p:nvGraphicFramePr>
        <p:xfrm>
          <a:off x="1356519" y="4380705"/>
          <a:ext cx="6781800" cy="2087880"/>
        </p:xfrm>
        <a:graphic>
          <a:graphicData uri="http://schemas.openxmlformats.org/drawingml/2006/table">
            <a:tbl>
              <a:tblPr>
                <a:tableStyleId>{5C22544A-7EE6-4342-B048-85BDC9FD1C3A}</a:tableStyleId>
              </a:tblPr>
              <a:tblGrid>
                <a:gridCol w="2057400">
                  <a:extLst>
                    <a:ext uri="{9D8B030D-6E8A-4147-A177-3AD203B41FA5}">
                      <a16:colId xmlns:a16="http://schemas.microsoft.com/office/drawing/2014/main" val="1168765373"/>
                    </a:ext>
                  </a:extLst>
                </a:gridCol>
                <a:gridCol w="1219200">
                  <a:extLst>
                    <a:ext uri="{9D8B030D-6E8A-4147-A177-3AD203B41FA5}">
                      <a16:colId xmlns:a16="http://schemas.microsoft.com/office/drawing/2014/main" val="2107260293"/>
                    </a:ext>
                  </a:extLst>
                </a:gridCol>
                <a:gridCol w="3505200">
                  <a:extLst>
                    <a:ext uri="{9D8B030D-6E8A-4147-A177-3AD203B41FA5}">
                      <a16:colId xmlns:a16="http://schemas.microsoft.com/office/drawing/2014/main" val="2304258100"/>
                    </a:ext>
                  </a:extLst>
                </a:gridCol>
              </a:tblGrid>
              <a:tr h="381000">
                <a:tc>
                  <a:txBody>
                    <a:bodyPr/>
                    <a:lstStyle/>
                    <a:p>
                      <a:pPr algn="l" fontAlgn="b"/>
                      <a:r>
                        <a:rPr lang="en-US" sz="1600" b="1" u="sng" strike="noStrike" dirty="0">
                          <a:effectLst/>
                          <a:latin typeface="Times New Roman" panose="02020603050405020304" pitchFamily="18" charset="0"/>
                          <a:cs typeface="Times New Roman" panose="02020603050405020304" pitchFamily="18" charset="0"/>
                        </a:rPr>
                        <a:t>Model #</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ctr" fontAlgn="b"/>
                      <a:r>
                        <a:rPr lang="en-US" sz="1600" b="1" u="sng" strike="noStrike" dirty="0">
                          <a:effectLst/>
                          <a:latin typeface="Times New Roman" panose="02020603050405020304" pitchFamily="18" charset="0"/>
                          <a:cs typeface="Times New Roman" panose="02020603050405020304" pitchFamily="18" charset="0"/>
                        </a:rPr>
                        <a:t>UMRP Price</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b="1" u="sng" strike="noStrike" dirty="0">
                          <a:effectLst/>
                          <a:latin typeface="Times New Roman" panose="02020603050405020304" pitchFamily="18" charset="0"/>
                          <a:cs typeface="Times New Roman" panose="02020603050405020304" pitchFamily="18" charset="0"/>
                        </a:rPr>
                        <a:t>Descriptor</a:t>
                      </a:r>
                      <a:endParaRPr lang="en-US" sz="1600" b="1" i="0" u="sng"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75347056"/>
                  </a:ext>
                </a:extLst>
              </a:tr>
              <a:tr h="190500">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FBFD361</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4,295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Stainless, no panel</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305849356"/>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5,790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RAL + Stainless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578867354"/>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7,285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RAL + Any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449756870"/>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FBFD361PCF</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6,290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CF Color + Stainless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860782149"/>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FBFD361PCFPLT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7,785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CF Color + Any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092329616"/>
                  </a:ext>
                </a:extLst>
              </a:tr>
              <a:tr h="190500">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FBFD361PCC</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7,490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Custom color + Stainless trim</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394163299"/>
                  </a:ext>
                </a:extLst>
              </a:tr>
              <a:tr h="200025">
                <a:tc>
                  <a:txBody>
                    <a:bodyPr/>
                    <a:lstStyle/>
                    <a:p>
                      <a:pPr algn="l" fontAlgn="b"/>
                      <a:r>
                        <a:rPr lang="en-US" sz="1600" u="none" strike="noStrike">
                          <a:effectLst/>
                          <a:latin typeface="Times New Roman" panose="02020603050405020304" pitchFamily="18" charset="0"/>
                          <a:cs typeface="Times New Roman" panose="02020603050405020304" pitchFamily="18" charset="0"/>
                        </a:rPr>
                        <a:t>FBFD361PCCPLT</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a:effectLst/>
                          <a:latin typeface="Times New Roman" panose="02020603050405020304" pitchFamily="18" charset="0"/>
                          <a:cs typeface="Times New Roman" panose="02020603050405020304" pitchFamily="18" charset="0"/>
                        </a:rPr>
                        <a:t> $   8,985 </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Custom color + Any trim</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498245671"/>
                  </a:ext>
                </a:extLst>
              </a:tr>
            </a:tbl>
          </a:graphicData>
        </a:graphic>
      </p:graphicFrame>
      <p:sp>
        <p:nvSpPr>
          <p:cNvPr id="13" name="Explosion: 14 Points 12">
            <a:extLst>
              <a:ext uri="{FF2B5EF4-FFF2-40B4-BE49-F238E27FC236}">
                <a16:creationId xmlns:a16="http://schemas.microsoft.com/office/drawing/2014/main" id="{002D0E07-FF4B-4116-9371-264C76BA356A}"/>
              </a:ext>
            </a:extLst>
          </p:cNvPr>
          <p:cNvSpPr/>
          <p:nvPr/>
        </p:nvSpPr>
        <p:spPr>
          <a:xfrm>
            <a:off x="7376320" y="222199"/>
            <a:ext cx="2688268" cy="250592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Lead time: </a:t>
            </a:r>
          </a:p>
          <a:p>
            <a:pPr algn="ctr"/>
            <a:r>
              <a:rPr lang="en-US" sz="2000" b="1" dirty="0"/>
              <a:t>2-4 weeks!</a:t>
            </a:r>
          </a:p>
        </p:txBody>
      </p:sp>
      <p:pic>
        <p:nvPicPr>
          <p:cNvPr id="2" name="Picture 1">
            <a:extLst>
              <a:ext uri="{FF2B5EF4-FFF2-40B4-BE49-F238E27FC236}">
                <a16:creationId xmlns:a16="http://schemas.microsoft.com/office/drawing/2014/main" id="{158BDE56-0E37-47B9-B9B4-82583A9F2F3E}"/>
              </a:ext>
            </a:extLst>
          </p:cNvPr>
          <p:cNvPicPr>
            <a:picLocks noChangeAspect="1"/>
          </p:cNvPicPr>
          <p:nvPr/>
        </p:nvPicPr>
        <p:blipFill>
          <a:blip r:embed="rId4"/>
          <a:stretch>
            <a:fillRect/>
          </a:stretch>
        </p:blipFill>
        <p:spPr>
          <a:xfrm>
            <a:off x="1728329" y="1121253"/>
            <a:ext cx="1705397" cy="3188016"/>
          </a:xfrm>
          <a:prstGeom prst="rect">
            <a:avLst/>
          </a:prstGeom>
        </p:spPr>
      </p:pic>
      <p:pic>
        <p:nvPicPr>
          <p:cNvPr id="8" name="Picture 7">
            <a:extLst>
              <a:ext uri="{FF2B5EF4-FFF2-40B4-BE49-F238E27FC236}">
                <a16:creationId xmlns:a16="http://schemas.microsoft.com/office/drawing/2014/main" id="{E9DD1920-2CD6-4693-A806-901A3498F53D}"/>
              </a:ext>
            </a:extLst>
          </p:cNvPr>
          <p:cNvPicPr>
            <a:picLocks noChangeAspect="1"/>
          </p:cNvPicPr>
          <p:nvPr/>
        </p:nvPicPr>
        <p:blipFill>
          <a:blip r:embed="rId5"/>
          <a:stretch>
            <a:fillRect/>
          </a:stretch>
        </p:blipFill>
        <p:spPr>
          <a:xfrm>
            <a:off x="3752224" y="1121253"/>
            <a:ext cx="1691640" cy="3162300"/>
          </a:xfrm>
          <a:prstGeom prst="rect">
            <a:avLst/>
          </a:prstGeom>
        </p:spPr>
      </p:pic>
      <p:pic>
        <p:nvPicPr>
          <p:cNvPr id="9" name="Picture 8">
            <a:extLst>
              <a:ext uri="{FF2B5EF4-FFF2-40B4-BE49-F238E27FC236}">
                <a16:creationId xmlns:a16="http://schemas.microsoft.com/office/drawing/2014/main" id="{DF8815A4-B599-4D8C-BDA1-25255EAE6875}"/>
              </a:ext>
            </a:extLst>
          </p:cNvPr>
          <p:cNvPicPr>
            <a:picLocks noChangeAspect="1"/>
          </p:cNvPicPr>
          <p:nvPr/>
        </p:nvPicPr>
        <p:blipFill>
          <a:blip r:embed="rId6"/>
          <a:stretch>
            <a:fillRect/>
          </a:stretch>
        </p:blipFill>
        <p:spPr>
          <a:xfrm>
            <a:off x="5663379" y="1121253"/>
            <a:ext cx="1691640" cy="3162300"/>
          </a:xfrm>
          <a:prstGeom prst="rect">
            <a:avLst/>
          </a:prstGeom>
        </p:spPr>
      </p:pic>
    </p:spTree>
    <p:extLst>
      <p:ext uri="{BB962C8B-B14F-4D97-AF65-F5344CB8AC3E}">
        <p14:creationId xmlns:p14="http://schemas.microsoft.com/office/powerpoint/2010/main" val="1661909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FA3D5F0-9AE4-4923-B150-CCC9D2C671A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85204"/>
          <a:stretch/>
        </p:blipFill>
        <p:spPr>
          <a:xfrm>
            <a:off x="159" y="0"/>
            <a:ext cx="9875520" cy="274161"/>
          </a:xfrm>
          <a:prstGeom prst="rect">
            <a:avLst/>
          </a:prstGeom>
        </p:spPr>
      </p:pic>
      <p:pic>
        <p:nvPicPr>
          <p:cNvPr id="5" name="Picture 4">
            <a:extLst>
              <a:ext uri="{FF2B5EF4-FFF2-40B4-BE49-F238E27FC236}">
                <a16:creationId xmlns:a16="http://schemas.microsoft.com/office/drawing/2014/main" id="{533057EF-CF00-405D-9C11-E7DC892FE0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666" y="6746707"/>
            <a:ext cx="9875520" cy="822960"/>
          </a:xfrm>
          <a:prstGeom prst="rect">
            <a:avLst/>
          </a:prstGeom>
        </p:spPr>
      </p:pic>
      <p:sp>
        <p:nvSpPr>
          <p:cNvPr id="14" name="TextBox 13">
            <a:extLst>
              <a:ext uri="{FF2B5EF4-FFF2-40B4-BE49-F238E27FC236}">
                <a16:creationId xmlns:a16="http://schemas.microsoft.com/office/drawing/2014/main" id="{DC4A7973-629D-4DAA-BC73-5FF42F9F979B}"/>
              </a:ext>
            </a:extLst>
          </p:cNvPr>
          <p:cNvSpPr txBox="1"/>
          <p:nvPr/>
        </p:nvSpPr>
        <p:spPr>
          <a:xfrm>
            <a:off x="213519" y="372092"/>
            <a:ext cx="1178951" cy="453861"/>
          </a:xfrm>
          <a:prstGeom prst="rect">
            <a:avLst/>
          </a:prstGeom>
          <a:noFill/>
        </p:spPr>
        <p:txBody>
          <a:bodyPr wrap="none" lIns="83712" tIns="41856" rIns="83712" bIns="41856" rtlCol="0">
            <a:spAutoFit/>
          </a:bodyPr>
          <a:lstStyle/>
          <a:p>
            <a:r>
              <a:rPr lang="en-US" sz="2400" b="1" dirty="0">
                <a:latin typeface="Times New Roman" panose="02020603050405020304" pitchFamily="18" charset="0"/>
                <a:ea typeface="Tahoma" panose="020B0604030504040204" pitchFamily="34" charset="0"/>
                <a:cs typeface="Times New Roman" panose="02020603050405020304" pitchFamily="18" charset="0"/>
              </a:rPr>
              <a:t>Backup</a:t>
            </a:r>
            <a:endParaRPr lang="en-US"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5431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32189</TotalTime>
  <Words>766</Words>
  <Application>Microsoft Office PowerPoint</Application>
  <PresentationFormat>Custom</PresentationFormat>
  <Paragraphs>191</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Schutte</dc:creator>
  <cp:lastModifiedBy>Ann Muth</cp:lastModifiedBy>
  <cp:revision>370</cp:revision>
  <cp:lastPrinted>2021-07-13T20:19:14Z</cp:lastPrinted>
  <dcterms:created xsi:type="dcterms:W3CDTF">2017-05-01T17:42:54Z</dcterms:created>
  <dcterms:modified xsi:type="dcterms:W3CDTF">2022-03-22T18:32:58Z</dcterms:modified>
</cp:coreProperties>
</file>