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875838" cy="7589838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1242134"/>
            <a:ext cx="8394462" cy="2642388"/>
          </a:xfrm>
        </p:spPr>
        <p:txBody>
          <a:bodyPr anchor="b"/>
          <a:lstStyle>
            <a:lvl1pPr algn="ctr"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80" y="3986423"/>
            <a:ext cx="7406879" cy="1832453"/>
          </a:xfrm>
        </p:spPr>
        <p:txBody>
          <a:bodyPr/>
          <a:lstStyle>
            <a:lvl1pPr marL="0" indent="0" algn="ctr">
              <a:buNone/>
              <a:defRPr sz="2592"/>
            </a:lvl1pPr>
            <a:lvl2pPr marL="493776" indent="0" algn="ctr">
              <a:buNone/>
              <a:defRPr sz="2160"/>
            </a:lvl2pPr>
            <a:lvl3pPr marL="987552" indent="0" algn="ctr">
              <a:buNone/>
              <a:defRPr sz="1944"/>
            </a:lvl3pPr>
            <a:lvl4pPr marL="1481328" indent="0" algn="ctr">
              <a:buNone/>
              <a:defRPr sz="1728"/>
            </a:lvl4pPr>
            <a:lvl5pPr marL="1975104" indent="0" algn="ctr">
              <a:buNone/>
              <a:defRPr sz="1728"/>
            </a:lvl5pPr>
            <a:lvl6pPr marL="2468880" indent="0" algn="ctr">
              <a:buNone/>
              <a:defRPr sz="1728"/>
            </a:lvl6pPr>
            <a:lvl7pPr marL="2962656" indent="0" algn="ctr">
              <a:buNone/>
              <a:defRPr sz="1728"/>
            </a:lvl7pPr>
            <a:lvl8pPr marL="3456432" indent="0" algn="ctr">
              <a:buNone/>
              <a:defRPr sz="1728"/>
            </a:lvl8pPr>
            <a:lvl9pPr marL="3950208" indent="0" algn="ctr">
              <a:buNone/>
              <a:defRPr sz="17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5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397" y="404089"/>
            <a:ext cx="2129478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964" y="404089"/>
            <a:ext cx="6264985" cy="6432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21" y="1892191"/>
            <a:ext cx="8517910" cy="3157161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821" y="5079220"/>
            <a:ext cx="8517910" cy="1660277"/>
          </a:xfrm>
        </p:spPr>
        <p:txBody>
          <a:bodyPr/>
          <a:lstStyle>
            <a:lvl1pPr marL="0" indent="0">
              <a:buNone/>
              <a:defRPr sz="2592">
                <a:solidFill>
                  <a:schemeClr val="tx1"/>
                </a:solidFill>
              </a:defRPr>
            </a:lvl1pPr>
            <a:lvl2pPr marL="49377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0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964" y="2020443"/>
            <a:ext cx="4197231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643" y="2020443"/>
            <a:ext cx="4197231" cy="4815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404090"/>
            <a:ext cx="8517910" cy="14670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251" y="1860565"/>
            <a:ext cx="4177942" cy="911834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51" y="2772399"/>
            <a:ext cx="4177942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644" y="1860565"/>
            <a:ext cx="4198517" cy="911834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644" y="2772399"/>
            <a:ext cx="4198517" cy="4077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7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505989"/>
            <a:ext cx="3185215" cy="1770962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517" y="1092798"/>
            <a:ext cx="4999643" cy="5393704"/>
          </a:xfrm>
        </p:spPr>
        <p:txBody>
          <a:bodyPr/>
          <a:lstStyle>
            <a:lvl1pPr>
              <a:defRPr sz="3456"/>
            </a:lvl1pPr>
            <a:lvl2pPr>
              <a:defRPr sz="3024"/>
            </a:lvl2pPr>
            <a:lvl3pPr>
              <a:defRPr sz="2592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2276951"/>
            <a:ext cx="3185215" cy="4218334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0" y="505989"/>
            <a:ext cx="3185215" cy="1770962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8517" y="1092798"/>
            <a:ext cx="4999643" cy="5393704"/>
          </a:xfrm>
        </p:spPr>
        <p:txBody>
          <a:bodyPr anchor="t"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250" y="2276951"/>
            <a:ext cx="3185215" cy="4218334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964" y="404090"/>
            <a:ext cx="8517910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964" y="2020443"/>
            <a:ext cx="8517910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964" y="7034657"/>
            <a:ext cx="2222064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2B94-5F35-46AF-AF4D-740934BCE81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1372" y="7034657"/>
            <a:ext cx="333309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810" y="7034657"/>
            <a:ext cx="2222064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A346-53F0-4719-9EEE-34809E6E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7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 /><Relationship Id="rId3" Type="http://schemas.openxmlformats.org/officeDocument/2006/relationships/image" Target="../media/image37.jpeg" /><Relationship Id="rId7" Type="http://schemas.openxmlformats.org/officeDocument/2006/relationships/image" Target="../media/image41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0.jpeg" /><Relationship Id="rId5" Type="http://schemas.openxmlformats.org/officeDocument/2006/relationships/image" Target="../media/image39.jpeg" /><Relationship Id="rId10" Type="http://schemas.openxmlformats.org/officeDocument/2006/relationships/image" Target="../media/image44.jpeg" /><Relationship Id="rId4" Type="http://schemas.openxmlformats.org/officeDocument/2006/relationships/image" Target="../media/image38.jpeg" /><Relationship Id="rId9" Type="http://schemas.openxmlformats.org/officeDocument/2006/relationships/image" Target="../media/image4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8.jpg" /><Relationship Id="rId5" Type="http://schemas.openxmlformats.org/officeDocument/2006/relationships/image" Target="../media/image47.jpeg" /><Relationship Id="rId4" Type="http://schemas.openxmlformats.org/officeDocument/2006/relationships/image" Target="../media/image46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7" Type="http://schemas.openxmlformats.org/officeDocument/2006/relationships/image" Target="../media/image11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7" Type="http://schemas.openxmlformats.org/officeDocument/2006/relationships/image" Target="../media/image2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7" Type="http://schemas.openxmlformats.org/officeDocument/2006/relationships/image" Target="../media/image26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3.jpg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6.jpg" /><Relationship Id="rId4" Type="http://schemas.openxmlformats.org/officeDocument/2006/relationships/image" Target="../media/image35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 /><Relationship Id="rId3" Type="http://schemas.openxmlformats.org/officeDocument/2006/relationships/image" Target="../media/image37.jpeg" /><Relationship Id="rId7" Type="http://schemas.openxmlformats.org/officeDocument/2006/relationships/image" Target="../media/image41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0.jpeg" /><Relationship Id="rId5" Type="http://schemas.openxmlformats.org/officeDocument/2006/relationships/image" Target="../media/image39.jpeg" /><Relationship Id="rId10" Type="http://schemas.openxmlformats.org/officeDocument/2006/relationships/image" Target="../media/image44.jpeg" /><Relationship Id="rId4" Type="http://schemas.openxmlformats.org/officeDocument/2006/relationships/image" Target="../media/image38.jpeg" /><Relationship Id="rId9" Type="http://schemas.openxmlformats.org/officeDocument/2006/relationships/image" Target="../media/image4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22815"/>
              </p:ext>
            </p:extLst>
          </p:nvPr>
        </p:nvGraphicFramePr>
        <p:xfrm>
          <a:off x="5702220" y="985016"/>
          <a:ext cx="384048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BSP244B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BSP244BL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BSP304B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330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BSP304BL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5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BSP366B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50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BSP366BL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500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BSP488B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53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BSP488BL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932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BSP6010B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58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BSP6010BL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24461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L: Denotes LP/Propane model. No additional charges 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313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92532" y="41869"/>
            <a:ext cx="622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Gas Ranges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Platinum Series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673549" y="2763619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BSP244B – UMRP $6,395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F0D-A38F-4CD4-ABB7-0B55178DF46A}"/>
              </a:ext>
            </a:extLst>
          </p:cNvPr>
          <p:cNvSpPr txBox="1"/>
          <p:nvPr/>
        </p:nvSpPr>
        <p:spPr>
          <a:xfrm>
            <a:off x="3245319" y="2763619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BSP304B – UMRP $7,295</a:t>
            </a:r>
          </a:p>
        </p:txBody>
      </p:sp>
      <p:pic>
        <p:nvPicPr>
          <p:cNvPr id="15" name="Picture 14" descr="A picture containing text, kitchen appliance, appliance, stove&#10;&#10;Description automatically generated">
            <a:extLst>
              <a:ext uri="{FF2B5EF4-FFF2-40B4-BE49-F238E27FC236}">
                <a16:creationId xmlns:a16="http://schemas.microsoft.com/office/drawing/2014/main" id="{B2AE5022-9F27-4F0F-A981-EDDEB9C1F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228" y="3171765"/>
            <a:ext cx="1603239" cy="1828800"/>
          </a:xfrm>
          <a:prstGeom prst="rect">
            <a:avLst/>
          </a:prstGeom>
        </p:spPr>
      </p:pic>
      <p:pic>
        <p:nvPicPr>
          <p:cNvPr id="17" name="Picture 16" descr="A picture containing kitchen appliance, stove, appliance, indoor&#10;&#10;Description automatically generated">
            <a:extLst>
              <a:ext uri="{FF2B5EF4-FFF2-40B4-BE49-F238E27FC236}">
                <a16:creationId xmlns:a16="http://schemas.microsoft.com/office/drawing/2014/main" id="{35C1DD02-ED14-4A32-BE53-6D65A6875B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184" y="3171765"/>
            <a:ext cx="2132868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4E633A-52C0-4798-928E-7441A7457F77}"/>
              </a:ext>
            </a:extLst>
          </p:cNvPr>
          <p:cNvSpPr txBox="1"/>
          <p:nvPr/>
        </p:nvSpPr>
        <p:spPr>
          <a:xfrm>
            <a:off x="669233" y="5000565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BSP366B – UMRP $9,995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CCA7B-BFA6-4AC6-9BB7-066E471F0C38}"/>
              </a:ext>
            </a:extLst>
          </p:cNvPr>
          <p:cNvSpPr txBox="1"/>
          <p:nvPr/>
        </p:nvSpPr>
        <p:spPr>
          <a:xfrm>
            <a:off x="3206045" y="5000565"/>
            <a:ext cx="1935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BSP488B – UMRP $13,595</a:t>
            </a:r>
          </a:p>
        </p:txBody>
      </p:sp>
      <p:pic>
        <p:nvPicPr>
          <p:cNvPr id="21" name="Picture 20" descr="A picture containing appliance, kitchen appliance, oven, indoor&#10;&#10;Description automatically generated">
            <a:extLst>
              <a:ext uri="{FF2B5EF4-FFF2-40B4-BE49-F238E27FC236}">
                <a16:creationId xmlns:a16="http://schemas.microsoft.com/office/drawing/2014/main" id="{97CF6FC0-C1F6-4D02-8762-84C7EF461B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08" y="5470532"/>
            <a:ext cx="2458811" cy="16204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BF27C7-5359-4482-9F90-99A6E873A769}"/>
              </a:ext>
            </a:extLst>
          </p:cNvPr>
          <p:cNvSpPr txBox="1"/>
          <p:nvPr/>
        </p:nvSpPr>
        <p:spPr>
          <a:xfrm>
            <a:off x="590685" y="7106706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BSP6010B – UMRP $17,495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22553" y="4533840"/>
            <a:ext cx="3999813" cy="1910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Platinum Series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25,000 BTU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PrimaNova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™ open burners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burners, plus innovative Interchangeable Griddle/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Charbroiler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Gentle 130° simmer burner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Integrated wok cooking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Oven accommodates 18" x 26" baking sheet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PowR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Oven™ for 40% faster preheating &amp; 1850° infrared broiler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Available in 1,000+ colors and finishes</a:t>
            </a:r>
          </a:p>
        </p:txBody>
      </p:sp>
      <p:pic>
        <p:nvPicPr>
          <p:cNvPr id="20" name="Picture 19" descr="A picture containing text, appliance, kitchen appliance, stove&#10;&#10;Description automatically generated">
            <a:extLst>
              <a:ext uri="{FF2B5EF4-FFF2-40B4-BE49-F238E27FC236}">
                <a16:creationId xmlns:a16="http://schemas.microsoft.com/office/drawing/2014/main" id="{F2368307-CBC0-4F8F-9740-EF01BA845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47" y="985016"/>
            <a:ext cx="1106534" cy="1828800"/>
          </a:xfrm>
          <a:prstGeom prst="rect">
            <a:avLst/>
          </a:prstGeom>
        </p:spPr>
      </p:pic>
      <p:pic>
        <p:nvPicPr>
          <p:cNvPr id="24" name="Picture 23" descr="A picture containing appliance, kitchen appliance, stove, indoor&#10;&#10;Description automatically generated">
            <a:extLst>
              <a:ext uri="{FF2B5EF4-FFF2-40B4-BE49-F238E27FC236}">
                <a16:creationId xmlns:a16="http://schemas.microsoft.com/office/drawing/2014/main" id="{AEB0E052-4AC2-4136-ADB6-87BC44CA8C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696" y="985016"/>
            <a:ext cx="1381845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C1686A-EF6A-474D-8D2B-B8BA431B1754}"/>
              </a:ext>
            </a:extLst>
          </p:cNvPr>
          <p:cNvSpPr txBox="1"/>
          <p:nvPr/>
        </p:nvSpPr>
        <p:spPr>
          <a:xfrm>
            <a:off x="4024661" y="288166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F3712-62A0-8445-B09D-BDD05ED3F1E9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213325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50505"/>
              </p:ext>
            </p:extLst>
          </p:nvPr>
        </p:nvGraphicFramePr>
        <p:xfrm>
          <a:off x="5702220" y="937310"/>
          <a:ext cx="393192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BIF30R0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BIF30L0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BIFP30R0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84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BIFP30L0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07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138224" y="-5171"/>
            <a:ext cx="6387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Refrigeration: Column Freezer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328008" y="3728216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BIF30R0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$8,595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27683" y="2451215"/>
            <a:ext cx="3920147" cy="14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30” Integrated Column Freezer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Stainless Steel interior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Industry-leading 16.84 cu. ft. capacity for optimum food storage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Flush installation for seamless look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Automatic ice maker with Super Ice function to temporarily increase ice production as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9521D-7991-4EF0-952E-F279A3E7C2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838" y="985016"/>
            <a:ext cx="1023617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9B6DCC-927F-426A-89CB-FEB21D75BA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64" y="985016"/>
            <a:ext cx="1023617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2C8EA8-68AD-4623-8A7B-465D966B03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118" y="985016"/>
            <a:ext cx="1036749" cy="274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A71ACE-F25E-4272-9A99-D91FA869C1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912" y="985016"/>
            <a:ext cx="1036749" cy="2743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0DA795-F143-4AA8-9DFC-7538FA61FE83}"/>
              </a:ext>
            </a:extLst>
          </p:cNvPr>
          <p:cNvSpPr txBox="1"/>
          <p:nvPr/>
        </p:nvSpPr>
        <p:spPr>
          <a:xfrm>
            <a:off x="4458012" y="3728213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BIFP30L0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$7,895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7DCAA7-4B37-486C-8D50-C7F357D08179}"/>
              </a:ext>
            </a:extLst>
          </p:cNvPr>
          <p:cNvSpPr txBox="1"/>
          <p:nvPr/>
        </p:nvSpPr>
        <p:spPr>
          <a:xfrm>
            <a:off x="1702082" y="3728215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BIF30L0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$8,595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A1800C-B790-4039-B58E-C5CA71913C7F}"/>
              </a:ext>
            </a:extLst>
          </p:cNvPr>
          <p:cNvSpPr txBox="1"/>
          <p:nvPr/>
        </p:nvSpPr>
        <p:spPr>
          <a:xfrm>
            <a:off x="3082722" y="372821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BIFP30R0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$7,895</a:t>
            </a:r>
          </a:p>
        </p:txBody>
      </p: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E6221A53-1D3B-4402-9589-5C047AB0E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83534"/>
              </p:ext>
            </p:extLst>
          </p:nvPr>
        </p:nvGraphicFramePr>
        <p:xfrm>
          <a:off x="5702220" y="4332739"/>
          <a:ext cx="393192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BIF24R0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58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BIF24L0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362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BIFP24R0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308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BIFP24L0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2054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498491-92DC-4DD5-9E47-3BFF58BEE47C}"/>
              </a:ext>
            </a:extLst>
          </p:cNvPr>
          <p:cNvCxnSpPr>
            <a:cxnSpLocks/>
          </p:cNvCxnSpPr>
          <p:nvPr/>
        </p:nvCxnSpPr>
        <p:spPr>
          <a:xfrm>
            <a:off x="271486" y="4224286"/>
            <a:ext cx="9332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CB5640C-2199-4340-900D-584BE8A5F12E}"/>
              </a:ext>
            </a:extLst>
          </p:cNvPr>
          <p:cNvSpPr txBox="1"/>
          <p:nvPr/>
        </p:nvSpPr>
        <p:spPr>
          <a:xfrm>
            <a:off x="5627683" y="5830701"/>
            <a:ext cx="3920147" cy="14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24” Integrated Column Freezer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Stainless Steel interior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Industry-leading 12.64 cu. ft. capacity for optimum food storage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Flush installation for seamless look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Automatic ice maker with Super Ice function to temporarily increase ice production as needed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EA85F7-722F-4646-9628-6219E470D7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618" y="4304858"/>
            <a:ext cx="886054" cy="2743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BD2078E-B171-45F0-BA10-BC68EF4962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44" y="4332739"/>
            <a:ext cx="886054" cy="2743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C5A2C8D-42EF-45A3-9AE3-C33A000E71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035" y="4332739"/>
            <a:ext cx="846499" cy="28217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4219DB-5E86-41F1-8AA3-0F0BBC4C90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216" y="4332739"/>
            <a:ext cx="932718" cy="28254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51F6845-4DA5-4A32-B374-7FEE56CCC272}"/>
              </a:ext>
            </a:extLst>
          </p:cNvPr>
          <p:cNvSpPr txBox="1"/>
          <p:nvPr/>
        </p:nvSpPr>
        <p:spPr>
          <a:xfrm>
            <a:off x="328008" y="7075939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BIF24R0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$7,995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61E9D8-CD18-4811-8C94-6BC76FDC8F3D}"/>
              </a:ext>
            </a:extLst>
          </p:cNvPr>
          <p:cNvSpPr txBox="1"/>
          <p:nvPr/>
        </p:nvSpPr>
        <p:spPr>
          <a:xfrm>
            <a:off x="1702082" y="7079672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BIF24L0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$7,995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14001A-589F-4DEC-9DBB-F37258C0F675}"/>
              </a:ext>
            </a:extLst>
          </p:cNvPr>
          <p:cNvSpPr txBox="1"/>
          <p:nvPr/>
        </p:nvSpPr>
        <p:spPr>
          <a:xfrm>
            <a:off x="3082722" y="7075939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BIFP24R0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$7,395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96E358-166C-4AD3-8897-1BED4D861908}"/>
              </a:ext>
            </a:extLst>
          </p:cNvPr>
          <p:cNvSpPr txBox="1"/>
          <p:nvPr/>
        </p:nvSpPr>
        <p:spPr>
          <a:xfrm>
            <a:off x="4452740" y="7075939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BIFP24L0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$7,395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0BEF2-DDB6-8F42-A9A1-A632272B226A}"/>
              </a:ext>
            </a:extLst>
          </p:cNvPr>
          <p:cNvSpPr txBox="1"/>
          <p:nvPr/>
        </p:nvSpPr>
        <p:spPr>
          <a:xfrm>
            <a:off x="4024661" y="256571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2A5B1-A91B-4842-878E-ECBABC7FC92F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296842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35540"/>
              </p:ext>
            </p:extLst>
          </p:nvPr>
        </p:nvGraphicFramePr>
        <p:xfrm>
          <a:off x="5702220" y="937310"/>
          <a:ext cx="393192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BIF18R0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BIF18L0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 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BIFP18R0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84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BIFP18L0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 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07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138224" y="-43762"/>
            <a:ext cx="5787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Refrigeration: 18” Freezer / 36” Freestanding Refrigerator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328008" y="3728216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BIF18R0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$7,595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27683" y="2451215"/>
            <a:ext cx="3920147" cy="14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18” Integrated Column Freezer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Stainless Steel interior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Industry-leading 8.22 cu. ft. capacity for optimum food storage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Flush installation for seamless look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Automatic ice maker with Super Ice function to temporarily increase ice production as needed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0DA795-F143-4AA8-9DFC-7538FA61FE83}"/>
              </a:ext>
            </a:extLst>
          </p:cNvPr>
          <p:cNvSpPr txBox="1"/>
          <p:nvPr/>
        </p:nvSpPr>
        <p:spPr>
          <a:xfrm>
            <a:off x="4458012" y="3728213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BIFP18L0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$6,995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7DCAA7-4B37-486C-8D50-C7F357D08179}"/>
              </a:ext>
            </a:extLst>
          </p:cNvPr>
          <p:cNvSpPr txBox="1"/>
          <p:nvPr/>
        </p:nvSpPr>
        <p:spPr>
          <a:xfrm>
            <a:off x="1702082" y="3728215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BIF18L0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$7,595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A1800C-B790-4039-B58E-C5CA71913C7F}"/>
              </a:ext>
            </a:extLst>
          </p:cNvPr>
          <p:cNvSpPr txBox="1"/>
          <p:nvPr/>
        </p:nvSpPr>
        <p:spPr>
          <a:xfrm>
            <a:off x="3082722" y="372821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BIFP18R0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$6,995</a:t>
            </a:r>
          </a:p>
        </p:txBody>
      </p: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E6221A53-1D3B-4402-9589-5C047AB0E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82999"/>
              </p:ext>
            </p:extLst>
          </p:nvPr>
        </p:nvGraphicFramePr>
        <p:xfrm>
          <a:off x="5702220" y="4332739"/>
          <a:ext cx="393192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FBDF361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5838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498491-92DC-4DD5-9E47-3BFF58BEE47C}"/>
              </a:ext>
            </a:extLst>
          </p:cNvPr>
          <p:cNvCxnSpPr>
            <a:cxnSpLocks/>
          </p:cNvCxnSpPr>
          <p:nvPr/>
        </p:nvCxnSpPr>
        <p:spPr>
          <a:xfrm>
            <a:off x="271486" y="4224286"/>
            <a:ext cx="9332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CB5640C-2199-4340-900D-584BE8A5F12E}"/>
              </a:ext>
            </a:extLst>
          </p:cNvPr>
          <p:cNvSpPr txBox="1"/>
          <p:nvPr/>
        </p:nvSpPr>
        <p:spPr>
          <a:xfrm>
            <a:off x="5627682" y="5079947"/>
            <a:ext cx="3920147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36” Freestanding French Door Refrigerator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Counter depth design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19.9 cu. ft. capacity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Large capacity drawers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French doors perfect for tighter kitchen spaces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Adjustable glass shelving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 lighting &amp; Digital display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96E358-166C-4AD3-8897-1BED4D861908}"/>
              </a:ext>
            </a:extLst>
          </p:cNvPr>
          <p:cNvSpPr txBox="1"/>
          <p:nvPr/>
        </p:nvSpPr>
        <p:spPr>
          <a:xfrm>
            <a:off x="4060965" y="7001511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FBDF361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$3,975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AD543-0132-4E77-9450-56822508B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393" y="948970"/>
            <a:ext cx="685527" cy="2825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2AA73-7339-4961-B71B-EC5016BDB2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r="41486"/>
          <a:stretch/>
        </p:blipFill>
        <p:spPr>
          <a:xfrm>
            <a:off x="527366" y="937310"/>
            <a:ext cx="666325" cy="2825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68213F-1548-4A88-BBF7-0ED44E26C4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759" y="943868"/>
            <a:ext cx="682778" cy="28254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720889-32B6-4986-B2B7-BBBAE3EAEC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96530" y="908551"/>
            <a:ext cx="682778" cy="2825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5C2BD8-2ACD-4D39-A566-4A2F025C30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17172" r="33899" b="1975"/>
          <a:stretch/>
        </p:blipFill>
        <p:spPr>
          <a:xfrm>
            <a:off x="3910967" y="4332739"/>
            <a:ext cx="1371123" cy="256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43023F-FAD8-5E47-BE9F-9DD7C56AE0AD}"/>
              </a:ext>
            </a:extLst>
          </p:cNvPr>
          <p:cNvSpPr txBox="1"/>
          <p:nvPr/>
        </p:nvSpPr>
        <p:spPr>
          <a:xfrm>
            <a:off x="4024661" y="25471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04C7E-3A35-FE43-8635-A8144280B1DD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121688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77752"/>
              </p:ext>
            </p:extLst>
          </p:nvPr>
        </p:nvGraphicFramePr>
        <p:xfrm>
          <a:off x="5702220" y="985016"/>
          <a:ext cx="393192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RNB244BV2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weekw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RNB244BV2L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RNB304BV2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330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RNB304BV2L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5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RNB366BV2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50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RNB366BV2L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500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RNB488BV2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53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RNB488BV2L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932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RNB486GV2 (12” Griddle)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58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RNB486GV2L (12” Griddle)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244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RNB6010BV2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018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RNB6010BV2L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1776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L: Denotes LP/Propane model. No additional charges 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313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0" y="-3899"/>
            <a:ext cx="5917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 Ranges: Nova Series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578975" y="2763619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RNB244BV2 – UMRP $5,395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F0D-A38F-4CD4-ABB7-0B55178DF46A}"/>
              </a:ext>
            </a:extLst>
          </p:cNvPr>
          <p:cNvSpPr txBox="1"/>
          <p:nvPr/>
        </p:nvSpPr>
        <p:spPr>
          <a:xfrm>
            <a:off x="3150745" y="2763619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RNB304BV2 – UMRP $5,795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4E633A-52C0-4798-928E-7441A7457F77}"/>
              </a:ext>
            </a:extLst>
          </p:cNvPr>
          <p:cNvSpPr txBox="1"/>
          <p:nvPr/>
        </p:nvSpPr>
        <p:spPr>
          <a:xfrm>
            <a:off x="574658" y="5000565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RNB366BV2 – UMRP $7,495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CCA7B-BFA6-4AC6-9BB7-066E471F0C38}"/>
              </a:ext>
            </a:extLst>
          </p:cNvPr>
          <p:cNvSpPr txBox="1"/>
          <p:nvPr/>
        </p:nvSpPr>
        <p:spPr>
          <a:xfrm>
            <a:off x="3108266" y="5000565"/>
            <a:ext cx="213071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RNB488BV2 – UMRP $11,195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RNB486GV2 – UMRP $12,195</a:t>
            </a:r>
          </a:p>
          <a:p>
            <a:pPr algn="ctr"/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F27C7-5359-4482-9F90-99A6E873A769}"/>
              </a:ext>
            </a:extLst>
          </p:cNvPr>
          <p:cNvSpPr txBox="1"/>
          <p:nvPr/>
        </p:nvSpPr>
        <p:spPr>
          <a:xfrm>
            <a:off x="496109" y="7106706"/>
            <a:ext cx="22028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RNB6010BV2 – UMRP $17,895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C71CD-4E70-4059-B186-674BFC8CC44D}"/>
              </a:ext>
            </a:extLst>
          </p:cNvPr>
          <p:cNvSpPr txBox="1"/>
          <p:nvPr/>
        </p:nvSpPr>
        <p:spPr>
          <a:xfrm>
            <a:off x="5622553" y="5154051"/>
            <a:ext cx="401158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Nova (RNB) Series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22,000 BTU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UltraNova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™ open burners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Precise 130° simmer burner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Choose from all burners or add integrated griddle,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charbroiler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  French Top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Integrated wok cooking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Extra-large convection oven - fits 18" x 26" commercial baking sheet and 1850° infrared broiler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Available in 1,000+ colors &amp; finishes plus swing doors</a:t>
            </a:r>
          </a:p>
          <a:p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text, appliance, kitchen appliance, stove&#10;&#10;Description automatically generated">
            <a:extLst>
              <a:ext uri="{FF2B5EF4-FFF2-40B4-BE49-F238E27FC236}">
                <a16:creationId xmlns:a16="http://schemas.microsoft.com/office/drawing/2014/main" id="{84217404-558B-42A2-8571-453627B9D7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643" y="934819"/>
            <a:ext cx="1092739" cy="1828800"/>
          </a:xfrm>
          <a:prstGeom prst="rect">
            <a:avLst/>
          </a:prstGeom>
        </p:spPr>
      </p:pic>
      <p:pic>
        <p:nvPicPr>
          <p:cNvPr id="20" name="Picture 19" descr="A picture containing appliance, kitchen appliance, stove, indoor&#10;&#10;Description automatically generated">
            <a:extLst>
              <a:ext uri="{FF2B5EF4-FFF2-40B4-BE49-F238E27FC236}">
                <a16:creationId xmlns:a16="http://schemas.microsoft.com/office/drawing/2014/main" id="{39F6AA01-ECA2-48E6-B7E2-F5F8FE1953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411" y="934819"/>
            <a:ext cx="1346413" cy="1828800"/>
          </a:xfrm>
          <a:prstGeom prst="rect">
            <a:avLst/>
          </a:prstGeom>
        </p:spPr>
      </p:pic>
      <p:pic>
        <p:nvPicPr>
          <p:cNvPr id="6" name="Picture 5" descr="A picture containing text, appliance, kitchen appliance, stove&#10;&#10;Description automatically generated">
            <a:extLst>
              <a:ext uri="{FF2B5EF4-FFF2-40B4-BE49-F238E27FC236}">
                <a16:creationId xmlns:a16="http://schemas.microsoft.com/office/drawing/2014/main" id="{5B407528-287B-45BC-BAD5-9885A9AF8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272" y="3171765"/>
            <a:ext cx="1607480" cy="1828800"/>
          </a:xfrm>
          <a:prstGeom prst="rect">
            <a:avLst/>
          </a:prstGeom>
        </p:spPr>
      </p:pic>
      <p:pic>
        <p:nvPicPr>
          <p:cNvPr id="11" name="Picture 10" descr="A picture containing text, appliance, kitchen appliance, stove&#10;&#10;Description automatically generated">
            <a:extLst>
              <a:ext uri="{FF2B5EF4-FFF2-40B4-BE49-F238E27FC236}">
                <a16:creationId xmlns:a16="http://schemas.microsoft.com/office/drawing/2014/main" id="{71F4C261-BAB2-4C69-A833-7E3F830059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817" y="3171765"/>
            <a:ext cx="2124495" cy="1828800"/>
          </a:xfrm>
          <a:prstGeom prst="rect">
            <a:avLst/>
          </a:prstGeom>
        </p:spPr>
      </p:pic>
      <p:pic>
        <p:nvPicPr>
          <p:cNvPr id="23" name="Picture 22" descr="A picture containing text, appliance, kitchen appliance, oven&#10;&#10;Description automatically generated">
            <a:extLst>
              <a:ext uri="{FF2B5EF4-FFF2-40B4-BE49-F238E27FC236}">
                <a16:creationId xmlns:a16="http://schemas.microsoft.com/office/drawing/2014/main" id="{83F361F0-785A-4ADA-A1E3-E631172810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20" y="5484811"/>
            <a:ext cx="2389983" cy="1606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03012E-6E05-DF4D-B014-ED8B86667683}"/>
              </a:ext>
            </a:extLst>
          </p:cNvPr>
          <p:cNvSpPr txBox="1"/>
          <p:nvPr/>
        </p:nvSpPr>
        <p:spPr>
          <a:xfrm>
            <a:off x="82771" y="350386"/>
            <a:ext cx="5834875" cy="268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65B17-A747-BA4A-86B0-331A8C29D3D8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228798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98440"/>
              </p:ext>
            </p:extLst>
          </p:nvPr>
        </p:nvGraphicFramePr>
        <p:xfrm>
          <a:off x="5702220" y="985016"/>
          <a:ext cx="393192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RCS304BV2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RCS304BV2L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RCS366BV2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330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RCS366BV2L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5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RCS24SBV2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50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RCS24SBV2L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500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RCS30SBV2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53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RCS30SBV2L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932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RCS36SBV2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58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RCS36SBV2L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244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RCS48SBV2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018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RCS48SBV2L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1776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L: Denotes LP/Propane model. No additional charges 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313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154529" y="5655"/>
            <a:ext cx="5848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 Ranges: RCS Series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347344" y="2517137"/>
            <a:ext cx="2509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RCS304BV2 – UMRP $4,295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Open Burner | Stainless Steel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F0D-A38F-4CD4-ABB7-0B55178DF46A}"/>
              </a:ext>
            </a:extLst>
          </p:cNvPr>
          <p:cNvSpPr txBox="1"/>
          <p:nvPr/>
        </p:nvSpPr>
        <p:spPr>
          <a:xfrm>
            <a:off x="2918554" y="2517137"/>
            <a:ext cx="2509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RCS366BV2 – UMRP $5,195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Open Burner | Stainless Steel 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4E633A-52C0-4798-928E-7441A7457F77}"/>
              </a:ext>
            </a:extLst>
          </p:cNvPr>
          <p:cNvSpPr txBox="1"/>
          <p:nvPr/>
        </p:nvSpPr>
        <p:spPr>
          <a:xfrm>
            <a:off x="508137" y="4873349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RCS24SBV2 – UMRP $3,995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Sealed Burner | 1,000+ Colors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CCA7B-BFA6-4AC6-9BB7-066E471F0C38}"/>
              </a:ext>
            </a:extLst>
          </p:cNvPr>
          <p:cNvSpPr txBox="1"/>
          <p:nvPr/>
        </p:nvSpPr>
        <p:spPr>
          <a:xfrm>
            <a:off x="3078888" y="4889251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RCS30SBV2 – UMRP $4,295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Sealed Burner | 1,000+ Colors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F27C7-5359-4482-9F90-99A6E873A769}"/>
              </a:ext>
            </a:extLst>
          </p:cNvPr>
          <p:cNvSpPr txBox="1"/>
          <p:nvPr/>
        </p:nvSpPr>
        <p:spPr>
          <a:xfrm>
            <a:off x="508132" y="7019245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RCS36SBV2 – UMRP $5,195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Sealed Burner | 1,000+ Colors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C71CD-4E70-4059-B186-674BFC8CC44D}"/>
              </a:ext>
            </a:extLst>
          </p:cNvPr>
          <p:cNvSpPr txBox="1"/>
          <p:nvPr/>
        </p:nvSpPr>
        <p:spPr>
          <a:xfrm>
            <a:off x="5622553" y="5090443"/>
            <a:ext cx="4011587" cy="2372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Culinary (RCS) Series Open Burner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Restaurant style 15,000 BTU Nova™ open burners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Integrated wok cooking - no wok ring needed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Extra-large convection oven with 1850° infrared broiler that accommodates a full size 18" x 26" commercial baking sheet</a:t>
            </a:r>
          </a:p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Culinary (RCS) Series Sealed Burner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sealed burners for maximum cooking area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Powerful 21,000* BTU burners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Convection oven fits commercial size sheet pans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1850° commercial-grade infrared broiler</a:t>
            </a:r>
          </a:p>
        </p:txBody>
      </p:sp>
      <p:pic>
        <p:nvPicPr>
          <p:cNvPr id="8" name="Picture 7" descr="A picture containing appliance, kitchen appliance, stove, indoor&#10;&#10;Description automatically generated">
            <a:extLst>
              <a:ext uri="{FF2B5EF4-FFF2-40B4-BE49-F238E27FC236}">
                <a16:creationId xmlns:a16="http://schemas.microsoft.com/office/drawing/2014/main" id="{1BDF2E60-10EF-4625-AC62-86E301465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955" y="934819"/>
            <a:ext cx="1178112" cy="1600200"/>
          </a:xfrm>
          <a:prstGeom prst="rect">
            <a:avLst/>
          </a:prstGeom>
        </p:spPr>
      </p:pic>
      <p:pic>
        <p:nvPicPr>
          <p:cNvPr id="15" name="Picture 14" descr="A picture containing appliance, kitchen appliance, stove, oven&#10;&#10;Description automatically generated">
            <a:extLst>
              <a:ext uri="{FF2B5EF4-FFF2-40B4-BE49-F238E27FC236}">
                <a16:creationId xmlns:a16="http://schemas.microsoft.com/office/drawing/2014/main" id="{772589F9-A98B-4AE4-B66E-F5710E175B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925" y="934819"/>
            <a:ext cx="1408277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C7B25-529F-4BF9-93C5-67FED04B13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697" y="3262212"/>
            <a:ext cx="97967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BE040E-3754-454F-A16C-B31346651B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07" r="22457"/>
          <a:stretch/>
        </p:blipFill>
        <p:spPr>
          <a:xfrm>
            <a:off x="3587472" y="3262212"/>
            <a:ext cx="1171182" cy="160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305184-6B3C-4309-83AC-C196A7D6B8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2021" y="5484811"/>
            <a:ext cx="1832666" cy="160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9B901F-5A67-4DB0-982B-EEAB10D8BD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27" r="17314"/>
          <a:stretch/>
        </p:blipFill>
        <p:spPr>
          <a:xfrm>
            <a:off x="889063" y="5429154"/>
            <a:ext cx="1416938" cy="1600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132EB3-4130-42A4-8033-475DA6E9B4D0}"/>
              </a:ext>
            </a:extLst>
          </p:cNvPr>
          <p:cNvSpPr txBox="1"/>
          <p:nvPr/>
        </p:nvSpPr>
        <p:spPr>
          <a:xfrm>
            <a:off x="3088953" y="7019244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RCS48SBV2 – UMRP $8,995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Sealed Burner | 1,000+ Colors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17B7C1-7F81-436C-9C39-B49BB658B810}"/>
              </a:ext>
            </a:extLst>
          </p:cNvPr>
          <p:cNvCxnSpPr/>
          <p:nvPr/>
        </p:nvCxnSpPr>
        <p:spPr>
          <a:xfrm>
            <a:off x="347344" y="3095241"/>
            <a:ext cx="49204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9C7553-FED8-AC47-B665-249AB7569914}"/>
              </a:ext>
            </a:extLst>
          </p:cNvPr>
          <p:cNvSpPr txBox="1"/>
          <p:nvPr/>
        </p:nvSpPr>
        <p:spPr>
          <a:xfrm>
            <a:off x="289468" y="32681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50B0C-8647-F845-A312-2ED7DEC64D6F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319217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50330"/>
              </p:ext>
            </p:extLst>
          </p:nvPr>
        </p:nvGraphicFramePr>
        <p:xfrm>
          <a:off x="5702220" y="985016"/>
          <a:ext cx="384048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BSPRT244B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BSPRT244BL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BSPRT304B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330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BSPRT304BL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5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BSPRT366B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50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BSPRT366BL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500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BSPRT488B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53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BSPRT488BL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932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BSPRT6010B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58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BSPRT6010BL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24461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L: Denotes LP/Propane model. No additional charges 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313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71692" y="30002"/>
            <a:ext cx="615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Rangetops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Platinum Series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425811" y="2089247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BSPRT244B – UMRP $5,195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F0D-A38F-4CD4-ABB7-0B55178DF46A}"/>
              </a:ext>
            </a:extLst>
          </p:cNvPr>
          <p:cNvSpPr txBox="1"/>
          <p:nvPr/>
        </p:nvSpPr>
        <p:spPr>
          <a:xfrm>
            <a:off x="3150740" y="2090846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BSPRT304B – UMRP $5,395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4E633A-52C0-4798-928E-7441A7457F77}"/>
              </a:ext>
            </a:extLst>
          </p:cNvPr>
          <p:cNvSpPr txBox="1"/>
          <p:nvPr/>
        </p:nvSpPr>
        <p:spPr>
          <a:xfrm>
            <a:off x="850598" y="3621355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BSPRT366B – UMRP $5,995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CCA7B-BFA6-4AC6-9BB7-066E471F0C38}"/>
              </a:ext>
            </a:extLst>
          </p:cNvPr>
          <p:cNvSpPr txBox="1"/>
          <p:nvPr/>
        </p:nvSpPr>
        <p:spPr>
          <a:xfrm>
            <a:off x="1272056" y="5132034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BSPRT488B – UMRP $6,995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F27C7-5359-4482-9F90-99A6E873A769}"/>
              </a:ext>
            </a:extLst>
          </p:cNvPr>
          <p:cNvSpPr txBox="1"/>
          <p:nvPr/>
        </p:nvSpPr>
        <p:spPr>
          <a:xfrm>
            <a:off x="1565824" y="6582658"/>
            <a:ext cx="22028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BSPRT6010B – UMRP $10,295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22553" y="4533840"/>
            <a:ext cx="3852337" cy="1217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Platinum Series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25,000 BTU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PrimaNova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™ open burners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burners, plus innovative Interchangeable Griddle/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Charbroiler</a:t>
            </a: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Gentle 130° simmer burner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Integrated wok cooking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4AB2D-6583-4F9B-89FD-82672644B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75" y="1094237"/>
            <a:ext cx="1814227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F22C5-416D-4C0D-9B08-8F4434FB1D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063" y="1089671"/>
            <a:ext cx="2183108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667E04-0D2A-4E77-82F6-ADC4631925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75" y="2620531"/>
            <a:ext cx="2663794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3E913-AB77-4BCD-ACDB-2C9C3ABEF4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75" y="4139555"/>
            <a:ext cx="3506710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84EBC5-B11E-4E3F-B4BC-05984A9488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75" y="5620479"/>
            <a:ext cx="4251346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D1D8D-C793-B94D-94BC-E627EBAAC243}"/>
              </a:ext>
            </a:extLst>
          </p:cNvPr>
          <p:cNvSpPr txBox="1"/>
          <p:nvPr/>
        </p:nvSpPr>
        <p:spPr>
          <a:xfrm>
            <a:off x="4024661" y="288166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E9037-C128-B748-87BF-C8AFAB375DE9}"/>
              </a:ext>
            </a:extLst>
          </p:cNvPr>
          <p:cNvSpPr txBox="1"/>
          <p:nvPr/>
        </p:nvSpPr>
        <p:spPr>
          <a:xfrm>
            <a:off x="71692" y="331599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298037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96328"/>
              </p:ext>
            </p:extLst>
          </p:nvPr>
        </p:nvGraphicFramePr>
        <p:xfrm>
          <a:off x="5702220" y="985016"/>
          <a:ext cx="393192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RGTNB244BV2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RGTNB244BV2L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RGTNB304BV2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330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RGTNB304BV2L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5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RGTNB366BV2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50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RGTNB366BV2L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500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RGTNB488BV2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53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RGTNB488BV2L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932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RGTNB486GV2 (12” Griddle)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58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RGTNB486GV2L (12” Griddle)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244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RGTNB6010BV2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853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RGTNB6010BV2L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3527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L: Denotes LP/Propane model. No additional charges 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313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138224" y="46047"/>
            <a:ext cx="5791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Rangetops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Nova Series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476203" y="2089247"/>
            <a:ext cx="2241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RGTNB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244BV2 – UMRP $4,395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F0D-A38F-4CD4-ABB7-0B55178DF46A}"/>
              </a:ext>
            </a:extLst>
          </p:cNvPr>
          <p:cNvSpPr txBox="1"/>
          <p:nvPr/>
        </p:nvSpPr>
        <p:spPr>
          <a:xfrm>
            <a:off x="3052958" y="2090846"/>
            <a:ext cx="2241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RGTNB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304BV2 – UMRP $4,495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4E633A-52C0-4798-928E-7441A7457F77}"/>
              </a:ext>
            </a:extLst>
          </p:cNvPr>
          <p:cNvSpPr txBox="1"/>
          <p:nvPr/>
        </p:nvSpPr>
        <p:spPr>
          <a:xfrm>
            <a:off x="756823" y="3621355"/>
            <a:ext cx="2233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RGTNB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366BV2 – UMRP $4,795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CCA7B-BFA6-4AC6-9BB7-066E471F0C38}"/>
              </a:ext>
            </a:extLst>
          </p:cNvPr>
          <p:cNvSpPr txBox="1"/>
          <p:nvPr/>
        </p:nvSpPr>
        <p:spPr>
          <a:xfrm>
            <a:off x="1251476" y="5114818"/>
            <a:ext cx="2233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RGTNB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488BV2 – UMRP $5,995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RGTNB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486GV2 – UMRP $6,195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F27C7-5359-4482-9F90-99A6E873A769}"/>
              </a:ext>
            </a:extLst>
          </p:cNvPr>
          <p:cNvSpPr txBox="1"/>
          <p:nvPr/>
        </p:nvSpPr>
        <p:spPr>
          <a:xfrm>
            <a:off x="1538354" y="6827467"/>
            <a:ext cx="2319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RGTNB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6010BV2 – UMRP $9,595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22553" y="5090427"/>
            <a:ext cx="3920147" cy="14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Nova (RNB) Series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22,000 BTU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UltraNova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™ open burners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Precise 130° simmer burner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Choose from all burners or add integrated griddle,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charbroiler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  French Top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Integrated wok cooking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667E04-0D2A-4E77-82F6-ADC4631925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75" y="2620531"/>
            <a:ext cx="2663794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FFF6B3-FC9E-4FEB-A96D-E31F1878E7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56" y="1088423"/>
            <a:ext cx="1830535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171F29-BCA3-4A28-9346-79B8232804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621" y="1088423"/>
            <a:ext cx="2305989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B85778-E475-4A8A-AEBA-C26D2091A6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75" y="4152639"/>
            <a:ext cx="3653107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468725-980C-4894-A210-D8172512FD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811" y="5840810"/>
            <a:ext cx="454495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6743C1-156C-A943-AAC6-43BE5C7EDF58}"/>
              </a:ext>
            </a:extLst>
          </p:cNvPr>
          <p:cNvSpPr txBox="1"/>
          <p:nvPr/>
        </p:nvSpPr>
        <p:spPr>
          <a:xfrm>
            <a:off x="4024661" y="258894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02221-B30C-9148-86A5-B8862EAE9C9F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4234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28881"/>
              </p:ext>
            </p:extLst>
          </p:nvPr>
        </p:nvGraphicFramePr>
        <p:xfrm>
          <a:off x="5702220" y="985016"/>
          <a:ext cx="393192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RBCT304BSSV2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RBCT304BSSV2L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RBCT365BSSV2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330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RBCT365BSSV2L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35228"/>
                  </a:ext>
                </a:extLst>
              </a:tr>
              <a:tr h="27432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L: Denotes LP/Propane model. No additional charges apply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313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138224" y="34123"/>
            <a:ext cx="6930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Cooktops: RBCT &amp; Induction Series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247004" y="2705150"/>
            <a:ext cx="2321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RBCT304BSS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V2 – UMRP $2,395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F0D-A38F-4CD4-ABB7-0B55178DF46A}"/>
              </a:ext>
            </a:extLst>
          </p:cNvPr>
          <p:cNvSpPr txBox="1"/>
          <p:nvPr/>
        </p:nvSpPr>
        <p:spPr>
          <a:xfrm>
            <a:off x="3040509" y="2705150"/>
            <a:ext cx="2321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RBCT365BSS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V2 – UMRP $2,995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38456" y="2840210"/>
            <a:ext cx="3920147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RBCT Series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Restaurant style 22,000 BTU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UltraNova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™ open burners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Precise 130° simmer burner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Full motion grates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Stainless steel knobs and available customization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Available in Natural or LP gas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Enhanced compatibility with BlueStar Electric Wall Oven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F5687-2990-45CB-B1CA-D03E171605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4" y="951104"/>
            <a:ext cx="2212930" cy="1645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2013D-4834-4835-B3CF-73402589F4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402" y="985016"/>
            <a:ext cx="2601685" cy="1600200"/>
          </a:xfrm>
          <a:prstGeom prst="rect">
            <a:avLst/>
          </a:prstGeom>
        </p:spPr>
      </p:pic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5C7A4A4-29C6-4767-905A-43F155859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71377"/>
              </p:ext>
            </p:extLst>
          </p:nvPr>
        </p:nvGraphicFramePr>
        <p:xfrm>
          <a:off x="5702220" y="4765013"/>
          <a:ext cx="393192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BSP36INDCKT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6058EAF-E051-4E07-811E-DE6D24301C5E}"/>
              </a:ext>
            </a:extLst>
          </p:cNvPr>
          <p:cNvSpPr txBox="1"/>
          <p:nvPr/>
        </p:nvSpPr>
        <p:spPr>
          <a:xfrm>
            <a:off x="5698026" y="5489925"/>
            <a:ext cx="3920147" cy="191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Induction Series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Features a searing 5,500 Watt burner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Rapid Heat Accelerator technology for no-wait cooking, heats 50% faster than gas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Exceptional temperature control with 12 cooking settings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Maximum cooking surface fits up to 5 pots or pans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Seamless 2-burner bridging technology, perfect for grilling or searing with the Cast Iron Dual Zone Griddle (sold separately)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F4F557-C2D6-4D60-A47B-61B37E811C75}"/>
              </a:ext>
            </a:extLst>
          </p:cNvPr>
          <p:cNvCxnSpPr>
            <a:cxnSpLocks/>
          </p:cNvCxnSpPr>
          <p:nvPr/>
        </p:nvCxnSpPr>
        <p:spPr>
          <a:xfrm>
            <a:off x="271486" y="4603799"/>
            <a:ext cx="9332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FC02FA2-D860-4595-AFC0-0553FDE874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402" y="4773967"/>
            <a:ext cx="2606040" cy="15187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325C17-19A1-4510-A5F8-2E34F726FDD8}"/>
              </a:ext>
            </a:extLst>
          </p:cNvPr>
          <p:cNvSpPr txBox="1"/>
          <p:nvPr/>
        </p:nvSpPr>
        <p:spPr>
          <a:xfrm>
            <a:off x="3095812" y="6445154"/>
            <a:ext cx="2210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BSP36INDCKT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– UMRP $3,895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74D6F-C015-D547-86DA-4B338F61AE14}"/>
              </a:ext>
            </a:extLst>
          </p:cNvPr>
          <p:cNvSpPr txBox="1"/>
          <p:nvPr/>
        </p:nvSpPr>
        <p:spPr>
          <a:xfrm>
            <a:off x="4024661" y="258429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B9CC1-6C8A-C343-BD42-677D6D7BCE9E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204384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46509"/>
              </p:ext>
            </p:extLst>
          </p:nvPr>
        </p:nvGraphicFramePr>
        <p:xfrm>
          <a:off x="5702220" y="985016"/>
          <a:ext cx="393192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BSEWO30SDV3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BSEWO30DDV3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138224" y="82750"/>
            <a:ext cx="6982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Wall Ovens: Single &amp; Double Electric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383732" y="2636144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BSEWO30SDV3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– UMRP $6,295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BF0D-A38F-4CD4-ABB7-0B55178DF46A}"/>
              </a:ext>
            </a:extLst>
          </p:cNvPr>
          <p:cNvSpPr txBox="1"/>
          <p:nvPr/>
        </p:nvSpPr>
        <p:spPr>
          <a:xfrm>
            <a:off x="3131878" y="2636144"/>
            <a:ext cx="21387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BSEWODDV3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– UMRP $5,795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38456" y="2029179"/>
            <a:ext cx="3920147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Single Electric Wall Oven Series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oversized, intuitive, full-color touchscreen with unique customization capabilities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Extra-large oven capacity, overall capacity of 4.6 cu ft &amp; industry leading usable capacity of 3.5 cu ft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Built-in, temperature-controlled bake stone for perfect artisan breads &amp; pizzas</a:t>
            </a:r>
          </a:p>
        </p:txBody>
      </p: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D5C7A4A4-29C6-4767-905A-43F155859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509037"/>
              </p:ext>
            </p:extLst>
          </p:nvPr>
        </p:nvGraphicFramePr>
        <p:xfrm>
          <a:off x="5702220" y="4160716"/>
          <a:ext cx="393192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BSDEWO30SDV3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BSDEWO30DDV3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9755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6058EAF-E051-4E07-811E-DE6D24301C5E}"/>
              </a:ext>
            </a:extLst>
          </p:cNvPr>
          <p:cNvSpPr txBox="1"/>
          <p:nvPr/>
        </p:nvSpPr>
        <p:spPr>
          <a:xfrm>
            <a:off x="5698026" y="5187772"/>
            <a:ext cx="3920147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Double Electric Wall Oven Series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New oversized, intuitive, full-color touchscreen with unique customization capabilities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Extra-large oven capacity, overall capacity of 9.2 cu ft &amp; industry leading usable capacity of 7.1 cu ft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Built-in, temperature-controlled bake stone for perfect artisan breads &amp; pizzas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F4F557-C2D6-4D60-A47B-61B37E811C75}"/>
              </a:ext>
            </a:extLst>
          </p:cNvPr>
          <p:cNvCxnSpPr>
            <a:cxnSpLocks/>
          </p:cNvCxnSpPr>
          <p:nvPr/>
        </p:nvCxnSpPr>
        <p:spPr>
          <a:xfrm>
            <a:off x="271486" y="3953941"/>
            <a:ext cx="9332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325C17-19A1-4510-A5F8-2E34F726FDD8}"/>
              </a:ext>
            </a:extLst>
          </p:cNvPr>
          <p:cNvSpPr txBox="1"/>
          <p:nvPr/>
        </p:nvSpPr>
        <p:spPr>
          <a:xfrm>
            <a:off x="332439" y="7169693"/>
            <a:ext cx="2390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BSDEWO30SDV3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– UMRP $9,595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831D3-E4D0-4610-ABA0-149E1D443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57" y="953350"/>
            <a:ext cx="1825156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B4023-86FD-44DC-A0DC-E850D11838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085" y="953350"/>
            <a:ext cx="1832315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EA097D-DAB5-406D-BFCF-05EA4DFC1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57" y="4160716"/>
            <a:ext cx="1828800" cy="29330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CB00A5-B991-4E32-B796-70F9E8EFCE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2" t="2823" r="28747" b="2823"/>
          <a:stretch/>
        </p:blipFill>
        <p:spPr>
          <a:xfrm>
            <a:off x="3309701" y="4160716"/>
            <a:ext cx="1783080" cy="29324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3E89DC8-41E6-4E7C-9CA7-D896A459C722}"/>
              </a:ext>
            </a:extLst>
          </p:cNvPr>
          <p:cNvSpPr txBox="1"/>
          <p:nvPr/>
        </p:nvSpPr>
        <p:spPr>
          <a:xfrm>
            <a:off x="3002036" y="7169693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BSDEWO30DDV3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– UMRP $8,995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AD6D-2E3A-E744-AB01-7C6D02419EF8}"/>
              </a:ext>
            </a:extLst>
          </p:cNvPr>
          <p:cNvSpPr txBox="1"/>
          <p:nvPr/>
        </p:nvSpPr>
        <p:spPr>
          <a:xfrm>
            <a:off x="4024661" y="260752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653FA-F1BA-2244-B6BF-685977F20D8C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330365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224"/>
              </p:ext>
            </p:extLst>
          </p:nvPr>
        </p:nvGraphicFramePr>
        <p:xfrm>
          <a:off x="5702220" y="985016"/>
          <a:ext cx="393192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BBB36R2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BBB36L2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79400" y="63772"/>
            <a:ext cx="5989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Refrigeration: PRO Built-In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577724" y="3810811"/>
            <a:ext cx="1951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BBB36R2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– UMRP $12,795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38456" y="2029179"/>
            <a:ext cx="3920147" cy="191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PRO Built-In Refrigerator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Stainless Steel Interiors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Dual Compressors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Oversized 22.4 cu. ft. Capacity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Fit Commercial Size Sheet Tray: Refrigerator/Freezer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Fully Extending Self Close Tray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Heavy Duty Construction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Ramp-on LED Lighting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A7668-F4A6-47D0-BAE6-3A822169B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255" y="985016"/>
            <a:ext cx="1228115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ADD96-6F67-4B25-A271-225DD58C40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656" y="965606"/>
            <a:ext cx="1270106" cy="2743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0C6B32-76BD-48B0-892C-B5C784A6DC7F}"/>
              </a:ext>
            </a:extLst>
          </p:cNvPr>
          <p:cNvSpPr txBox="1"/>
          <p:nvPr/>
        </p:nvSpPr>
        <p:spPr>
          <a:xfrm>
            <a:off x="3022992" y="3810811"/>
            <a:ext cx="1935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BBB36L2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– UMRP $12,795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071AC-4F08-4421-88DA-133CBEE62165}"/>
              </a:ext>
            </a:extLst>
          </p:cNvPr>
          <p:cNvCxnSpPr>
            <a:cxnSpLocks/>
          </p:cNvCxnSpPr>
          <p:nvPr/>
        </p:nvCxnSpPr>
        <p:spPr>
          <a:xfrm>
            <a:off x="271486" y="4224286"/>
            <a:ext cx="9332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8522A8CD-C3D0-45CF-870F-A28BA43CB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088786"/>
              </p:ext>
            </p:extLst>
          </p:nvPr>
        </p:nvGraphicFramePr>
        <p:xfrm>
          <a:off x="5702220" y="4478726"/>
          <a:ext cx="393192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BBF361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55E3A39-8E3F-4DAD-9F4A-AD34FA74D285}"/>
              </a:ext>
            </a:extLst>
          </p:cNvPr>
          <p:cNvSpPr txBox="1"/>
          <p:nvPr/>
        </p:nvSpPr>
        <p:spPr>
          <a:xfrm>
            <a:off x="5638455" y="5350848"/>
            <a:ext cx="3920147" cy="191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PRO Built-In French Door Refrigerator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Stainless Steel Interiors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Dual Compressors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Oversized 22.2 cu. ft. Capacity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Fit Commercial Size Sheet Tray: Refrigerator/Freezer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Fully Extending Self Close Tray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Heavy Duty Construction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Ramp-on LED Lighting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7B0D02-C6A8-4E69-88E6-771EEC0A7D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6" t="1909" r="33819" b="1859"/>
          <a:stretch/>
        </p:blipFill>
        <p:spPr>
          <a:xfrm>
            <a:off x="3368805" y="4368201"/>
            <a:ext cx="1243520" cy="2743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0D39BE-340D-45FF-8895-6044C2E8DD84}"/>
              </a:ext>
            </a:extLst>
          </p:cNvPr>
          <p:cNvSpPr txBox="1"/>
          <p:nvPr/>
        </p:nvSpPr>
        <p:spPr>
          <a:xfrm>
            <a:off x="3074291" y="7172216"/>
            <a:ext cx="1832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BBF361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– UMRP $13,295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57247A-A62D-8044-B0A7-4B8521A9EA2F}"/>
              </a:ext>
            </a:extLst>
          </p:cNvPr>
          <p:cNvSpPr txBox="1"/>
          <p:nvPr/>
        </p:nvSpPr>
        <p:spPr>
          <a:xfrm>
            <a:off x="4020014" y="259823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6B1A4-B9BC-7243-9EAB-B34B1E7C5462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184668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685B49-B1CE-409D-A02D-0789595C0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9252"/>
              </p:ext>
            </p:extLst>
          </p:nvPr>
        </p:nvGraphicFramePr>
        <p:xfrm>
          <a:off x="5702220" y="937310"/>
          <a:ext cx="393192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BIR30R0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 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61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BIR30L0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56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BIRP30R0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 4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84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BIRP30L0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907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3E198B-A26B-423A-9172-EB0181F6BAEA}"/>
              </a:ext>
            </a:extLst>
          </p:cNvPr>
          <p:cNvSpPr txBox="1"/>
          <p:nvPr/>
        </p:nvSpPr>
        <p:spPr>
          <a:xfrm>
            <a:off x="73175" y="79279"/>
            <a:ext cx="6782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Refrigeration: Column Refrigerator Availability –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Updated 11/12/2021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83604A-DB64-4DBC-B5A9-4FC39BCC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4233" r="6376" b="25332"/>
          <a:stretch/>
        </p:blipFill>
        <p:spPr>
          <a:xfrm>
            <a:off x="7658100" y="97052"/>
            <a:ext cx="2079514" cy="46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35737A-8FB2-42AF-8481-B337423CD90B}"/>
              </a:ext>
            </a:extLst>
          </p:cNvPr>
          <p:cNvSpPr txBox="1"/>
          <p:nvPr/>
        </p:nvSpPr>
        <p:spPr>
          <a:xfrm>
            <a:off x="328008" y="3728216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BIR30R0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$8,495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A248-15CC-4949-A051-4483A5FDFC59}"/>
              </a:ext>
            </a:extLst>
          </p:cNvPr>
          <p:cNvSpPr txBox="1"/>
          <p:nvPr/>
        </p:nvSpPr>
        <p:spPr>
          <a:xfrm>
            <a:off x="5627683" y="2451215"/>
            <a:ext cx="3920147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30” Integrated Column Refrigerator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Stainless Steel interior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Industry-leading 17.44 cu. ft. capacity for optimum food storage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Flush installation for seamless look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Soft close slide-out tray that fits sheet pan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Advanced, lateral airflow provides consistent temperature control for longer food preservation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9521D-7991-4EF0-952E-F279A3E7C2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838" y="985016"/>
            <a:ext cx="1023617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9B6DCC-927F-426A-89CB-FEB21D75BA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64" y="985016"/>
            <a:ext cx="1023617" cy="27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2C8EA8-68AD-4623-8A7B-465D966B03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118" y="985016"/>
            <a:ext cx="1036749" cy="274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A71ACE-F25E-4272-9A99-D91FA869C1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912" y="985016"/>
            <a:ext cx="1036749" cy="2743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0DA795-F143-4AA8-9DFC-7538FA61FE83}"/>
              </a:ext>
            </a:extLst>
          </p:cNvPr>
          <p:cNvSpPr txBox="1"/>
          <p:nvPr/>
        </p:nvSpPr>
        <p:spPr>
          <a:xfrm>
            <a:off x="4458012" y="3728213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BIRP30L0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$7,795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7DCAA7-4B37-486C-8D50-C7F357D08179}"/>
              </a:ext>
            </a:extLst>
          </p:cNvPr>
          <p:cNvSpPr txBox="1"/>
          <p:nvPr/>
        </p:nvSpPr>
        <p:spPr>
          <a:xfrm>
            <a:off x="1702082" y="3728215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BIR30L0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$8,495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A1800C-B790-4039-B58E-C5CA71913C7F}"/>
              </a:ext>
            </a:extLst>
          </p:cNvPr>
          <p:cNvSpPr txBox="1"/>
          <p:nvPr/>
        </p:nvSpPr>
        <p:spPr>
          <a:xfrm>
            <a:off x="3082722" y="372821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BIRP30R0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$7,795</a:t>
            </a:r>
          </a:p>
        </p:txBody>
      </p: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E6221A53-1D3B-4402-9589-5C047AB0E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21416"/>
              </p:ext>
            </p:extLst>
          </p:nvPr>
        </p:nvGraphicFramePr>
        <p:xfrm>
          <a:off x="5702220" y="4332739"/>
          <a:ext cx="393192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577204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220934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69105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Inventory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 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89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BIR24R0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6583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BIR24L0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9362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BIRP24R0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308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BIRP24L0 (Panel Ready)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to 19 weeks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2054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498491-92DC-4DD5-9E47-3BFF58BEE47C}"/>
              </a:ext>
            </a:extLst>
          </p:cNvPr>
          <p:cNvCxnSpPr>
            <a:cxnSpLocks/>
          </p:cNvCxnSpPr>
          <p:nvPr/>
        </p:nvCxnSpPr>
        <p:spPr>
          <a:xfrm>
            <a:off x="271486" y="4224286"/>
            <a:ext cx="93328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CB5640C-2199-4340-900D-584BE8A5F12E}"/>
              </a:ext>
            </a:extLst>
          </p:cNvPr>
          <p:cNvSpPr txBox="1"/>
          <p:nvPr/>
        </p:nvSpPr>
        <p:spPr>
          <a:xfrm>
            <a:off x="5627683" y="5830701"/>
            <a:ext cx="3920147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Features: 24” Integrated Column Refrigerator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Stainless Steel interior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Industry-leading 12.99 cu. ft. capacity for optimum food storage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Flush installation for seamless look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Soft close slide-out tray that fits sheet pan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Advanced, lateral airflow provides consistent temperature control for longer food preservation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1EA85F7-722F-4646-9628-6219E470D7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618" y="4304858"/>
            <a:ext cx="886054" cy="2743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BD2078E-B171-45F0-BA10-BC68EF4962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44" y="4332739"/>
            <a:ext cx="886054" cy="2743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C5A2C8D-42EF-45A3-9AE3-C33A000E71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035" y="4332739"/>
            <a:ext cx="846499" cy="28217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4219DB-5E86-41F1-8AA3-0F0BBC4C90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216" y="4332739"/>
            <a:ext cx="932718" cy="28254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51F6845-4DA5-4A32-B374-7FEE56CCC272}"/>
              </a:ext>
            </a:extLst>
          </p:cNvPr>
          <p:cNvSpPr txBox="1"/>
          <p:nvPr/>
        </p:nvSpPr>
        <p:spPr>
          <a:xfrm>
            <a:off x="328008" y="7075939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BIR24R0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$7,895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61E9D8-CD18-4811-8C94-6BC76FDC8F3D}"/>
              </a:ext>
            </a:extLst>
          </p:cNvPr>
          <p:cNvSpPr txBox="1"/>
          <p:nvPr/>
        </p:nvSpPr>
        <p:spPr>
          <a:xfrm>
            <a:off x="1702082" y="7079672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BIR24L0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$7,895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14001A-589F-4DEC-9DBB-F37258C0F675}"/>
              </a:ext>
            </a:extLst>
          </p:cNvPr>
          <p:cNvSpPr txBox="1"/>
          <p:nvPr/>
        </p:nvSpPr>
        <p:spPr>
          <a:xfrm>
            <a:off x="3082722" y="7075939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BIRP24R0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$7,295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96E358-166C-4AD3-8897-1BED4D861908}"/>
              </a:ext>
            </a:extLst>
          </p:cNvPr>
          <p:cNvSpPr txBox="1"/>
          <p:nvPr/>
        </p:nvSpPr>
        <p:spPr>
          <a:xfrm>
            <a:off x="4452740" y="7075939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BIRP24L0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UMRP $7,295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CC38A-DE0D-BD4E-A6EE-86C7F4EF66B4}"/>
              </a:ext>
            </a:extLst>
          </p:cNvPr>
          <p:cNvSpPr txBox="1"/>
          <p:nvPr/>
        </p:nvSpPr>
        <p:spPr>
          <a:xfrm>
            <a:off x="4015368" y="260752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D5486-6587-5147-B5F4-EBD5A1ED334E}"/>
              </a:ext>
            </a:extLst>
          </p:cNvPr>
          <p:cNvSpPr txBox="1"/>
          <p:nvPr/>
        </p:nvSpPr>
        <p:spPr>
          <a:xfrm>
            <a:off x="92532" y="396155"/>
            <a:ext cx="70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***Stock is first come/first serve. Stock numbers are not garunteed***</a:t>
            </a:r>
          </a:p>
        </p:txBody>
      </p:sp>
    </p:spTree>
    <p:extLst>
      <p:ext uri="{BB962C8B-B14F-4D97-AF65-F5344CB8AC3E}">
        <p14:creationId xmlns:p14="http://schemas.microsoft.com/office/powerpoint/2010/main" val="69155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1768</Words>
  <Application>Microsoft Office PowerPoint</Application>
  <PresentationFormat>Custom</PresentationFormat>
  <Paragraphs>372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Schutte</dc:creator>
  <cp:lastModifiedBy>Nick Lamneck</cp:lastModifiedBy>
  <cp:revision>68</cp:revision>
  <cp:lastPrinted>2021-11-10T15:15:47Z</cp:lastPrinted>
  <dcterms:created xsi:type="dcterms:W3CDTF">2021-11-10T14:48:27Z</dcterms:created>
  <dcterms:modified xsi:type="dcterms:W3CDTF">2021-11-12T15:24:24Z</dcterms:modified>
</cp:coreProperties>
</file>