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03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8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9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2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4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96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1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5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05266-B4C3-47E7-86B5-EFC5FC0415F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2C05D-FDE9-432F-9073-23AE81D7C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822931"/>
              </p:ext>
            </p:extLst>
          </p:nvPr>
        </p:nvGraphicFramePr>
        <p:xfrm>
          <a:off x="782519" y="1546661"/>
          <a:ext cx="5029200" cy="509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821">
                  <a:extLst>
                    <a:ext uri="{9D8B030D-6E8A-4147-A177-3AD203B41FA5}">
                      <a16:colId xmlns:a16="http://schemas.microsoft.com/office/drawing/2014/main" val="2848964667"/>
                    </a:ext>
                  </a:extLst>
                </a:gridCol>
                <a:gridCol w="1101482">
                  <a:extLst>
                    <a:ext uri="{9D8B030D-6E8A-4147-A177-3AD203B41FA5}">
                      <a16:colId xmlns:a16="http://schemas.microsoft.com/office/drawing/2014/main" val="3349282685"/>
                    </a:ext>
                  </a:extLst>
                </a:gridCol>
                <a:gridCol w="1156447">
                  <a:extLst>
                    <a:ext uri="{9D8B030D-6E8A-4147-A177-3AD203B41FA5}">
                      <a16:colId xmlns:a16="http://schemas.microsoft.com/office/drawing/2014/main" val="3581036065"/>
                    </a:ext>
                  </a:extLst>
                </a:gridCol>
                <a:gridCol w="1156450">
                  <a:extLst>
                    <a:ext uri="{9D8B030D-6E8A-4147-A177-3AD203B41FA5}">
                      <a16:colId xmlns:a16="http://schemas.microsoft.com/office/drawing/2014/main" val="3712855971"/>
                    </a:ext>
                  </a:extLst>
                </a:gridCol>
              </a:tblGrid>
              <a:tr h="239397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SINGLE &amp;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UPPER OVEN</a:t>
                      </a:r>
                    </a:p>
                    <a:p>
                      <a:r>
                        <a:rPr lang="en-US" sz="1000" dirty="0" smtClean="0">
                          <a:solidFill>
                            <a:schemeClr val="bg1"/>
                          </a:solidFill>
                        </a:rPr>
                        <a:t>Cooking </a:t>
                      </a:r>
                      <a:r>
                        <a:rPr lang="en-US" sz="1000" dirty="0" smtClean="0">
                          <a:solidFill>
                            <a:schemeClr val="bg1"/>
                          </a:solidFill>
                        </a:rPr>
                        <a:t>Modes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ME301WS    POD301W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MED301WS  POD301W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ME301YP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581349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Bake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374430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Conv. Bake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440190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Broil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380060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Conv. Broil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73477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Max Broil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640932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Max Conv. Broil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959551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Variable</a:t>
                      </a:r>
                      <a:r>
                        <a:rPr lang="en-US" sz="1000" baseline="0" dirty="0" smtClean="0"/>
                        <a:t> Broil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274176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Roast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830312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Conv. Roast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722624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Proof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827395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Warm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900332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Pizza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852275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True Convection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309623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Dehydrate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573518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Speed Convection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25714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Slow Roast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903849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Rotisserie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079164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Fast Preheat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959443"/>
                  </a:ext>
                </a:extLst>
              </a:tr>
            </a:tbl>
          </a:graphicData>
        </a:graphic>
      </p:graphicFrame>
      <p:pic>
        <p:nvPicPr>
          <p:cNvPr id="31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589" y="190128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999" y="400460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607" y="243412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637" y="212837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694" y="2723026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607" y="428722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312" y="3741525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568" y="454011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744" y="5059003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637" y="4796452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516" y="5851057"/>
            <a:ext cx="316647" cy="316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1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516" y="532480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317" y="5573276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961" y="1908102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979" y="2440933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009" y="2164058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54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066" y="272983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182" y="2987823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230" y="324377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5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900" y="3750585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519" y="401700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537" y="4549831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567" y="4272956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62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624" y="4809862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740" y="5067846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7436" y="529022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454" y="5823051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484" y="5546176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67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541" y="6111957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128" y="1917008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146" y="244983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176" y="2172964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442" y="3475815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442" y="3741525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175" y="429878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442" y="4546461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441" y="480706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438" y="5067363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437" y="6337442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349" y="2728467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4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677006"/>
              </p:ext>
            </p:extLst>
          </p:nvPr>
        </p:nvGraphicFramePr>
        <p:xfrm>
          <a:off x="6429293" y="1546661"/>
          <a:ext cx="5029200" cy="509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821">
                  <a:extLst>
                    <a:ext uri="{9D8B030D-6E8A-4147-A177-3AD203B41FA5}">
                      <a16:colId xmlns:a16="http://schemas.microsoft.com/office/drawing/2014/main" val="2848964667"/>
                    </a:ext>
                  </a:extLst>
                </a:gridCol>
                <a:gridCol w="1101482">
                  <a:extLst>
                    <a:ext uri="{9D8B030D-6E8A-4147-A177-3AD203B41FA5}">
                      <a16:colId xmlns:a16="http://schemas.microsoft.com/office/drawing/2014/main" val="3349282685"/>
                    </a:ext>
                  </a:extLst>
                </a:gridCol>
                <a:gridCol w="1156447">
                  <a:extLst>
                    <a:ext uri="{9D8B030D-6E8A-4147-A177-3AD203B41FA5}">
                      <a16:colId xmlns:a16="http://schemas.microsoft.com/office/drawing/2014/main" val="3581036065"/>
                    </a:ext>
                  </a:extLst>
                </a:gridCol>
                <a:gridCol w="1156450">
                  <a:extLst>
                    <a:ext uri="{9D8B030D-6E8A-4147-A177-3AD203B41FA5}">
                      <a16:colId xmlns:a16="http://schemas.microsoft.com/office/drawing/2014/main" val="3712855971"/>
                    </a:ext>
                  </a:extLst>
                </a:gridCol>
              </a:tblGrid>
              <a:tr h="239397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LOWER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OVEN (doubles)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000" dirty="0" smtClean="0"/>
                        <a:t>Cooking Mode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ME302WS    POD302W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MED302WS  POD302W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ME302YP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581349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Bake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374430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Conv. Bake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440190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Broil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380060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Conv. Broil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73477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Max Broil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640932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Max Conv. Broil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959551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Variable</a:t>
                      </a:r>
                      <a:r>
                        <a:rPr lang="en-US" sz="1000" baseline="0" dirty="0" smtClean="0"/>
                        <a:t> Broil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274176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Roast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830312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Conv. Roast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722624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Proof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827395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Warm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900332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Pizza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852275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True Convection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309623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Dehydrate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573518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Speed Convection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25714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Slow Roast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903849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Rotisserie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079164"/>
                  </a:ext>
                </a:extLst>
              </a:tr>
              <a:tr h="2610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Fast Preheat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959443"/>
                  </a:ext>
                </a:extLst>
              </a:tr>
            </a:tbl>
          </a:graphicData>
        </a:graphic>
      </p:graphicFrame>
      <p:pic>
        <p:nvPicPr>
          <p:cNvPr id="85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1363" y="190128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773" y="400460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381" y="243412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411" y="212837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8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8468" y="2723026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381" y="428722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90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086" y="3741525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342" y="454011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6518" y="5059003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93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411" y="4796452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290" y="5851057"/>
            <a:ext cx="316647" cy="316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95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290" y="532480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091" y="5573276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4902" y="1917008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7920" y="2449839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216" y="3475815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216" y="3741525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7623" y="4539727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0915" y="191025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325" y="401357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933" y="2443081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963" y="2137331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1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020" y="2731987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933" y="4296190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120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638" y="3750486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4894" y="4549071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6070" y="5067964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123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963" y="4805413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2842" y="5860018"/>
            <a:ext cx="316647" cy="316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126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2842" y="5333761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18" descr="Check Mark Free Brushes - (98 Free Download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3643" y="5582237"/>
            <a:ext cx="321469" cy="32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30-Inch Masterpiece® Double Wall Oven ME302WS-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83" r="33860"/>
          <a:stretch/>
        </p:blipFill>
        <p:spPr bwMode="auto">
          <a:xfrm>
            <a:off x="8138947" y="682370"/>
            <a:ext cx="470909" cy="82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30-Inch Masterpiece® Double Wall Oven MED302WS-1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28" r="33904"/>
          <a:stretch/>
        </p:blipFill>
        <p:spPr bwMode="auto">
          <a:xfrm>
            <a:off x="9284970" y="690087"/>
            <a:ext cx="471070" cy="82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30-Inch Professional Double Wall Oven PO302W-1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9" r="33820"/>
          <a:stretch/>
        </p:blipFill>
        <p:spPr bwMode="auto">
          <a:xfrm>
            <a:off x="8619076" y="682370"/>
            <a:ext cx="468625" cy="82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30-Inch Professional Double Wall Oven POD302W-1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82" r="33850"/>
          <a:stretch/>
        </p:blipFill>
        <p:spPr bwMode="auto">
          <a:xfrm>
            <a:off x="9764358" y="689705"/>
            <a:ext cx="471070" cy="82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30-Inch Masterpiece® Single Built-In Oven MED301WS-1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8" r="20815"/>
          <a:stretch/>
        </p:blipFill>
        <p:spPr bwMode="auto">
          <a:xfrm>
            <a:off x="3627918" y="1038373"/>
            <a:ext cx="479401" cy="464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30-Inch Professional Single Built-In Oven POD301W-1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52" t="14315" r="29453" b="15519"/>
          <a:stretch/>
        </p:blipFill>
        <p:spPr bwMode="auto">
          <a:xfrm>
            <a:off x="4106010" y="1040172"/>
            <a:ext cx="478281" cy="458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30-Inch Masterpiece® Single Built-In Oven ME301WS-1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94" r="21206"/>
          <a:stretch/>
        </p:blipFill>
        <p:spPr bwMode="auto">
          <a:xfrm>
            <a:off x="2493903" y="1040466"/>
            <a:ext cx="474468" cy="462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30-Inch Professional Single Built-In Oven PO301W-1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94" r="21375"/>
          <a:stretch/>
        </p:blipFill>
        <p:spPr bwMode="auto">
          <a:xfrm>
            <a:off x="2968371" y="1040466"/>
            <a:ext cx="473076" cy="462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7" b="3145"/>
          <a:stretch/>
        </p:blipFill>
        <p:spPr>
          <a:xfrm>
            <a:off x="4978620" y="1035885"/>
            <a:ext cx="474055" cy="4629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0" r="21631" b="934"/>
          <a:stretch/>
        </p:blipFill>
        <p:spPr>
          <a:xfrm>
            <a:off x="10708442" y="701620"/>
            <a:ext cx="459095" cy="8068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239" y="529837"/>
            <a:ext cx="4799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Cooking Modes for Thermador Convection Ovens</a:t>
            </a:r>
            <a:endParaRPr lang="en-US" dirty="0"/>
          </a:p>
        </p:txBody>
      </p:sp>
      <p:pic>
        <p:nvPicPr>
          <p:cNvPr id="1042" name="Picture 18" descr="Thermador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66" y="58113"/>
            <a:ext cx="1524004" cy="42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90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Soto, Joseph (RNA/MK-MAC)</dc:creator>
  <cp:lastModifiedBy>Soto, Joseph (RNA/MK-MAC)</cp:lastModifiedBy>
  <cp:revision>11</cp:revision>
  <dcterms:created xsi:type="dcterms:W3CDTF">2021-01-06T15:46:29Z</dcterms:created>
  <dcterms:modified xsi:type="dcterms:W3CDTF">2021-01-08T16:37:36Z</dcterms:modified>
</cp:coreProperties>
</file>