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  <p:sldMasterId id="2147483667" r:id="rId7"/>
    <p:sldMasterId id="2147483669" r:id="rId8"/>
  </p:sldMasterIdLst>
  <p:notesMasterIdLst>
    <p:notesMasterId r:id="rId21"/>
  </p:notesMasterIdLst>
  <p:handoutMasterIdLst>
    <p:handoutMasterId r:id="rId22"/>
  </p:handoutMasterIdLst>
  <p:sldIdLst>
    <p:sldId id="294" r:id="rId9"/>
    <p:sldId id="298" r:id="rId10"/>
    <p:sldId id="297" r:id="rId11"/>
    <p:sldId id="300" r:id="rId12"/>
    <p:sldId id="309" r:id="rId13"/>
    <p:sldId id="296" r:id="rId14"/>
    <p:sldId id="321" r:id="rId15"/>
    <p:sldId id="322" r:id="rId16"/>
    <p:sldId id="324" r:id="rId17"/>
    <p:sldId id="320" r:id="rId18"/>
    <p:sldId id="284" r:id="rId19"/>
    <p:sldId id="312" r:id="rId2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orient="horz" pos="629">
          <p15:clr>
            <a:srgbClr val="A4A3A4"/>
          </p15:clr>
        </p15:guide>
        <p15:guide id="3" orient="horz" pos="1807">
          <p15:clr>
            <a:srgbClr val="A4A3A4"/>
          </p15:clr>
        </p15:guide>
        <p15:guide id="4" orient="horz" pos="1131">
          <p15:clr>
            <a:srgbClr val="A4A3A4"/>
          </p15:clr>
        </p15:guide>
        <p15:guide id="5" orient="horz" pos="795">
          <p15:clr>
            <a:srgbClr val="A4A3A4"/>
          </p15:clr>
        </p15:guide>
        <p15:guide id="6" orient="horz" pos="852">
          <p15:clr>
            <a:srgbClr val="A4A3A4"/>
          </p15:clr>
        </p15:guide>
        <p15:guide id="7" orient="horz" pos="452">
          <p15:clr>
            <a:srgbClr val="A4A3A4"/>
          </p15:clr>
        </p15:guide>
        <p15:guide id="8" orient="horz" pos="3159">
          <p15:clr>
            <a:srgbClr val="A4A3A4"/>
          </p15:clr>
        </p15:guide>
        <p15:guide id="9" pos="2774">
          <p15:clr>
            <a:srgbClr val="A4A3A4"/>
          </p15:clr>
        </p15:guide>
        <p15:guide id="10" pos="5482">
          <p15:clr>
            <a:srgbClr val="A4A3A4"/>
          </p15:clr>
        </p15:guide>
        <p15:guide id="11" pos="2987">
          <p15:clr>
            <a:srgbClr val="A4A3A4"/>
          </p15:clr>
        </p15:guide>
        <p15:guide id="12" pos="2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8E"/>
    <a:srgbClr val="FFFFFF"/>
    <a:srgbClr val="B2B2B2"/>
    <a:srgbClr val="26A792"/>
    <a:srgbClr val="3A987D"/>
    <a:srgbClr val="BFBFBF"/>
    <a:srgbClr val="7F7F7F"/>
    <a:srgbClr val="D9D9D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30" autoAdjust="0"/>
    <p:restoredTop sz="79864" autoAdjust="0"/>
  </p:normalViewPr>
  <p:slideViewPr>
    <p:cSldViewPr snapToGrid="0" showGuides="1">
      <p:cViewPr varScale="1">
        <p:scale>
          <a:sx n="135" d="100"/>
          <a:sy n="135" d="100"/>
        </p:scale>
        <p:origin x="616" y="160"/>
      </p:cViewPr>
      <p:guideLst>
        <p:guide orient="horz" pos="3071"/>
        <p:guide orient="horz" pos="629"/>
        <p:guide orient="horz" pos="1807"/>
        <p:guide orient="horz" pos="1131"/>
        <p:guide orient="horz" pos="795"/>
        <p:guide orient="horz" pos="852"/>
        <p:guide orient="horz" pos="452"/>
        <p:guide orient="horz" pos="3159"/>
        <p:guide pos="2774"/>
        <p:guide pos="5482"/>
        <p:guide pos="2987"/>
        <p:guide pos="2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-31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3F1C1-F20C-4E89-9914-92CBF9BF6106}" type="datetimeFigureOut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09.11.20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94111-2D92-45F8-A767-64943CE69E1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3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249C5E-9F18-4640-997D-81CFBD23E399}" type="datetimeFigureOut">
              <a:rPr lang="de-DE" smtClean="0"/>
              <a:pPr/>
              <a:t>09.11.20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6F918F-A4F2-43E3-8458-882698D748A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54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lstStyle/>
          <a:p>
            <a:pPr marL="0" lvl="0">
              <a:lnSpc>
                <a:spcPct val="100000"/>
              </a:lnSpc>
              <a:buNone/>
            </a:pPr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60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Gentle rinsing of sensitive foods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Fast cleaning of large objects</a:t>
            </a:r>
            <a:endParaRPr lang="de-DE" sz="1200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latin typeface="FuturaTOT" panose="04000500000000000000" pitchFamily="82" charset="0"/>
                <a:cs typeface="Arial" panose="020B0604020202020204" pitchFamily="34" charset="0"/>
              </a:rPr>
              <a:t>Resource-saving</a:t>
            </a:r>
            <a:r>
              <a:rPr lang="de-DE" sz="1200" dirty="0">
                <a:latin typeface="FuturaTOT" panose="04000500000000000000" pitchFamily="82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FuturaTOT" panose="04000500000000000000" pitchFamily="82" charset="0"/>
                <a:cs typeface="Arial" panose="020B0604020202020204" pitchFamily="34" charset="0"/>
              </a:rPr>
              <a:t>hand</a:t>
            </a:r>
            <a:r>
              <a:rPr lang="de-DE" sz="1200" dirty="0">
                <a:latin typeface="FuturaTOT" panose="04000500000000000000" pitchFamily="82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FuturaTOT" panose="04000500000000000000" pitchFamily="82" charset="0"/>
                <a:cs typeface="Arial" panose="020B0604020202020204" pitchFamily="34" charset="0"/>
              </a:rPr>
              <a:t>washing</a:t>
            </a:r>
            <a:endParaRPr lang="de-DE" sz="1200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80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TOT" panose="04000500000000000000" pitchFamily="82" charset="0"/>
              </a:rPr>
              <a:t>Beautiful, ultra-slim design with clean lines compliment the space without taking over or appearing bulky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FuturaTOT" panose="04000500000000000000" pitchFamily="82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FuturaTOT" panose="04000500000000000000" pitchFamily="82" charset="0"/>
              </a:rPr>
              <a:t>3 shape options available for various customer needs: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FuturaTOT" panose="04000500000000000000" pitchFamily="82" charset="0"/>
              </a:rPr>
              <a:t>O-Style	A-Style	U-Style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FuturaTOT" panose="04000500000000000000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TOT" panose="04000500000000000000" pitchFamily="82" charset="0"/>
              </a:rPr>
              <a:t>Stocked in Chrome, Matte Black, Steel Optic, and Polished Nickel with matching soap dispenser line (Talis)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FuturaTOT" panose="04000500000000000000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FuturaTOT" panose="04000500000000000000" pitchFamily="8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67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FuturaTOT" panose="04000500000000000000" pitchFamily="82" charset="0"/>
                <a:sym typeface="Wingdings" panose="05000000000000000000" pitchFamily="2" charset="2"/>
              </a:rPr>
              <a:t>Options for all spaces</a:t>
            </a:r>
            <a:endParaRPr lang="en-US" sz="1200" b="1" dirty="0">
              <a:latin typeface="FuturaTOT" panose="04000500000000000000" pitchFamily="82" charset="0"/>
            </a:endParaRPr>
          </a:p>
          <a:p>
            <a:r>
              <a:rPr lang="en-US" sz="1200" dirty="0">
                <a:latin typeface="FuturaTOT" panose="04000500000000000000" pitchFamily="82" charset="0"/>
              </a:rPr>
              <a:t>Ergonomic: </a:t>
            </a:r>
          </a:p>
          <a:p>
            <a:r>
              <a:rPr lang="en-US" sz="1200" dirty="0">
                <a:latin typeface="FuturaTOT" panose="04000500000000000000" pitchFamily="82" charset="0"/>
              </a:rPr>
              <a:t>horizontally extendable spout, laminar spray</a:t>
            </a:r>
          </a:p>
          <a:p>
            <a:endParaRPr lang="en-US" sz="1200" dirty="0">
              <a:latin typeface="FuturaTOT" panose="04000500000000000000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FuturaTOT" panose="04000500000000000000" pitchFamily="82" charset="0"/>
                <a:sym typeface="Wingdings" panose="05000000000000000000" pitchFamily="2" charset="2"/>
              </a:rPr>
              <a:t>Versatile Use</a:t>
            </a:r>
            <a:endParaRPr lang="en-US" sz="1200" b="1" dirty="0">
              <a:latin typeface="FuturaTOT" panose="04000500000000000000" pitchFamily="82" charset="0"/>
            </a:endParaRPr>
          </a:p>
          <a:p>
            <a:r>
              <a:rPr lang="en-US" sz="1200" dirty="0">
                <a:latin typeface="FuturaTOT" panose="04000500000000000000" pitchFamily="82" charset="0"/>
              </a:rPr>
              <a:t>Ergonomic: laminar and shower spray, </a:t>
            </a:r>
          </a:p>
          <a:p>
            <a:r>
              <a:rPr lang="en-US" sz="1200" dirty="0">
                <a:latin typeface="FuturaTOT" panose="04000500000000000000" pitchFamily="82" charset="0"/>
              </a:rPr>
              <a:t>flat diverter button, lockable spray modes</a:t>
            </a:r>
            <a:endParaRPr lang="de-DE" sz="1200" dirty="0">
              <a:latin typeface="FuturaTOT" panose="04000500000000000000" pitchFamily="82" charset="0"/>
            </a:endParaRPr>
          </a:p>
          <a:p>
            <a:endParaRPr lang="en-US" sz="1200" dirty="0">
              <a:latin typeface="FuturaTOT" panose="04000500000000000000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FuturaTOT" panose="04000500000000000000" pitchFamily="82" charset="0"/>
                <a:sym typeface="Wingdings" panose="05000000000000000000" pitchFamily="2" charset="2"/>
              </a:rPr>
              <a:t>Eco-conscious</a:t>
            </a:r>
            <a:endParaRPr lang="en-US" sz="1200" b="1" dirty="0">
              <a:latin typeface="FuturaTOT" panose="04000500000000000000" pitchFamily="82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Economical: laminar spray (1.75 gpm)</a:t>
            </a:r>
            <a:endParaRPr lang="de-DE" sz="1200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FuturaTOT" panose="04000500000000000000" pitchFamily="82" charset="0"/>
            </a:endParaRPr>
          </a:p>
          <a:p>
            <a:endParaRPr lang="en-US" sz="1200" dirty="0">
              <a:latin typeface="FuturaTOT" panose="04000500000000000000" pitchFamily="8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74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22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lstStyle/>
          <a:p>
            <a:pPr marL="0" lvl="0">
              <a:lnSpc>
                <a:spcPct val="100000"/>
              </a:lnSpc>
              <a:buNone/>
            </a:pPr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50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Now more then ever we are eating healthier and preparing food at home.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The need to have clean fresh produce and the ability to clean the containers we store it in is growing everyday.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This process however is not always easy.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89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u="sng" dirty="0"/>
              <a:t>Satin Flow Spray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Less splash while cleaning fruits, vegetables, and dishes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Easy conversion from pull down spray to Satin Flow spray with Select button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Great for hand washing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 new way to experience water in the kitchen and a design that will become the focal point of the 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8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lstStyle/>
          <a:p>
            <a:pPr marL="0" lvl="0">
              <a:lnSpc>
                <a:spcPct val="100000"/>
              </a:lnSpc>
              <a:buNone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3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latin typeface="FuturaTOT" panose="04000500000000000000" pitchFamily="82" charset="0"/>
                <a:cs typeface="Arial" panose="020B0604020202020204" pitchFamily="34" charset="0"/>
              </a:rPr>
              <a:t>Laminar spray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Crystal clear water stream without aeration</a:t>
            </a:r>
            <a:endParaRPr lang="de-DE" sz="1200" b="1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err="1">
                <a:latin typeface="FuturaTOT" panose="04000500000000000000" pitchFamily="82" charset="0"/>
                <a:cs typeface="Arial" panose="020B0604020202020204" pitchFamily="34" charset="0"/>
              </a:rPr>
              <a:t>Shower</a:t>
            </a:r>
            <a:r>
              <a:rPr lang="de-DE" sz="1200" b="1" dirty="0">
                <a:latin typeface="FuturaTOT" panose="04000500000000000000" pitchFamily="82" charset="0"/>
                <a:cs typeface="Arial" panose="020B0604020202020204" pitchFamily="34" charset="0"/>
              </a:rPr>
              <a:t> spray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An intense shower spray to clean dishes or water plants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latin typeface="FuturaTOT" panose="04000500000000000000" pitchFamily="82" charset="0"/>
                <a:cs typeface="Arial" panose="020B0604020202020204" pitchFamily="34" charset="0"/>
              </a:rPr>
              <a:t>SatinFlow </a:t>
            </a:r>
            <a:r>
              <a:rPr lang="de-DE" sz="1200" b="1" dirty="0" err="1">
                <a:latin typeface="FuturaTOT" panose="04000500000000000000" pitchFamily="82" charset="0"/>
                <a:cs typeface="Arial" panose="020B0604020202020204" pitchFamily="34" charset="0"/>
              </a:rPr>
              <a:t>wide</a:t>
            </a:r>
            <a:r>
              <a:rPr lang="de-DE" sz="1200" b="1" dirty="0">
                <a:latin typeface="FuturaTOT" panose="04000500000000000000" pitchFamily="82" charset="0"/>
                <a:cs typeface="Arial" panose="020B0604020202020204" pitchFamily="34" charset="0"/>
              </a:rPr>
              <a:t> spray</a:t>
            </a:r>
            <a:endParaRPr lang="en-US" sz="1200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Ultra-fine, splash-free spray pattern with more than 130 jets.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918F-A4F2-43E3-8458-882698D748A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09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6B70C5B-70B2-4641-89B1-515EBDF30C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00" y="2434466"/>
            <a:ext cx="2387257" cy="4294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90000" rtlCol="0" anchor="t">
            <a:spAutoFit/>
          </a:bodyPr>
          <a:lstStyle>
            <a:lvl1pPr>
              <a:defRPr lang="de-DE" sz="2200" b="1" kern="1200" baseline="0" dirty="0" smtClean="0">
                <a:latin typeface="FuturaTOT" panose="04000500000000000000" pitchFamily="82" charset="0"/>
                <a:ea typeface="+mj-ea"/>
              </a:defRPr>
            </a:lvl1pPr>
            <a:lvl2pPr>
              <a:defRPr lang="de-DE" sz="1800" kern="1200" dirty="0" smtClean="0">
                <a:latin typeface="+mn-lt"/>
                <a:cs typeface="+mn-cs"/>
              </a:defRPr>
            </a:lvl2pPr>
            <a:lvl3pPr>
              <a:defRPr lang="de-DE" sz="1800" kern="1200" dirty="0" smtClean="0">
                <a:latin typeface="+mn-lt"/>
                <a:cs typeface="+mn-cs"/>
              </a:defRPr>
            </a:lvl3pPr>
            <a:lvl4pPr>
              <a:defRPr lang="de-DE" sz="1800" kern="1200" dirty="0" smtClean="0">
                <a:latin typeface="+mn-lt"/>
                <a:cs typeface="+mn-cs"/>
              </a:defRPr>
            </a:lvl4pPr>
            <a:lvl5pPr>
              <a:defRPr lang="en-GB" sz="1800" kern="1200" dirty="0">
                <a:latin typeface="+mn-lt"/>
                <a:cs typeface="+mn-cs"/>
              </a:defRPr>
            </a:lvl5pPr>
          </a:lstStyle>
          <a:p>
            <a:pPr lvl="0"/>
            <a:r>
              <a:rPr lang="en-US" noProof="0" dirty="0"/>
              <a:t>Title / Section Title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051C5F6-DB08-4704-A04B-8694ADB957C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1325" y="2928912"/>
            <a:ext cx="8267075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FuturaTOT" panose="04000500000000000000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kern="1200" noProof="0"/>
              <a:t>Subheading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44056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050000" y="4885200"/>
            <a:ext cx="4663200" cy="21762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>
            <a:lvl1pPr>
              <a:defRPr lang="de-DE" sz="800" kern="0" spc="100" dirty="0">
                <a:solidFill>
                  <a:srgbClr val="000000"/>
                </a:solidFill>
                <a:latin typeface="FuturaTOT" panose="04000500000000000000" pitchFamily="8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/>
              <a:t>July 2020 | NEW Kitchen Mixers | J. Clark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F8403BC-01C3-49F2-BFE6-718310DA2E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00" y="2236369"/>
            <a:ext cx="3968125" cy="229412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180000" tIns="0" rIns="180000" bIns="0" anchor="ctr" anchorCtr="0">
            <a:no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Blip>
                <a:blip r:embed="rId2"/>
              </a:buBlip>
              <a:defRPr lang="en-GB" sz="1600" b="1" kern="100" baseline="0" noProof="0" dirty="0" smtClean="0">
                <a:solidFill>
                  <a:schemeClr val="tx1"/>
                </a:solidFill>
                <a:latin typeface="FuturaTOT" panose="04000500000000000000" pitchFamily="82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FuturaTOT" panose="04000500000000000000" pitchFamily="82" charset="0"/>
              </a:defRPr>
            </a:lvl2pPr>
            <a:lvl3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FuturaTOT" panose="04000500000000000000" pitchFamily="82" charset="0"/>
              </a:defRPr>
            </a:lvl3pPr>
            <a:lvl4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FuturaTOT" panose="04000500000000000000" pitchFamily="82" charset="0"/>
              </a:defRPr>
            </a:lvl4pPr>
            <a:lvl5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  <a:latin typeface="FuturaTOT" panose="04000500000000000000" pitchFamily="82" charset="0"/>
              </a:defRPr>
            </a:lvl5pPr>
          </a:lstStyle>
          <a:p>
            <a:pPr lvl="0"/>
            <a:r>
              <a:rPr lang="en-US" noProof="0"/>
              <a:t>Content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419CD59-A167-4612-829A-E6B4C2FA68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600" y="1217328"/>
            <a:ext cx="1134926" cy="42943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90000" rtlCol="0" anchor="t">
            <a:spAutoFit/>
          </a:bodyPr>
          <a:lstStyle>
            <a:lvl1pPr>
              <a:defRPr lang="de-DE" sz="2200" b="1" kern="1200" dirty="0" smtClean="0">
                <a:latin typeface="FuturaTOT" panose="04000500000000000000" pitchFamily="82" charset="0"/>
                <a:ea typeface="+mj-ea"/>
              </a:defRPr>
            </a:lvl1pPr>
            <a:lvl2pPr>
              <a:defRPr lang="de-DE" sz="1800" kern="1200" dirty="0" smtClean="0">
                <a:latin typeface="+mn-lt"/>
                <a:cs typeface="+mn-cs"/>
              </a:defRPr>
            </a:lvl2pPr>
            <a:lvl3pPr>
              <a:defRPr lang="de-DE" sz="1800" kern="1200" dirty="0" smtClean="0">
                <a:latin typeface="+mn-lt"/>
                <a:cs typeface="+mn-cs"/>
              </a:defRPr>
            </a:lvl3pPr>
            <a:lvl4pPr>
              <a:defRPr lang="de-DE" sz="1800" kern="1200" dirty="0" smtClean="0">
                <a:latin typeface="+mn-lt"/>
                <a:cs typeface="+mn-cs"/>
              </a:defRPr>
            </a:lvl4pPr>
            <a:lvl5pPr>
              <a:defRPr lang="en-GB" sz="1800" kern="1200" dirty="0">
                <a:latin typeface="+mn-lt"/>
                <a:cs typeface="+mn-cs"/>
              </a:defRPr>
            </a:lvl5pPr>
          </a:lstStyle>
          <a:p>
            <a:pPr lvl="0"/>
            <a:r>
              <a:rPr lang="en-US" noProof="0"/>
              <a:t>Heading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096D19E2-A5E4-4168-8990-36AC5962F75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1325" y="1703616"/>
            <a:ext cx="8267075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FuturaTOT" panose="04000500000000000000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kern="1200" noProof="0"/>
              <a:t>Subheading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9274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050000" y="4885200"/>
            <a:ext cx="4663200" cy="21762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>
            <a:lvl1pPr>
              <a:defRPr lang="de-DE" sz="800" kern="0" spc="100" dirty="0">
                <a:solidFill>
                  <a:srgbClr val="000000"/>
                </a:solidFill>
                <a:latin typeface="FuturaTOT" panose="04000500000000000000" pitchFamily="8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/>
              <a:t>July 2020 | NEW Kitchen Mixers | J. Clark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67D32C2-FF50-4297-92F9-23EF825EDC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00" y="1217328"/>
            <a:ext cx="1134926" cy="42943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90000" rtlCol="0" anchor="t">
            <a:spAutoFit/>
          </a:bodyPr>
          <a:lstStyle>
            <a:lvl1pPr>
              <a:defRPr lang="de-DE" sz="2200" b="1" kern="1200" dirty="0" smtClean="0">
                <a:latin typeface="FuturaTOT" panose="04000500000000000000" pitchFamily="82" charset="0"/>
                <a:ea typeface="+mj-ea"/>
              </a:defRPr>
            </a:lvl1pPr>
            <a:lvl2pPr>
              <a:defRPr lang="de-DE" sz="1800" kern="1200" dirty="0" smtClean="0">
                <a:latin typeface="+mn-lt"/>
                <a:cs typeface="+mn-cs"/>
              </a:defRPr>
            </a:lvl2pPr>
            <a:lvl3pPr>
              <a:defRPr lang="de-DE" sz="1800" kern="1200" dirty="0" smtClean="0">
                <a:latin typeface="+mn-lt"/>
                <a:cs typeface="+mn-cs"/>
              </a:defRPr>
            </a:lvl3pPr>
            <a:lvl4pPr>
              <a:defRPr lang="de-DE" sz="1800" kern="1200" dirty="0" smtClean="0">
                <a:latin typeface="+mn-lt"/>
                <a:cs typeface="+mn-cs"/>
              </a:defRPr>
            </a:lvl4pPr>
            <a:lvl5pPr>
              <a:defRPr lang="en-GB" sz="1800" kern="1200" dirty="0">
                <a:latin typeface="+mn-lt"/>
                <a:cs typeface="+mn-cs"/>
              </a:defRPr>
            </a:lvl5pPr>
          </a:lstStyle>
          <a:p>
            <a:pPr lvl="0"/>
            <a:r>
              <a:rPr lang="en-US" noProof="0"/>
              <a:t>Heading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98C76DD-EACE-456B-A7B7-055284EEC05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1325" y="1703616"/>
            <a:ext cx="8267075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FuturaTOT" panose="04000500000000000000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kern="1200" noProof="0"/>
              <a:t>Subheading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20150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" y="2548226"/>
            <a:ext cx="835165" cy="34479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90000" rtlCol="0" anchor="t">
            <a:spAutoFit/>
          </a:bodyPr>
          <a:lstStyle>
            <a:lvl1pPr>
              <a:defRPr lang="de-DE" sz="1650" b="1" kern="1200" baseline="0" dirty="0" smtClean="0">
                <a:ea typeface="+mj-ea"/>
              </a:defRPr>
            </a:lvl1pPr>
            <a:lvl2pPr>
              <a:defRPr lang="de-DE" sz="1350" kern="1200" dirty="0" smtClean="0">
                <a:latin typeface="+mn-lt"/>
                <a:cs typeface="+mn-cs"/>
              </a:defRPr>
            </a:lvl2pPr>
            <a:lvl3pPr>
              <a:defRPr lang="de-DE" sz="1350" kern="1200" dirty="0" smtClean="0">
                <a:latin typeface="+mn-lt"/>
                <a:cs typeface="+mn-cs"/>
              </a:defRPr>
            </a:lvl3pPr>
            <a:lvl4pPr>
              <a:defRPr lang="de-DE" sz="1350" kern="1200" dirty="0" smtClean="0">
                <a:latin typeface="+mn-lt"/>
                <a:cs typeface="+mn-cs"/>
              </a:defRPr>
            </a:lvl4pPr>
            <a:lvl5pPr>
              <a:defRPr lang="en-GB" sz="1350" kern="1200" dirty="0">
                <a:latin typeface="+mn-lt"/>
                <a:cs typeface="+mn-cs"/>
              </a:defRPr>
            </a:lvl5pPr>
          </a:lstStyle>
          <a:p>
            <a:pPr lvl="0"/>
            <a:r>
              <a:rPr lang="en-GB" noProof="0"/>
              <a:t>Heading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435601" y="2918368"/>
            <a:ext cx="8267075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kern="1200" noProof="0"/>
              <a:t>Subheading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00724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sgrohe_16-9_Kitchen Cover_1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>
            <a:extLst>
              <a:ext uri="{FF2B5EF4-FFF2-40B4-BE49-F238E27FC236}">
                <a16:creationId xmlns:a16="http://schemas.microsoft.com/office/drawing/2014/main" id="{4B0457AC-D656-4E62-BDB8-0E21D7859FC0}"/>
              </a:ext>
            </a:extLst>
          </p:cNvPr>
          <p:cNvSpPr/>
          <p:nvPr userDrawn="1"/>
        </p:nvSpPr>
        <p:spPr>
          <a:xfrm>
            <a:off x="1" y="2214588"/>
            <a:ext cx="6485860" cy="114641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6B70C5B-70B2-4641-89B1-515EBDF30C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00" y="2434466"/>
            <a:ext cx="1134926" cy="42943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90000" rtlCol="0" anchor="t">
            <a:spAutoFit/>
          </a:bodyPr>
          <a:lstStyle>
            <a:lvl1pPr>
              <a:defRPr lang="de-DE" sz="2200" b="1" kern="1200" baseline="0" dirty="0" smtClean="0">
                <a:latin typeface="FuturaTOT" panose="04000500000000000000" pitchFamily="82" charset="0"/>
                <a:ea typeface="+mj-ea"/>
              </a:defRPr>
            </a:lvl1pPr>
            <a:lvl2pPr>
              <a:defRPr lang="de-DE" sz="1800" kern="1200" dirty="0" smtClean="0">
                <a:latin typeface="+mn-lt"/>
                <a:cs typeface="+mn-cs"/>
              </a:defRPr>
            </a:lvl2pPr>
            <a:lvl3pPr>
              <a:defRPr lang="de-DE" sz="1800" kern="1200" dirty="0" smtClean="0">
                <a:latin typeface="+mn-lt"/>
                <a:cs typeface="+mn-cs"/>
              </a:defRPr>
            </a:lvl3pPr>
            <a:lvl4pPr>
              <a:defRPr lang="de-DE" sz="1800" kern="1200" dirty="0" smtClean="0">
                <a:latin typeface="+mn-lt"/>
                <a:cs typeface="+mn-cs"/>
              </a:defRPr>
            </a:lvl4pPr>
            <a:lvl5pPr>
              <a:defRPr lang="en-GB" sz="1800" kern="1200" dirty="0">
                <a:latin typeface="+mn-lt"/>
                <a:cs typeface="+mn-cs"/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051C5F6-DB08-4704-A04B-8694ADB957C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1325" y="2928912"/>
            <a:ext cx="8267075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FuturaTOT" panose="04000500000000000000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kern="1200" noProof="0" dirty="0"/>
              <a:t>Subheading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3060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sgrohe_16-9_Kitchen Cover_2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>
            <a:extLst>
              <a:ext uri="{FF2B5EF4-FFF2-40B4-BE49-F238E27FC236}">
                <a16:creationId xmlns:a16="http://schemas.microsoft.com/office/drawing/2014/main" id="{33AD84FD-F78B-4231-86AE-1AA421F2D9DC}"/>
              </a:ext>
            </a:extLst>
          </p:cNvPr>
          <p:cNvSpPr/>
          <p:nvPr userDrawn="1"/>
        </p:nvSpPr>
        <p:spPr>
          <a:xfrm>
            <a:off x="1" y="2214588"/>
            <a:ext cx="6485860" cy="114641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6B70C5B-70B2-4641-89B1-515EBDF30C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00" y="2434466"/>
            <a:ext cx="1134926" cy="42943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90000" rtlCol="0" anchor="t">
            <a:spAutoFit/>
          </a:bodyPr>
          <a:lstStyle>
            <a:lvl1pPr>
              <a:defRPr lang="de-DE" sz="2200" b="1" kern="1200" baseline="0" dirty="0" smtClean="0">
                <a:latin typeface="FuturaTOT" panose="04000500000000000000" pitchFamily="82" charset="0"/>
                <a:ea typeface="+mj-ea"/>
              </a:defRPr>
            </a:lvl1pPr>
            <a:lvl2pPr>
              <a:defRPr lang="de-DE" sz="1800" kern="1200" dirty="0" smtClean="0">
                <a:latin typeface="+mn-lt"/>
                <a:cs typeface="+mn-cs"/>
              </a:defRPr>
            </a:lvl2pPr>
            <a:lvl3pPr>
              <a:defRPr lang="de-DE" sz="1800" kern="1200" dirty="0" smtClean="0">
                <a:latin typeface="+mn-lt"/>
                <a:cs typeface="+mn-cs"/>
              </a:defRPr>
            </a:lvl3pPr>
            <a:lvl4pPr>
              <a:defRPr lang="de-DE" sz="1800" kern="1200" dirty="0" smtClean="0">
                <a:latin typeface="+mn-lt"/>
                <a:cs typeface="+mn-cs"/>
              </a:defRPr>
            </a:lvl4pPr>
            <a:lvl5pPr>
              <a:defRPr lang="en-GB" sz="1800" kern="1200" dirty="0">
                <a:latin typeface="+mn-lt"/>
                <a:cs typeface="+mn-cs"/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051C5F6-DB08-4704-A04B-8694ADB957C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1325" y="2928912"/>
            <a:ext cx="8267075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FuturaTOT" panose="04000500000000000000" pitchFamily="8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kern="1200" noProof="0" dirty="0"/>
              <a:t>Subheading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97004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435601" y="4877050"/>
            <a:ext cx="2303995" cy="217625"/>
          </a:xfrm>
          <a:prstGeom prst="rect">
            <a:avLst/>
          </a:prstGeom>
          <a:noFill/>
        </p:spPr>
        <p:txBody>
          <a:bodyPr wrap="square" lIns="0" tIns="46800" rIns="90000" bIns="46800" rtlCol="0" anchor="ctr">
            <a:spAutoFit/>
          </a:bodyPr>
          <a:lstStyle/>
          <a:p>
            <a:r>
              <a:rPr lang="en-GB" sz="800" kern="0" spc="100" noProof="0" dirty="0">
                <a:solidFill>
                  <a:schemeClr val="tx1"/>
                </a:solidFill>
                <a:latin typeface="FuturaTOT" panose="04000500000000000000" pitchFamily="82" charset="0"/>
                <a:cs typeface="Arial"/>
              </a:rPr>
              <a:t>© Hansgrohe Inc. All rights reserved.</a:t>
            </a:r>
            <a:endParaRPr lang="en-GB" sz="800" kern="0" spc="100" baseline="30000" noProof="0" dirty="0">
              <a:solidFill>
                <a:schemeClr val="tx1"/>
              </a:solidFill>
              <a:latin typeface="FuturaTOT" panose="04000500000000000000" pitchFamily="82" charset="0"/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820000" y="4885200"/>
            <a:ext cx="550430" cy="215444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>
            <a:defPPr>
              <a:defRPr lang="de-DE"/>
            </a:defPPr>
            <a:lvl1pPr algn="r">
              <a:defRPr sz="700" kern="0" spc="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fld id="{3BA09349-CC55-854F-93C4-C6432ED25BC9}" type="slidenum">
              <a:rPr lang="en-GB" sz="800" noProof="0" smtClean="0">
                <a:latin typeface="FuturaTOT" panose="04000500000000000000" pitchFamily="82" charset="0"/>
              </a:rPr>
              <a:pPr lvl="0" algn="l"/>
              <a:t>‹#›</a:t>
            </a:fld>
            <a:endParaRPr lang="en-GB" sz="800" noProof="0" dirty="0">
              <a:latin typeface="FuturaTOT" panose="04000500000000000000" pitchFamily="82" charset="0"/>
            </a:endParaRPr>
          </a:p>
        </p:txBody>
      </p:sp>
      <p:pic>
        <p:nvPicPr>
          <p:cNvPr id="7" name="Picture 2" descr="C:\Users\Echlekri\AppData\Local\Lotus\Notes\Temp\notes429E54\~4467372.png">
            <a:extLst>
              <a:ext uri="{FF2B5EF4-FFF2-40B4-BE49-F238E27FC236}">
                <a16:creationId xmlns:a16="http://schemas.microsoft.com/office/drawing/2014/main" id="{AD739C7D-B661-4099-B6B9-5FC0EE12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0"/>
            <a:ext cx="2376000" cy="9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7" r:id="rId4"/>
  </p:sldLayoutIdLst>
  <p:transition>
    <p:fade/>
  </p:transition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86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2478" userDrawn="1">
          <p15:clr>
            <a:srgbClr val="F26B43"/>
          </p15:clr>
        </p15:guide>
        <p15:guide id="9" pos="181" userDrawn="1">
          <p15:clr>
            <a:srgbClr val="F26B43"/>
          </p15:clr>
        </p15:guide>
        <p15:guide id="10" pos="55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D5DD78-860E-4DCF-8B9B-3B58573F9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35601" y="4877050"/>
            <a:ext cx="2303995" cy="217625"/>
          </a:xfrm>
          <a:prstGeom prst="rect">
            <a:avLst/>
          </a:prstGeom>
          <a:noFill/>
        </p:spPr>
        <p:txBody>
          <a:bodyPr wrap="square" lIns="0" tIns="46800" rIns="90000" bIns="46800" rtlCol="0" anchor="ctr">
            <a:spAutoFit/>
          </a:bodyPr>
          <a:lstStyle/>
          <a:p>
            <a:r>
              <a:rPr lang="en-GB" sz="800" kern="0" spc="100" noProof="0" dirty="0">
                <a:solidFill>
                  <a:schemeClr val="tx1"/>
                </a:solidFill>
                <a:latin typeface="FuturaTOT" panose="04000500000000000000" pitchFamily="82" charset="0"/>
                <a:cs typeface="Arial"/>
              </a:rPr>
              <a:t>© Hansgrohe Inc. All rights reserved.</a:t>
            </a:r>
            <a:endParaRPr lang="en-GB" sz="800" kern="0" spc="100" baseline="30000" noProof="0" dirty="0">
              <a:solidFill>
                <a:schemeClr val="tx1"/>
              </a:solidFill>
              <a:latin typeface="FuturaTOT" panose="04000500000000000000" pitchFamily="82" charset="0"/>
              <a:cs typeface="Arial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8820000" y="4885200"/>
            <a:ext cx="550430" cy="215444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>
            <a:defPPr>
              <a:defRPr lang="de-DE"/>
            </a:defPPr>
            <a:lvl1pPr algn="r">
              <a:defRPr sz="700" kern="0" spc="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fld id="{3BA09349-CC55-854F-93C4-C6432ED25BC9}" type="slidenum">
              <a:rPr lang="en-GB" sz="800" noProof="0" smtClean="0">
                <a:latin typeface="FuturaTOT" panose="04000500000000000000" pitchFamily="82" charset="0"/>
              </a:rPr>
              <a:pPr lvl="0" algn="l"/>
              <a:t>‹#›</a:t>
            </a:fld>
            <a:endParaRPr lang="en-GB" sz="800" noProof="0" dirty="0">
              <a:latin typeface="FuturaTOT" panose="04000500000000000000" pitchFamily="82" charset="0"/>
            </a:endParaRPr>
          </a:p>
        </p:txBody>
      </p:sp>
      <p:pic>
        <p:nvPicPr>
          <p:cNvPr id="7" name="Picture 2" descr="C:\Users\Echlekri\AppData\Local\Lotus\Notes\Temp\notes429E54\~4467372.png">
            <a:extLst>
              <a:ext uri="{FF2B5EF4-FFF2-40B4-BE49-F238E27FC236}">
                <a16:creationId xmlns:a16="http://schemas.microsoft.com/office/drawing/2014/main" id="{AD739C7D-B661-4099-B6B9-5FC0EE12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0"/>
            <a:ext cx="2376000" cy="9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>
    <p:fade/>
  </p:transition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981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orient="horz" pos="2478">
          <p15:clr>
            <a:srgbClr val="F26B43"/>
          </p15:clr>
        </p15:guide>
        <p15:guide id="9" pos="181">
          <p15:clr>
            <a:srgbClr val="F26B43"/>
          </p15:clr>
        </p15:guide>
        <p15:guide id="10" pos="55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AF8E2F-F2E5-43EC-A172-8359C246C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35601" y="4877050"/>
            <a:ext cx="2303995" cy="217625"/>
          </a:xfrm>
          <a:prstGeom prst="rect">
            <a:avLst/>
          </a:prstGeom>
          <a:noFill/>
        </p:spPr>
        <p:txBody>
          <a:bodyPr wrap="square" lIns="0" tIns="46800" rIns="90000" bIns="46800" rtlCol="0" anchor="ctr">
            <a:spAutoFit/>
          </a:bodyPr>
          <a:lstStyle/>
          <a:p>
            <a:r>
              <a:rPr lang="en-GB" sz="800" kern="0" spc="100" noProof="0" dirty="0">
                <a:solidFill>
                  <a:schemeClr val="bg1"/>
                </a:solidFill>
                <a:latin typeface="FuturaTOT" panose="04000500000000000000" pitchFamily="82" charset="0"/>
                <a:cs typeface="Arial"/>
              </a:rPr>
              <a:t>© Hansgrohe Inc. All rights reserved.</a:t>
            </a:r>
            <a:endParaRPr lang="en-GB" sz="800" kern="0" spc="100" baseline="30000" noProof="0" dirty="0">
              <a:solidFill>
                <a:schemeClr val="bg1"/>
              </a:solidFill>
              <a:latin typeface="FuturaTOT" panose="04000500000000000000" pitchFamily="82" charset="0"/>
              <a:cs typeface="Arial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8820000" y="4885200"/>
            <a:ext cx="550430" cy="215444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>
            <a:defPPr>
              <a:defRPr lang="de-DE"/>
            </a:defPPr>
            <a:lvl1pPr algn="r">
              <a:defRPr sz="700" kern="0" spc="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fld id="{3BA09349-CC55-854F-93C4-C6432ED25BC9}" type="slidenum">
              <a:rPr lang="en-GB" sz="800" noProof="0" smtClean="0">
                <a:latin typeface="FuturaTOT" panose="04000500000000000000" pitchFamily="82" charset="0"/>
              </a:rPr>
              <a:pPr lvl="0" algn="l"/>
              <a:t>‹#›</a:t>
            </a:fld>
            <a:endParaRPr lang="en-GB" sz="800" noProof="0" dirty="0">
              <a:latin typeface="FuturaTOT" panose="04000500000000000000" pitchFamily="82" charset="0"/>
            </a:endParaRPr>
          </a:p>
        </p:txBody>
      </p:sp>
      <p:pic>
        <p:nvPicPr>
          <p:cNvPr id="7" name="Picture 2" descr="C:\Users\Echlekri\AppData\Local\Lotus\Notes\Temp\notes429E54\~4467372.png">
            <a:extLst>
              <a:ext uri="{FF2B5EF4-FFF2-40B4-BE49-F238E27FC236}">
                <a16:creationId xmlns:a16="http://schemas.microsoft.com/office/drawing/2014/main" id="{AD739C7D-B661-4099-B6B9-5FC0EE12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0"/>
            <a:ext cx="2376000" cy="9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1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>
    <p:fade/>
  </p:transition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1600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981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orient="horz" pos="2478">
          <p15:clr>
            <a:srgbClr val="F26B43"/>
          </p15:clr>
        </p15:guide>
        <p15:guide id="9" pos="181">
          <p15:clr>
            <a:srgbClr val="F26B43"/>
          </p15:clr>
        </p15:guide>
        <p15:guide id="10" pos="55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70F1A9E-23A2-412B-8CCF-F29F05F4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10"/>
          <p:cNvSpPr/>
          <p:nvPr/>
        </p:nvSpPr>
        <p:spPr>
          <a:xfrm>
            <a:off x="190893" y="3253168"/>
            <a:ext cx="3800009" cy="110751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>
              <a:latin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17592" y="3484857"/>
            <a:ext cx="656655" cy="322071"/>
          </a:xfrm>
        </p:spPr>
        <p:txBody>
          <a:bodyPr vert="horz" wrap="none" lIns="0" tIns="0" rIns="0" bIns="67496" rtlCol="0" anchor="t">
            <a:spAutoFit/>
          </a:bodyPr>
          <a:lstStyle/>
          <a:p>
            <a:r>
              <a:rPr lang="en-US" baseline="0" dirty="0">
                <a:latin typeface="FuturaTOT"/>
              </a:rPr>
              <a:t>Talis 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0"/>
          </p:nvPr>
        </p:nvSpPr>
        <p:spPr>
          <a:xfrm>
            <a:off x="517592" y="3853951"/>
            <a:ext cx="6200303" cy="184666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dirty="0">
                <a:latin typeface="FuturaTOT" panose="04000500000000000000" pitchFamily="82" charset="0"/>
              </a:rPr>
              <a:t>Minimalism In An Industrial Inspired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E1BF5-951B-40C2-9569-7ACBEE912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957" y="320511"/>
            <a:ext cx="2055043" cy="3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375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F9F7B5-EB3E-4247-B1DA-E0F521358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July 2020 | NEW Kitchen Mixers | J. Clark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F411-CEA1-4E84-AFE0-3D5FA3A5D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00" y="1217328"/>
            <a:ext cx="1694759" cy="429433"/>
          </a:xfrm>
        </p:spPr>
        <p:txBody>
          <a:bodyPr/>
          <a:lstStyle/>
          <a:p>
            <a:r>
              <a:rPr lang="en-US" dirty="0"/>
              <a:t>Functionality</a:t>
            </a:r>
          </a:p>
        </p:txBody>
      </p:sp>
      <p:pic>
        <p:nvPicPr>
          <p:cNvPr id="6" name="Grafik 26" descr="Ein Bild, das Person, drinnen, Tisch, Mann enthält.&#10;&#10;Automatisch generierte Beschreibung">
            <a:extLst>
              <a:ext uri="{FF2B5EF4-FFF2-40B4-BE49-F238E27FC236}">
                <a16:creationId xmlns:a16="http://schemas.microsoft.com/office/drawing/2014/main" id="{10325D3C-15B1-4A6D-8581-0910CAB62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75" y="2012558"/>
            <a:ext cx="1904890" cy="2167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25" descr="Ein Bild, das Person, Mann, drinnen, Hand enthält.&#10;&#10;Automatisch generierte Beschreibung">
            <a:extLst>
              <a:ext uri="{FF2B5EF4-FFF2-40B4-BE49-F238E27FC236}">
                <a16:creationId xmlns:a16="http://schemas.microsoft.com/office/drawing/2014/main" id="{E18CE1F1-BBD6-4098-BBFB-A23D0678AD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448" y="2002944"/>
            <a:ext cx="1904890" cy="216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5F88CB54-E9E0-4C52-8EF9-B79F08667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168" y="2005609"/>
            <a:ext cx="1822878" cy="216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17">
            <a:extLst>
              <a:ext uri="{FF2B5EF4-FFF2-40B4-BE49-F238E27FC236}">
                <a16:creationId xmlns:a16="http://schemas.microsoft.com/office/drawing/2014/main" id="{6DD9A393-087E-47D3-AB62-BA49066B616C}"/>
              </a:ext>
            </a:extLst>
          </p:cNvPr>
          <p:cNvSpPr/>
          <p:nvPr/>
        </p:nvSpPr>
        <p:spPr>
          <a:xfrm>
            <a:off x="6410168" y="1719466"/>
            <a:ext cx="1768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latin typeface="FuturaTOT" panose="04000500000000000000" pitchFamily="82" charset="0"/>
                <a:cs typeface="Arial" panose="020B0604020202020204" pitchFamily="34" charset="0"/>
              </a:rPr>
              <a:t>SatinFlow </a:t>
            </a:r>
            <a:r>
              <a:rPr lang="de-DE" sz="1200" b="1" dirty="0" err="1">
                <a:latin typeface="FuturaTOT" panose="04000500000000000000" pitchFamily="82" charset="0"/>
                <a:cs typeface="Arial" panose="020B0604020202020204" pitchFamily="34" charset="0"/>
              </a:rPr>
              <a:t>wide</a:t>
            </a:r>
            <a:r>
              <a:rPr lang="de-DE" sz="1200" b="1" dirty="0">
                <a:latin typeface="FuturaTOT" panose="04000500000000000000" pitchFamily="82" charset="0"/>
                <a:cs typeface="Arial" panose="020B0604020202020204" pitchFamily="34" charset="0"/>
              </a:rPr>
              <a:t> spray</a:t>
            </a:r>
            <a:endParaRPr lang="en-US" sz="1200" dirty="0">
              <a:latin typeface="FuturaTOT" panose="04000500000000000000" pitchFamily="82" charset="0"/>
              <a:cs typeface="Arial" panose="020B0604020202020204" pitchFamily="34" charset="0"/>
            </a:endParaRPr>
          </a:p>
        </p:txBody>
      </p:sp>
      <p:sp>
        <p:nvSpPr>
          <p:cNvPr id="10" name="Rechteck 18">
            <a:extLst>
              <a:ext uri="{FF2B5EF4-FFF2-40B4-BE49-F238E27FC236}">
                <a16:creationId xmlns:a16="http://schemas.microsoft.com/office/drawing/2014/main" id="{E9BC7080-F4F8-4E1F-B397-FE572BF005A3}"/>
              </a:ext>
            </a:extLst>
          </p:cNvPr>
          <p:cNvSpPr/>
          <p:nvPr/>
        </p:nvSpPr>
        <p:spPr>
          <a:xfrm>
            <a:off x="3418605" y="1726517"/>
            <a:ext cx="2122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>
                <a:latin typeface="FuturaTOT" panose="04000500000000000000" pitchFamily="82" charset="0"/>
                <a:cs typeface="Arial" panose="020B0604020202020204" pitchFamily="34" charset="0"/>
              </a:rPr>
              <a:t>Shower</a:t>
            </a:r>
            <a:r>
              <a:rPr lang="de-DE" sz="1200" b="1" dirty="0">
                <a:latin typeface="FuturaTOT" panose="04000500000000000000" pitchFamily="82" charset="0"/>
                <a:cs typeface="Arial" panose="020B0604020202020204" pitchFamily="34" charset="0"/>
              </a:rPr>
              <a:t> spray</a:t>
            </a: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CCDC230C-1EAD-4087-9C4E-2EEF0328C3DC}"/>
              </a:ext>
            </a:extLst>
          </p:cNvPr>
          <p:cNvSpPr/>
          <p:nvPr/>
        </p:nvSpPr>
        <p:spPr>
          <a:xfrm>
            <a:off x="453258" y="1708679"/>
            <a:ext cx="1865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latin typeface="FuturaTOT" panose="04000500000000000000" pitchFamily="82" charset="0"/>
                <a:cs typeface="Arial" panose="020B0604020202020204" pitchFamily="34" charset="0"/>
              </a:rPr>
              <a:t>Laminar spray</a:t>
            </a:r>
          </a:p>
        </p:txBody>
      </p:sp>
      <p:sp>
        <p:nvSpPr>
          <p:cNvPr id="12" name="Rechteck 20">
            <a:extLst>
              <a:ext uri="{FF2B5EF4-FFF2-40B4-BE49-F238E27FC236}">
                <a16:creationId xmlns:a16="http://schemas.microsoft.com/office/drawing/2014/main" id="{8F901484-8F93-4DFF-B18E-689E2BB817D6}"/>
              </a:ext>
            </a:extLst>
          </p:cNvPr>
          <p:cNvSpPr/>
          <p:nvPr/>
        </p:nvSpPr>
        <p:spPr>
          <a:xfrm rot="20700000">
            <a:off x="6154926" y="1478939"/>
            <a:ext cx="404153" cy="317406"/>
          </a:xfrm>
          <a:prstGeom prst="rect">
            <a:avLst/>
          </a:prstGeom>
          <a:solidFill>
            <a:srgbClr val="B00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>
                <a:latin typeface="FuturaTOT" panose="04000500000000000000" pitchFamily="82" charset="0"/>
                <a:cs typeface="Arial" panose="020B0604020202020204" pitchFamily="34" charset="0"/>
              </a:rPr>
              <a:t>NEW</a:t>
            </a:r>
            <a:endParaRPr lang="de-DE" sz="1000" b="1" dirty="0">
              <a:latin typeface="FuturaTOT" panose="04000500000000000000" pitchFamily="82" charset="0"/>
              <a:cs typeface="Arial" panose="020B0604020202020204" pitchFamily="34" charset="0"/>
            </a:endParaRP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6E16A25F-B550-4882-9336-4FA44CFA226E}"/>
              </a:ext>
            </a:extLst>
          </p:cNvPr>
          <p:cNvSpPr txBox="1">
            <a:spLocks/>
          </p:cNvSpPr>
          <p:nvPr/>
        </p:nvSpPr>
        <p:spPr>
          <a:xfrm>
            <a:off x="1613310" y="2006049"/>
            <a:ext cx="814055" cy="277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/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400"/>
              </a:spcAft>
              <a:buSzPct val="100000"/>
            </a:pPr>
            <a:r>
              <a:rPr lang="en-US" sz="1200" b="1" dirty="0">
                <a:solidFill>
                  <a:schemeClr val="bg1"/>
                </a:solidFill>
                <a:latin typeface="FuturaTOT" panose="04000500000000000000" pitchFamily="82" charset="0"/>
              </a:rPr>
              <a:t>1.75gpm</a:t>
            </a: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8837CFDD-BFA6-4B23-99AB-A3F660B045DA}"/>
              </a:ext>
            </a:extLst>
          </p:cNvPr>
          <p:cNvSpPr txBox="1">
            <a:spLocks/>
          </p:cNvSpPr>
          <p:nvPr/>
        </p:nvSpPr>
        <p:spPr>
          <a:xfrm>
            <a:off x="4610153" y="2002943"/>
            <a:ext cx="814055" cy="277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/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400"/>
              </a:spcAft>
              <a:buSzPct val="100000"/>
            </a:pPr>
            <a:r>
              <a:rPr lang="en-US" sz="1200" b="1" dirty="0">
                <a:solidFill>
                  <a:schemeClr val="bg1"/>
                </a:solidFill>
                <a:latin typeface="FuturaTOT" panose="04000500000000000000" pitchFamily="82" charset="0"/>
              </a:rPr>
              <a:t>1.75gpm</a:t>
            </a:r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4762478E-E6CA-4AA1-B28E-E863115E00D3}"/>
              </a:ext>
            </a:extLst>
          </p:cNvPr>
          <p:cNvSpPr txBox="1">
            <a:spLocks/>
          </p:cNvSpPr>
          <p:nvPr/>
        </p:nvSpPr>
        <p:spPr>
          <a:xfrm>
            <a:off x="7417504" y="1994977"/>
            <a:ext cx="814055" cy="277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none"/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1600" kern="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400"/>
              </a:spcAft>
              <a:buSzPct val="100000"/>
            </a:pPr>
            <a:r>
              <a:rPr lang="en-US" sz="1200" b="1" dirty="0">
                <a:solidFill>
                  <a:schemeClr val="bg1"/>
                </a:solidFill>
                <a:latin typeface="FuturaTOT" panose="04000500000000000000" pitchFamily="82" charset="0"/>
              </a:rPr>
              <a:t>1.75gpm</a:t>
            </a:r>
          </a:p>
        </p:txBody>
      </p:sp>
      <p:sp>
        <p:nvSpPr>
          <p:cNvPr id="16" name="Rechteck 9">
            <a:extLst>
              <a:ext uri="{FF2B5EF4-FFF2-40B4-BE49-F238E27FC236}">
                <a16:creationId xmlns:a16="http://schemas.microsoft.com/office/drawing/2014/main" id="{0FFF96CC-2928-4829-8F7D-F9F5B4EF63C8}"/>
              </a:ext>
            </a:extLst>
          </p:cNvPr>
          <p:cNvSpPr/>
          <p:nvPr/>
        </p:nvSpPr>
        <p:spPr>
          <a:xfrm>
            <a:off x="453258" y="4170144"/>
            <a:ext cx="197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20476">
              <a:defRPr/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Crystal clear water stream without aeration</a:t>
            </a:r>
          </a:p>
        </p:txBody>
      </p:sp>
      <p:sp>
        <p:nvSpPr>
          <p:cNvPr id="17" name="Rechteck 9">
            <a:extLst>
              <a:ext uri="{FF2B5EF4-FFF2-40B4-BE49-F238E27FC236}">
                <a16:creationId xmlns:a16="http://schemas.microsoft.com/office/drawing/2014/main" id="{B363A8C3-0133-47D9-8C7F-2740B131128E}"/>
              </a:ext>
            </a:extLst>
          </p:cNvPr>
          <p:cNvSpPr/>
          <p:nvPr/>
        </p:nvSpPr>
        <p:spPr>
          <a:xfrm>
            <a:off x="3431713" y="4155074"/>
            <a:ext cx="197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20476">
              <a:defRPr/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An intense shower spray to clean dishes or water plants</a:t>
            </a:r>
          </a:p>
        </p:txBody>
      </p:sp>
      <p:sp>
        <p:nvSpPr>
          <p:cNvPr id="18" name="Rechteck 9">
            <a:extLst>
              <a:ext uri="{FF2B5EF4-FFF2-40B4-BE49-F238E27FC236}">
                <a16:creationId xmlns:a16="http://schemas.microsoft.com/office/drawing/2014/main" id="{B8D9C32D-D048-4BAB-9EAE-E37C0FC70B29}"/>
              </a:ext>
            </a:extLst>
          </p:cNvPr>
          <p:cNvSpPr/>
          <p:nvPr/>
        </p:nvSpPr>
        <p:spPr>
          <a:xfrm>
            <a:off x="6381501" y="4170144"/>
            <a:ext cx="2159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20476">
              <a:defRPr/>
            </a:pPr>
            <a:r>
              <a:rPr lang="en-US" sz="1200" dirty="0">
                <a:latin typeface="FuturaTOT" panose="04000500000000000000" pitchFamily="82" charset="0"/>
                <a:cs typeface="Arial" panose="020B0604020202020204" pitchFamily="34" charset="0"/>
              </a:rPr>
              <a:t>Ultra-fine, splash-free spray pattern with more than 130 jets.</a:t>
            </a:r>
          </a:p>
        </p:txBody>
      </p:sp>
    </p:spTree>
    <p:extLst>
      <p:ext uri="{BB962C8B-B14F-4D97-AF65-F5344CB8AC3E}">
        <p14:creationId xmlns:p14="http://schemas.microsoft.com/office/powerpoint/2010/main" val="23444489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">
            <a:extLst>
              <a:ext uri="{FF2B5EF4-FFF2-40B4-BE49-F238E27FC236}">
                <a16:creationId xmlns:a16="http://schemas.microsoft.com/office/drawing/2014/main" id="{FB1BAADD-A03E-4B1C-BFD9-B9F41EB827AA}"/>
              </a:ext>
            </a:extLst>
          </p:cNvPr>
          <p:cNvSpPr/>
          <p:nvPr/>
        </p:nvSpPr>
        <p:spPr>
          <a:xfrm>
            <a:off x="2055906" y="4589929"/>
            <a:ext cx="4583953" cy="55357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269875" indent="-539750" algn="ctr">
              <a:spcBef>
                <a:spcPts val="300"/>
              </a:spcBef>
              <a:buSzPct val="100000"/>
              <a:buBlip>
                <a:blip r:embed="rId3"/>
              </a:buBlip>
              <a:tabLst>
                <a:tab pos="273050" algn="l"/>
              </a:tabLst>
            </a:pPr>
            <a:endParaRPr lang="de-DE" sz="1600" dirty="0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306828D3-D431-45A0-9FCB-0B8332F1F7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7785" y="0"/>
            <a:ext cx="3116215" cy="5143500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D7EF2EA2-3121-4D66-9501-5F4E2055CB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704" y="0"/>
            <a:ext cx="3093059" cy="5143500"/>
          </a:xfrm>
          <a:prstGeom prst="rect">
            <a:avLst/>
          </a:prstGeom>
        </p:spPr>
      </p:pic>
      <p:pic>
        <p:nvPicPr>
          <p:cNvPr id="9" name="Grafik 16">
            <a:extLst>
              <a:ext uri="{FF2B5EF4-FFF2-40B4-BE49-F238E27FC236}">
                <a16:creationId xmlns:a16="http://schemas.microsoft.com/office/drawing/2014/main" id="{9769B16E-0363-438E-BC35-57E6B2CB33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" y="0"/>
            <a:ext cx="2866408" cy="5143500"/>
          </a:xfrm>
          <a:prstGeom prst="rect">
            <a:avLst/>
          </a:prstGeom>
        </p:spPr>
      </p:pic>
      <p:pic>
        <p:nvPicPr>
          <p:cNvPr id="10" name="Picture 2" descr="C:\Users\Echlekri\AppData\Local\Lotus\Notes\Temp\notes429E54\~4467372.png">
            <a:extLst>
              <a:ext uri="{FF2B5EF4-FFF2-40B4-BE49-F238E27FC236}">
                <a16:creationId xmlns:a16="http://schemas.microsoft.com/office/drawing/2014/main" id="{DECAF319-26F8-48B6-A05D-F4AC3072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0"/>
            <a:ext cx="2376000" cy="9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9">
            <a:extLst>
              <a:ext uri="{FF2B5EF4-FFF2-40B4-BE49-F238E27FC236}">
                <a16:creationId xmlns:a16="http://schemas.microsoft.com/office/drawing/2014/main" id="{03D4FCE7-3877-4B89-BB80-45B6D0206043}"/>
              </a:ext>
            </a:extLst>
          </p:cNvPr>
          <p:cNvSpPr/>
          <p:nvPr/>
        </p:nvSpPr>
        <p:spPr>
          <a:xfrm>
            <a:off x="627117" y="887774"/>
            <a:ext cx="1598247" cy="1598247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69875" indent="-539750" algn="ctr">
              <a:spcBef>
                <a:spcPts val="300"/>
              </a:spcBef>
              <a:buSzPct val="100000"/>
              <a:buBlip>
                <a:blip r:embed="rId3"/>
              </a:buBlip>
              <a:tabLst>
                <a:tab pos="273050" algn="l"/>
              </a:tabLst>
            </a:pPr>
            <a:endParaRPr lang="de-DE" sz="1600" dirty="0"/>
          </a:p>
        </p:txBody>
      </p:sp>
      <p:sp>
        <p:nvSpPr>
          <p:cNvPr id="12" name="Rechteck 14">
            <a:extLst>
              <a:ext uri="{FF2B5EF4-FFF2-40B4-BE49-F238E27FC236}">
                <a16:creationId xmlns:a16="http://schemas.microsoft.com/office/drawing/2014/main" id="{440338B3-4818-45DE-93AC-E7BE55493D17}"/>
              </a:ext>
            </a:extLst>
          </p:cNvPr>
          <p:cNvSpPr/>
          <p:nvPr/>
        </p:nvSpPr>
        <p:spPr>
          <a:xfrm>
            <a:off x="578861" y="1441860"/>
            <a:ext cx="169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latin typeface="FuturaTOT" panose="04000500000000000000" pitchFamily="82" charset="0"/>
                <a:cs typeface="Arial" panose="020B0604020202020204" pitchFamily="34" charset="0"/>
              </a:rPr>
              <a:t>Gentle rinsing of </a:t>
            </a:r>
            <a:br>
              <a:rPr lang="en-US" sz="1600" dirty="0">
                <a:latin typeface="FuturaTOT" panose="04000500000000000000" pitchFamily="82" charset="0"/>
                <a:cs typeface="Arial" panose="020B0604020202020204" pitchFamily="34" charset="0"/>
              </a:rPr>
            </a:br>
            <a:r>
              <a:rPr lang="en-US" sz="1600" dirty="0">
                <a:latin typeface="FuturaTOT" panose="04000500000000000000" pitchFamily="82" charset="0"/>
                <a:cs typeface="Arial" panose="020B0604020202020204" pitchFamily="34" charset="0"/>
              </a:rPr>
              <a:t>sensitive foods</a:t>
            </a:r>
            <a:endParaRPr lang="de-DE" sz="1600" dirty="0">
              <a:latin typeface="FuturaTOT" panose="04000500000000000000" pitchFamily="82" charset="0"/>
              <a:cs typeface="Arial" panose="020B0604020202020204" pitchFamily="34" charset="0"/>
            </a:endParaRPr>
          </a:p>
        </p:txBody>
      </p:sp>
      <p:sp>
        <p:nvSpPr>
          <p:cNvPr id="13" name="Ellipse 20">
            <a:extLst>
              <a:ext uri="{FF2B5EF4-FFF2-40B4-BE49-F238E27FC236}">
                <a16:creationId xmlns:a16="http://schemas.microsoft.com/office/drawing/2014/main" id="{6854BEC2-2837-4F3B-BFF3-ABF8ED862498}"/>
              </a:ext>
            </a:extLst>
          </p:cNvPr>
          <p:cNvSpPr/>
          <p:nvPr/>
        </p:nvSpPr>
        <p:spPr>
          <a:xfrm>
            <a:off x="3649041" y="887773"/>
            <a:ext cx="1598247" cy="1598247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69875" indent="-539750" algn="ctr">
              <a:spcBef>
                <a:spcPts val="300"/>
              </a:spcBef>
              <a:buSzPct val="100000"/>
              <a:buBlip>
                <a:blip r:embed="rId3"/>
              </a:buBlip>
              <a:tabLst>
                <a:tab pos="273050" algn="l"/>
              </a:tabLst>
            </a:pPr>
            <a:endParaRPr lang="de-DE" sz="1600" dirty="0"/>
          </a:p>
        </p:txBody>
      </p:sp>
      <p:sp>
        <p:nvSpPr>
          <p:cNvPr id="14" name="Ellipse 21">
            <a:extLst>
              <a:ext uri="{FF2B5EF4-FFF2-40B4-BE49-F238E27FC236}">
                <a16:creationId xmlns:a16="http://schemas.microsoft.com/office/drawing/2014/main" id="{13732BDE-84DC-4AE9-8760-A2B39EB58943}"/>
              </a:ext>
            </a:extLst>
          </p:cNvPr>
          <p:cNvSpPr/>
          <p:nvPr/>
        </p:nvSpPr>
        <p:spPr>
          <a:xfrm>
            <a:off x="6786768" y="887773"/>
            <a:ext cx="1598247" cy="1598247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69875" indent="-539750" algn="ctr">
              <a:spcBef>
                <a:spcPts val="300"/>
              </a:spcBef>
              <a:buSzPct val="100000"/>
              <a:buBlip>
                <a:blip r:embed="rId3"/>
              </a:buBlip>
              <a:tabLst>
                <a:tab pos="273050" algn="l"/>
              </a:tabLst>
            </a:pPr>
            <a:endParaRPr lang="de-DE" sz="1600" dirty="0"/>
          </a:p>
        </p:txBody>
      </p:sp>
      <p:sp>
        <p:nvSpPr>
          <p:cNvPr id="15" name="Rechteck 22">
            <a:extLst>
              <a:ext uri="{FF2B5EF4-FFF2-40B4-BE49-F238E27FC236}">
                <a16:creationId xmlns:a16="http://schemas.microsoft.com/office/drawing/2014/main" id="{854066FC-B870-492F-B8A8-31B718BEEED6}"/>
              </a:ext>
            </a:extLst>
          </p:cNvPr>
          <p:cNvSpPr/>
          <p:nvPr/>
        </p:nvSpPr>
        <p:spPr>
          <a:xfrm>
            <a:off x="3602525" y="1429988"/>
            <a:ext cx="169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FuturaTOT" panose="04000500000000000000" pitchFamily="82" charset="0"/>
                <a:cs typeface="Arial" panose="020B0604020202020204" pitchFamily="34" charset="0"/>
              </a:rPr>
              <a:t>Fast cleaning of large objects</a:t>
            </a:r>
            <a:endParaRPr lang="de-DE" sz="1600" dirty="0">
              <a:latin typeface="FuturaTOT" panose="04000500000000000000" pitchFamily="82" charset="0"/>
              <a:cs typeface="Arial" panose="020B0604020202020204" pitchFamily="34" charset="0"/>
            </a:endParaRPr>
          </a:p>
        </p:txBody>
      </p:sp>
      <p:sp>
        <p:nvSpPr>
          <p:cNvPr id="16" name="Rechteck 23">
            <a:extLst>
              <a:ext uri="{FF2B5EF4-FFF2-40B4-BE49-F238E27FC236}">
                <a16:creationId xmlns:a16="http://schemas.microsoft.com/office/drawing/2014/main" id="{CCD8070B-E504-4FEB-BC0C-8468666491C4}"/>
              </a:ext>
            </a:extLst>
          </p:cNvPr>
          <p:cNvSpPr/>
          <p:nvPr/>
        </p:nvSpPr>
        <p:spPr>
          <a:xfrm>
            <a:off x="6768000" y="1438204"/>
            <a:ext cx="169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err="1">
                <a:latin typeface="FuturaTOT" panose="04000500000000000000" pitchFamily="82" charset="0"/>
                <a:cs typeface="Arial" panose="020B0604020202020204" pitchFamily="34" charset="0"/>
              </a:rPr>
              <a:t>Resource-saving</a:t>
            </a:r>
            <a:r>
              <a:rPr lang="de-DE" sz="1600" dirty="0">
                <a:latin typeface="FuturaTOT" panose="04000500000000000000" pitchFamily="8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FuturaTOT" panose="04000500000000000000" pitchFamily="82" charset="0"/>
                <a:cs typeface="Arial" panose="020B0604020202020204" pitchFamily="34" charset="0"/>
              </a:rPr>
              <a:t>hand</a:t>
            </a:r>
            <a:r>
              <a:rPr lang="de-DE" sz="1600" dirty="0">
                <a:latin typeface="FuturaTOT" panose="04000500000000000000" pitchFamily="82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FuturaTOT" panose="04000500000000000000" pitchFamily="82" charset="0"/>
                <a:cs typeface="Arial" panose="020B0604020202020204" pitchFamily="34" charset="0"/>
              </a:rPr>
              <a:t>washing</a:t>
            </a:r>
            <a:endParaRPr lang="de-DE" sz="1600" dirty="0">
              <a:latin typeface="FuturaTOT" panose="04000500000000000000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944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0ABFBF-A490-45A7-955A-01BAE7CF0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July 2020 | NEW Kitchen Mixers | J. Clark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C885C-3D9D-40B7-B2E8-E0E39D8A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00" y="1217328"/>
            <a:ext cx="1508683" cy="429433"/>
          </a:xfrm>
        </p:spPr>
        <p:txBody>
          <a:bodyPr/>
          <a:lstStyle/>
          <a:p>
            <a:r>
              <a:rPr lang="en-US" dirty="0"/>
              <a:t>Assortment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499AD3-642A-4E16-B812-FB6DD15E7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50417"/>
              </p:ext>
            </p:extLst>
          </p:nvPr>
        </p:nvGraphicFramePr>
        <p:xfrm>
          <a:off x="430801" y="1756012"/>
          <a:ext cx="8277599" cy="24765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81775">
                  <a:extLst>
                    <a:ext uri="{9D8B030D-6E8A-4147-A177-3AD203B41FA5}">
                      <a16:colId xmlns:a16="http://schemas.microsoft.com/office/drawing/2014/main" val="108694514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74653149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312911756"/>
                    </a:ext>
                  </a:extLst>
                </a:gridCol>
                <a:gridCol w="852674">
                  <a:extLst>
                    <a:ext uri="{9D8B030D-6E8A-4147-A177-3AD203B41FA5}">
                      <a16:colId xmlns:a16="http://schemas.microsoft.com/office/drawing/2014/main" val="21669729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Description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Finish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Part No.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List Price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75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Chrome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73837001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$850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323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73837671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$1,080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63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Aquno Select HighArc Kitchen Faucet, 3-Spray Pull-Down, 1.75 GPM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73837801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$1,080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0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Chrome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73831001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$935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33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73831671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$1,187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38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73831801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$1,187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54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Pull-Out,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Chrome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73836001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$760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89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Aquno Select HighArc Kitchen Faucet, 3-Spray Pull-Out, 1.75 GPM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73836671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$965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91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Aquno Select HighArc Kitchen Faucet, 3-Spray Pull-Out, 1.75 GPM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73836801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$965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51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Pull-Out,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Chrome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73830001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$845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57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Pull-Out,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73830671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$1,073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06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Aquno Select HighArc Kitchen Faucet, 3-Spray Pull-Out,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73830801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$1,073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1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4262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E53974-A3C2-4865-8909-C42BCC15D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0000" y="4885200"/>
            <a:ext cx="4663200" cy="217625"/>
          </a:xfrm>
        </p:spPr>
        <p:txBody>
          <a:bodyPr/>
          <a:lstStyle/>
          <a:p>
            <a:pPr algn="r"/>
            <a:r>
              <a:rPr lang="en-US"/>
              <a:t>July 2020 | NEW Kitchen Mixers | J. Clark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18DFE-A468-4DF7-81B0-C63529FDD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00" y="1217328"/>
            <a:ext cx="899285" cy="429433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84F30F-EA67-4274-B4E7-7A49D0B97719}"/>
              </a:ext>
            </a:extLst>
          </p:cNvPr>
          <p:cNvSpPr/>
          <p:nvPr/>
        </p:nvSpPr>
        <p:spPr>
          <a:xfrm>
            <a:off x="969650" y="1945662"/>
            <a:ext cx="3709015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FuturaTOT" panose="04000500000000000000" pitchFamily="82" charset="0"/>
              </a:rPr>
              <a:t>Beautiful, ultra-slim design with clean lines compliment the space without taking over or appearing bulky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628D924-A4E4-4D15-AF67-453616FAFD9D}"/>
              </a:ext>
            </a:extLst>
          </p:cNvPr>
          <p:cNvSpPr/>
          <p:nvPr/>
        </p:nvSpPr>
        <p:spPr>
          <a:xfrm>
            <a:off x="966735" y="2644849"/>
            <a:ext cx="3561154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FuturaTOT" panose="04000500000000000000" pitchFamily="82" charset="0"/>
              </a:rPr>
              <a:t>3 shape options available for various customer needs: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latin typeface="FuturaTOT" panose="04000500000000000000" pitchFamily="82" charset="0"/>
              </a:rPr>
              <a:t>O-Style	A-Style	U-Style</a:t>
            </a:r>
            <a:endParaRPr lang="de-DE" sz="1100" dirty="0">
              <a:latin typeface="FuturaTOT" panose="04000500000000000000" pitchFamily="8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735488F-8892-46BD-8C57-D498F044EA2E}"/>
              </a:ext>
            </a:extLst>
          </p:cNvPr>
          <p:cNvSpPr/>
          <p:nvPr/>
        </p:nvSpPr>
        <p:spPr>
          <a:xfrm>
            <a:off x="418095" y="2000859"/>
            <a:ext cx="548640" cy="27432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269875" indent="-539750" algn="ctr">
              <a:spcBef>
                <a:spcPts val="300"/>
              </a:spcBef>
              <a:buSzPct val="100000"/>
              <a:buBlip>
                <a:blip r:embed="rId3"/>
              </a:buBlip>
              <a:tabLst>
                <a:tab pos="273050" algn="l"/>
              </a:tabLst>
            </a:pPr>
            <a:endParaRPr lang="en-US" sz="16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8DE643A-177F-4FEE-968B-6CCD3BA0A9B5}"/>
              </a:ext>
            </a:extLst>
          </p:cNvPr>
          <p:cNvSpPr/>
          <p:nvPr/>
        </p:nvSpPr>
        <p:spPr>
          <a:xfrm>
            <a:off x="418095" y="2713939"/>
            <a:ext cx="548640" cy="27432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269875" indent="-539750" algn="ctr">
              <a:spcBef>
                <a:spcPts val="300"/>
              </a:spcBef>
              <a:buSzPct val="100000"/>
              <a:buBlip>
                <a:blip r:embed="rId3"/>
              </a:buBlip>
              <a:tabLst>
                <a:tab pos="273050" algn="l"/>
              </a:tabLst>
            </a:pPr>
            <a:endParaRPr lang="en-US" sz="16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C32A520-C7E2-4D56-A475-4D012010AB1E}"/>
              </a:ext>
            </a:extLst>
          </p:cNvPr>
          <p:cNvSpPr/>
          <p:nvPr/>
        </p:nvSpPr>
        <p:spPr>
          <a:xfrm>
            <a:off x="413869" y="3516343"/>
            <a:ext cx="548640" cy="27432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269875" indent="-539750" algn="ctr">
              <a:spcBef>
                <a:spcPts val="300"/>
              </a:spcBef>
              <a:buSzPct val="100000"/>
              <a:buBlip>
                <a:blip r:embed="rId3"/>
              </a:buBlip>
              <a:tabLst>
                <a:tab pos="273050" algn="l"/>
              </a:tabLst>
            </a:pPr>
            <a:endParaRPr lang="en-US" sz="1600" dirty="0"/>
          </a:p>
        </p:txBody>
      </p:sp>
      <p:sp>
        <p:nvSpPr>
          <p:cNvPr id="25" name="Rechteck 7">
            <a:extLst>
              <a:ext uri="{FF2B5EF4-FFF2-40B4-BE49-F238E27FC236}">
                <a16:creationId xmlns:a16="http://schemas.microsoft.com/office/drawing/2014/main" id="{19F7EA4E-F267-4B1A-8806-2AF89578E5FE}"/>
              </a:ext>
            </a:extLst>
          </p:cNvPr>
          <p:cNvSpPr/>
          <p:nvPr/>
        </p:nvSpPr>
        <p:spPr>
          <a:xfrm>
            <a:off x="969650" y="3472321"/>
            <a:ext cx="3561154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FuturaTOT" panose="04000500000000000000" pitchFamily="82" charset="0"/>
              </a:rPr>
              <a:t>Stocked in Chrome, Matte Black, Steel Optic, and Polished Nickel with matching soap dispenser line (Talis)</a:t>
            </a:r>
          </a:p>
        </p:txBody>
      </p:sp>
      <p:pic>
        <p:nvPicPr>
          <p:cNvPr id="29" name="Picture 28" descr="A vase of flowers on a table next to a window&#10;&#10;Description automatically generated">
            <a:extLst>
              <a:ext uri="{FF2B5EF4-FFF2-40B4-BE49-F238E27FC236}">
                <a16:creationId xmlns:a16="http://schemas.microsoft.com/office/drawing/2014/main" id="{5AA786FE-639F-404E-BBA6-B9B84D8F39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502" y="1330091"/>
            <a:ext cx="3658173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9333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E15C6AD-8EE1-4F4C-814A-72C219991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858F77E-19A6-4ACC-B0CB-4205001EDD4B}"/>
              </a:ext>
            </a:extLst>
          </p:cNvPr>
          <p:cNvSpPr txBox="1">
            <a:spLocks/>
          </p:cNvSpPr>
          <p:nvPr/>
        </p:nvSpPr>
        <p:spPr>
          <a:xfrm>
            <a:off x="435600" y="1217328"/>
            <a:ext cx="899285" cy="42943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90000" rtlCol="0" anchor="t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de-DE" sz="2200" b="1" kern="1200" baseline="0" dirty="0" smtClean="0">
                <a:solidFill>
                  <a:schemeClr val="tx1"/>
                </a:solidFill>
                <a:latin typeface="FuturaTOT" panose="04000500000000000000" pitchFamily="82" charset="0"/>
                <a:ea typeface="+mj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de-DE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de-DE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de-DE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en-GB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Design</a:t>
            </a:r>
          </a:p>
        </p:txBody>
      </p:sp>
      <p:pic>
        <p:nvPicPr>
          <p:cNvPr id="10" name="Picture 2" descr="C:\Users\Echlekri\AppData\Local\Lotus\Notes\Temp\notes429E54\~4467372.png">
            <a:extLst>
              <a:ext uri="{FF2B5EF4-FFF2-40B4-BE49-F238E27FC236}">
                <a16:creationId xmlns:a16="http://schemas.microsoft.com/office/drawing/2014/main" id="{5E6D0CD4-29FA-4186-A275-43463EE9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0"/>
            <a:ext cx="2376000" cy="9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336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400323-D1D3-4FB6-945A-9CC386935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July 2020 | NEW Kitchen Mixers | J. Clark</a:t>
            </a:r>
            <a:endParaRPr lang="en-US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3DCB588-4C47-4956-A90D-96D169F06622}"/>
              </a:ext>
            </a:extLst>
          </p:cNvPr>
          <p:cNvSpPr txBox="1">
            <a:spLocks/>
          </p:cNvSpPr>
          <p:nvPr/>
        </p:nvSpPr>
        <p:spPr>
          <a:xfrm>
            <a:off x="435600" y="1217328"/>
            <a:ext cx="899285" cy="42943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90000" rtlCol="0" anchor="t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de-DE" sz="2200" b="1" kern="1200" baseline="0" dirty="0" smtClean="0">
                <a:solidFill>
                  <a:schemeClr val="tx1"/>
                </a:solidFill>
                <a:latin typeface="FuturaTOT" panose="04000500000000000000" pitchFamily="82" charset="0"/>
                <a:ea typeface="+mj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de-DE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de-DE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de-DE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lang="en-GB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Design</a:t>
            </a:r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D1E9AB62-2E4C-40EB-874C-442E1A22544E}"/>
              </a:ext>
            </a:extLst>
          </p:cNvPr>
          <p:cNvSpPr/>
          <p:nvPr/>
        </p:nvSpPr>
        <p:spPr>
          <a:xfrm>
            <a:off x="363889" y="4255385"/>
            <a:ext cx="2592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FuturaTOT" panose="04000500000000000000" pitchFamily="82" charset="0"/>
              </a:rPr>
              <a:t>Ergonomic: </a:t>
            </a:r>
          </a:p>
          <a:p>
            <a:r>
              <a:rPr lang="en-US" sz="1100" dirty="0">
                <a:latin typeface="FuturaTOT" panose="04000500000000000000" pitchFamily="82" charset="0"/>
              </a:rPr>
              <a:t>horizontally extendable spout, laminar spray</a:t>
            </a:r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1B49A5B9-9283-431D-9BF0-C483D5328AC2}"/>
              </a:ext>
            </a:extLst>
          </p:cNvPr>
          <p:cNvSpPr/>
          <p:nvPr/>
        </p:nvSpPr>
        <p:spPr>
          <a:xfrm>
            <a:off x="352601" y="2093170"/>
            <a:ext cx="2138363" cy="339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FuturaTOT" panose="04000500000000000000" pitchFamily="82" charset="0"/>
                <a:sym typeface="Wingdings" panose="05000000000000000000" pitchFamily="2" charset="2"/>
              </a:rPr>
              <a:t>Options for all spaces</a:t>
            </a:r>
            <a:endParaRPr lang="en-US" sz="1200" dirty="0">
              <a:latin typeface="FuturaTOT" panose="04000500000000000000" pitchFamily="82" charset="0"/>
            </a:endParaRPr>
          </a:p>
        </p:txBody>
      </p:sp>
      <p:sp>
        <p:nvSpPr>
          <p:cNvPr id="12" name="Rechteck 14">
            <a:extLst>
              <a:ext uri="{FF2B5EF4-FFF2-40B4-BE49-F238E27FC236}">
                <a16:creationId xmlns:a16="http://schemas.microsoft.com/office/drawing/2014/main" id="{499E35F7-B270-4373-9EED-285DF1BE2542}"/>
              </a:ext>
            </a:extLst>
          </p:cNvPr>
          <p:cNvSpPr/>
          <p:nvPr/>
        </p:nvSpPr>
        <p:spPr>
          <a:xfrm>
            <a:off x="3320035" y="4259999"/>
            <a:ext cx="24616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FuturaTOT" panose="04000500000000000000" pitchFamily="82" charset="0"/>
              </a:rPr>
              <a:t>Ergonomic: laminar and shower spray, </a:t>
            </a:r>
          </a:p>
          <a:p>
            <a:r>
              <a:rPr lang="en-US" sz="1100" dirty="0">
                <a:latin typeface="FuturaTOT" panose="04000500000000000000" pitchFamily="82" charset="0"/>
              </a:rPr>
              <a:t>flat diverter button, lockable spray modes</a:t>
            </a:r>
            <a:endParaRPr lang="de-DE" sz="1100" dirty="0">
              <a:latin typeface="FuturaTOT" panose="04000500000000000000" pitchFamily="82" charset="0"/>
            </a:endParaRPr>
          </a:p>
        </p:txBody>
      </p:sp>
      <p:sp>
        <p:nvSpPr>
          <p:cNvPr id="13" name="Rechteck 15">
            <a:extLst>
              <a:ext uri="{FF2B5EF4-FFF2-40B4-BE49-F238E27FC236}">
                <a16:creationId xmlns:a16="http://schemas.microsoft.com/office/drawing/2014/main" id="{CF3A40C4-CF65-49E1-AEFD-C242134A8848}"/>
              </a:ext>
            </a:extLst>
          </p:cNvPr>
          <p:cNvSpPr/>
          <p:nvPr/>
        </p:nvSpPr>
        <p:spPr>
          <a:xfrm>
            <a:off x="3316300" y="2093170"/>
            <a:ext cx="2138363" cy="339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FuturaTOT" panose="04000500000000000000" pitchFamily="82" charset="0"/>
                <a:sym typeface="Wingdings" panose="05000000000000000000" pitchFamily="2" charset="2"/>
              </a:rPr>
              <a:t>Versatile Use</a:t>
            </a:r>
            <a:endParaRPr lang="en-US" sz="1200" dirty="0">
              <a:latin typeface="FuturaTOT" panose="04000500000000000000" pitchFamily="82" charset="0"/>
            </a:endParaRPr>
          </a:p>
        </p:txBody>
      </p:sp>
      <p:pic>
        <p:nvPicPr>
          <p:cNvPr id="14" name="Grafik 16">
            <a:extLst>
              <a:ext uri="{FF2B5EF4-FFF2-40B4-BE49-F238E27FC236}">
                <a16:creationId xmlns:a16="http://schemas.microsoft.com/office/drawing/2014/main" id="{AB6F2F59-3334-43D0-81F7-09562204B3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601" y="2468880"/>
            <a:ext cx="2243257" cy="170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hteck 17">
            <a:extLst>
              <a:ext uri="{FF2B5EF4-FFF2-40B4-BE49-F238E27FC236}">
                <a16:creationId xmlns:a16="http://schemas.microsoft.com/office/drawing/2014/main" id="{2E0CD6DB-8A8B-4B5E-88E4-BA71DCA0CDD4}"/>
              </a:ext>
            </a:extLst>
          </p:cNvPr>
          <p:cNvSpPr/>
          <p:nvPr/>
        </p:nvSpPr>
        <p:spPr>
          <a:xfrm>
            <a:off x="6381600" y="4271368"/>
            <a:ext cx="2606632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FuturaTOT" panose="04000500000000000000" pitchFamily="82" charset="0"/>
                <a:cs typeface="Arial" panose="020B0604020202020204" pitchFamily="34" charset="0"/>
              </a:rPr>
              <a:t>Economical: laminar spray (1.75 gpm)</a:t>
            </a:r>
            <a:endParaRPr lang="de-DE" sz="1100" dirty="0">
              <a:latin typeface="FuturaTOT" panose="04000500000000000000" pitchFamily="8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100" dirty="0">
              <a:latin typeface="FuturaTOT" panose="04000500000000000000" pitchFamily="82" charset="0"/>
            </a:endParaRPr>
          </a:p>
        </p:txBody>
      </p:sp>
      <p:sp>
        <p:nvSpPr>
          <p:cNvPr id="18" name="Rechteck 15">
            <a:extLst>
              <a:ext uri="{FF2B5EF4-FFF2-40B4-BE49-F238E27FC236}">
                <a16:creationId xmlns:a16="http://schemas.microsoft.com/office/drawing/2014/main" id="{A6270ABF-78F5-4501-A6E0-727E6F302475}"/>
              </a:ext>
            </a:extLst>
          </p:cNvPr>
          <p:cNvSpPr/>
          <p:nvPr/>
        </p:nvSpPr>
        <p:spPr>
          <a:xfrm>
            <a:off x="6284587" y="2100365"/>
            <a:ext cx="2138363" cy="339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FuturaTOT" panose="04000500000000000000" pitchFamily="82" charset="0"/>
                <a:sym typeface="Wingdings" panose="05000000000000000000" pitchFamily="2" charset="2"/>
              </a:rPr>
              <a:t>Eco-conscious</a:t>
            </a:r>
            <a:endParaRPr lang="en-US" sz="1200" dirty="0">
              <a:latin typeface="FuturaTOT" panose="04000500000000000000" pitchFamily="82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4ACCE140-6AEB-4174-BD70-5A2815785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7144" y="2468880"/>
            <a:ext cx="2240280" cy="17053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432ACD82-DA50-41BB-A8E6-257EE713C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492" y="2468880"/>
            <a:ext cx="2240280" cy="17053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157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34D200-0CEB-44DD-9EE2-49EBE7A57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July 2020 | NEW Kitchen Mixers | J. Clark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8CD35-1017-4EA0-BA4E-70F944665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00" y="1217328"/>
            <a:ext cx="1508683" cy="429433"/>
          </a:xfrm>
        </p:spPr>
        <p:txBody>
          <a:bodyPr/>
          <a:lstStyle/>
          <a:p>
            <a:r>
              <a:rPr lang="en-US" dirty="0"/>
              <a:t>Assortment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C7257A-6EF3-4D9E-86D9-CF86FDC37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86987"/>
              </p:ext>
            </p:extLst>
          </p:nvPr>
        </p:nvGraphicFramePr>
        <p:xfrm>
          <a:off x="435600" y="1756012"/>
          <a:ext cx="8277599" cy="304346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79521">
                  <a:extLst>
                    <a:ext uri="{9D8B030D-6E8A-4147-A177-3AD203B41FA5}">
                      <a16:colId xmlns:a16="http://schemas.microsoft.com/office/drawing/2014/main" val="2196308308"/>
                    </a:ext>
                  </a:extLst>
                </a:gridCol>
                <a:gridCol w="1268010">
                  <a:extLst>
                    <a:ext uri="{9D8B030D-6E8A-4147-A177-3AD203B41FA5}">
                      <a16:colId xmlns:a16="http://schemas.microsoft.com/office/drawing/2014/main" val="4204817156"/>
                    </a:ext>
                  </a:extLst>
                </a:gridCol>
                <a:gridCol w="1066026">
                  <a:extLst>
                    <a:ext uri="{9D8B030D-6E8A-4147-A177-3AD203B41FA5}">
                      <a16:colId xmlns:a16="http://schemas.microsoft.com/office/drawing/2014/main" val="2087841981"/>
                    </a:ext>
                  </a:extLst>
                </a:gridCol>
                <a:gridCol w="864042">
                  <a:extLst>
                    <a:ext uri="{9D8B030D-6E8A-4147-A177-3AD203B41FA5}">
                      <a16:colId xmlns:a16="http://schemas.microsoft.com/office/drawing/2014/main" val="2649476707"/>
                    </a:ext>
                  </a:extLst>
                </a:gridCol>
              </a:tblGrid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Description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Finish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Part No.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List Price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29090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O-Style 2-Spray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Chrome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72800001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82976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O-Style 2-Spray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72800671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$699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75629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O-Style 2-Spray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72800801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$699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56270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O-Style 2-Spray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Polished Nickel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72800831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$671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08517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O-Style 2-Spray Pull‑Down,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Chrome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72801001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$633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14470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O-Style 2-Spray Pull‑Down,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72801671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$804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51444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O-Style 2-Spray Pull‑Down,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72801801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$804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020623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O-Style 2-Spray Pull‑Down,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Polished Nickel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72801831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$772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27228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A-Style 2-Spray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Chrome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72846001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567003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A-Style 2-Spray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72846671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$635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67888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A-Style 2-Spray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72846801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$635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27136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A-Style 2-Spray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Polished Nickel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72846831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$610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900688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A-Style 2-Spray Pull‑Down,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Chrome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72850001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$575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91022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A-Style 2-Spray Pull‑Down,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72850671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$730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73936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A-Style 2-Spray Pull‑Down,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72850801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$730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214771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A-Style 2-Spray Pull‑Down, 1.75 GPM w/sBox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Polished Nickel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72850831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$702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69184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U-Style 1-Spray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Chrome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72806001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$400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65182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U-Style 1-Spray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Matte Black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72806671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$508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51112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U-Style 1-Spray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Steel Optic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72806801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$508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665229"/>
                  </a:ext>
                </a:extLst>
              </a:tr>
              <a:tr h="1242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Talis N HighArc Kitchen Faucet, U-Style 1-Spray Pull‑Down, 1.75 GPM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Polished Nickel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FuturaTOT" panose="04000500000000000000" pitchFamily="82" charset="0"/>
                        </a:rPr>
                        <a:t>72806831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FuturaTOT" panose="04000500000000000000" pitchFamily="82" charset="0"/>
                        </a:rPr>
                        <a:t>$488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uturaTOT" panose="04000500000000000000" pitchFamily="82" charset="0"/>
                      </a:endParaRPr>
                    </a:p>
                  </a:txBody>
                  <a:tcPr marL="45720" marR="45720" marT="776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0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4312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2">
            <a:extLst>
              <a:ext uri="{FF2B5EF4-FFF2-40B4-BE49-F238E27FC236}">
                <a16:creationId xmlns:a16="http://schemas.microsoft.com/office/drawing/2014/main" id="{7F4FA1BA-8479-4382-B128-579528B55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hteck 10"/>
          <p:cNvSpPr/>
          <p:nvPr/>
        </p:nvSpPr>
        <p:spPr>
          <a:xfrm>
            <a:off x="190893" y="3253168"/>
            <a:ext cx="3800009" cy="110751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>
              <a:latin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17592" y="3484857"/>
            <a:ext cx="1300099" cy="322071"/>
          </a:xfrm>
        </p:spPr>
        <p:txBody>
          <a:bodyPr vert="horz" wrap="none" lIns="0" tIns="0" rIns="0" bIns="67496" rtlCol="0" anchor="t">
            <a:spAutoFit/>
          </a:bodyPr>
          <a:lstStyle/>
          <a:p>
            <a:r>
              <a:rPr lang="en-US" baseline="0" dirty="0">
                <a:latin typeface="FuturaTOT"/>
              </a:rPr>
              <a:t>Aquno Select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0"/>
          </p:nvPr>
        </p:nvSpPr>
        <p:spPr>
          <a:xfrm>
            <a:off x="517592" y="3853951"/>
            <a:ext cx="6200303" cy="184666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dirty="0">
                <a:latin typeface="FuturaTOT"/>
              </a:rPr>
              <a:t>Experience Water In A Brand New Way</a:t>
            </a:r>
            <a:endParaRPr lang="en-US" baseline="0" dirty="0">
              <a:latin typeface="FuturaTO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E1BF5-951B-40C2-9569-7ACBEE912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957" y="320511"/>
            <a:ext cx="2055043" cy="3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41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3849E-5D32-4FDC-9ADF-833C6D972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July 2020 | NEW Kitchen Mixers | J. Clark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16989-5FE4-4601-93AD-3B1E4DF04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Now more then ever we are eating healthier and preparing food at home.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The need to have clean fresh produce and the ability to clean the containers we store it in is growing everyday.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This process however is not always easy.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A08E7-DD23-4899-BC4D-DCE0548C0E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00" y="1217328"/>
            <a:ext cx="2146678" cy="429433"/>
          </a:xfrm>
        </p:spPr>
        <p:txBody>
          <a:bodyPr/>
          <a:lstStyle/>
          <a:p>
            <a:r>
              <a:rPr lang="en-US" dirty="0"/>
              <a:t>Can You Relate?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5CDAFAB8-8141-4BCF-858E-14904B2AE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677" y="1050246"/>
            <a:ext cx="339071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547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3849E-5D32-4FDC-9ADF-833C6D972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/>
              <a:t>July 2020 | NEW Kitchen Mixers | J. Clark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16989-5FE4-4601-93AD-3B1E4DF04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600" y="1824116"/>
            <a:ext cx="4796800" cy="2706376"/>
          </a:xfrm>
        </p:spPr>
        <p:txBody>
          <a:bodyPr/>
          <a:lstStyle/>
          <a:p>
            <a:pPr marL="0" indent="0">
              <a:buNone/>
            </a:pPr>
            <a:r>
              <a:rPr lang="en-US" b="0" u="sng" dirty="0"/>
              <a:t>Satin Flow Spray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Less splash while cleaning fruits, vegetables, and dishes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Easy conversion from pull down spray to Satin Flow spray with Select button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Great for hand washing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 new way to experience water in the kitchen and a design that will become the focal point of the room.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A08E7-DD23-4899-BC4D-DCE0548C0E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00" y="1217328"/>
            <a:ext cx="2146678" cy="429433"/>
          </a:xfrm>
        </p:spPr>
        <p:txBody>
          <a:bodyPr/>
          <a:lstStyle/>
          <a:p>
            <a:r>
              <a:rPr lang="en-US" dirty="0"/>
              <a:t>Can You Relate?</a:t>
            </a: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21D199AD-B57A-43C3-9FB0-1B3DBAFA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7069" y="1050246"/>
            <a:ext cx="30721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45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27A24E-85BC-4FDA-97AC-D32E8D08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37"/>
            <a:ext cx="9144000" cy="5148137"/>
          </a:xfrm>
          <a:prstGeom prst="rect">
            <a:avLst/>
          </a:prstGeom>
        </p:spPr>
      </p:pic>
      <p:sp>
        <p:nvSpPr>
          <p:cNvPr id="5" name="Rechteck 10"/>
          <p:cNvSpPr/>
          <p:nvPr/>
        </p:nvSpPr>
        <p:spPr>
          <a:xfrm>
            <a:off x="190893" y="3253168"/>
            <a:ext cx="3800009" cy="110751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>
              <a:latin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517592" y="3484857"/>
            <a:ext cx="983411" cy="322071"/>
          </a:xfrm>
        </p:spPr>
        <p:txBody>
          <a:bodyPr vert="horz" wrap="none" lIns="0" tIns="0" rIns="0" bIns="67496" rtlCol="0" anchor="t">
            <a:spAutoFit/>
          </a:bodyPr>
          <a:lstStyle/>
          <a:p>
            <a:r>
              <a:rPr lang="en-US" baseline="0" dirty="0">
                <a:latin typeface="FuturaTOT"/>
              </a:rPr>
              <a:t>SatinFlow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0"/>
          </p:nvPr>
        </p:nvSpPr>
        <p:spPr>
          <a:xfrm>
            <a:off x="517592" y="3853951"/>
            <a:ext cx="6200303" cy="184666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dirty="0">
                <a:latin typeface="FuturaTOT"/>
              </a:rPr>
              <a:t>Experience Water In A Brand New Way</a:t>
            </a:r>
            <a:endParaRPr lang="en-US" baseline="0" dirty="0">
              <a:latin typeface="FuturaTO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E1BF5-951B-40C2-9569-7ACBEE912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957" y="320511"/>
            <a:ext cx="2055043" cy="3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873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ansgrohe_16-9">
  <a:themeElements>
    <a:clrScheme name="Hansgrohe Promo/Campaign colour">
      <a:dk1>
        <a:srgbClr val="000000"/>
      </a:dk1>
      <a:lt1>
        <a:srgbClr val="FFFFFF"/>
      </a:lt1>
      <a:dk2>
        <a:srgbClr val="A5A5A5"/>
      </a:dk2>
      <a:lt2>
        <a:srgbClr val="BFBFBF"/>
      </a:lt2>
      <a:accent1>
        <a:srgbClr val="B00A44"/>
      </a:accent1>
      <a:accent2>
        <a:srgbClr val="F6A3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bg1">
              <a:lumMod val="65000"/>
            </a:schemeClr>
          </a:solidFill>
        </a:ln>
      </a:spPr>
      <a:bodyPr wrap="square" rtlCol="0" anchor="ctr">
        <a:spAutoFit/>
      </a:bodyPr>
      <a:lstStyle>
        <a:defPPr marL="269875" indent="-539750" algn="ctr">
          <a:spcBef>
            <a:spcPts val="300"/>
          </a:spcBef>
          <a:buSzPct val="100000"/>
          <a:buBlip>
            <a:blip xmlns:r="http://schemas.openxmlformats.org/officeDocument/2006/relationships" r:embed="rId1"/>
          </a:buBlip>
          <a:tabLst>
            <a:tab pos="273050" algn="l"/>
          </a:tabLst>
          <a:defRPr sz="1600" dirty="0" smtClean="0"/>
        </a:defPPr>
      </a:lstStyle>
    </a:spDef>
    <a:lnDef>
      <a:spPr>
        <a:ln w="38100" cmpd="sng">
          <a:solidFill>
            <a:srgbClr val="B2B2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B58AA3A3-A325-471A-BC68-6A5289A54F66}" vid="{4C285A1C-B4BD-4FB9-A607-2F1B88CFF790}"/>
    </a:ext>
  </a:extLst>
</a:theme>
</file>

<file path=ppt/theme/theme2.xml><?xml version="1.0" encoding="utf-8"?>
<a:theme xmlns:a="http://schemas.openxmlformats.org/drawingml/2006/main" name="hansgrohe_16-9_Kitchen Cover_1">
  <a:themeElements>
    <a:clrScheme name="Hansgrohe Promo/Campaign colour">
      <a:dk1>
        <a:srgbClr val="000000"/>
      </a:dk1>
      <a:lt1>
        <a:srgbClr val="FFFFFF"/>
      </a:lt1>
      <a:dk2>
        <a:srgbClr val="A5A5A5"/>
      </a:dk2>
      <a:lt2>
        <a:srgbClr val="BFBFBF"/>
      </a:lt2>
      <a:accent1>
        <a:srgbClr val="B00A44"/>
      </a:accent1>
      <a:accent2>
        <a:srgbClr val="F6A3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bg1">
              <a:lumMod val="65000"/>
            </a:schemeClr>
          </a:solidFill>
        </a:ln>
      </a:spPr>
      <a:bodyPr wrap="square" rtlCol="0" anchor="ctr">
        <a:spAutoFit/>
      </a:bodyPr>
      <a:lstStyle>
        <a:defPPr marL="269875" indent="-539750" algn="ctr">
          <a:spcBef>
            <a:spcPts val="300"/>
          </a:spcBef>
          <a:buSzPct val="100000"/>
          <a:buBlip>
            <a:blip xmlns:r="http://schemas.openxmlformats.org/officeDocument/2006/relationships" r:embed="rId1"/>
          </a:buBlip>
          <a:tabLst>
            <a:tab pos="273050" algn="l"/>
          </a:tabLst>
          <a:defRPr sz="1600" dirty="0" smtClean="0"/>
        </a:defPPr>
      </a:lstStyle>
    </a:spDef>
    <a:lnDef>
      <a:spPr>
        <a:ln w="38100" cmpd="sng">
          <a:solidFill>
            <a:srgbClr val="B2B2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B58AA3A3-A325-471A-BC68-6A5289A54F66}" vid="{323C856C-60FC-4BEA-9638-B33283D861D9}"/>
    </a:ext>
  </a:extLst>
</a:theme>
</file>

<file path=ppt/theme/theme3.xml><?xml version="1.0" encoding="utf-8"?>
<a:theme xmlns:a="http://schemas.openxmlformats.org/drawingml/2006/main" name="hansgrohe_16-9_Kitchen Cover_2">
  <a:themeElements>
    <a:clrScheme name="Hansgrohe Promo/Campaign colour">
      <a:dk1>
        <a:srgbClr val="000000"/>
      </a:dk1>
      <a:lt1>
        <a:srgbClr val="FFFFFF"/>
      </a:lt1>
      <a:dk2>
        <a:srgbClr val="A5A5A5"/>
      </a:dk2>
      <a:lt2>
        <a:srgbClr val="BFBFBF"/>
      </a:lt2>
      <a:accent1>
        <a:srgbClr val="B00A44"/>
      </a:accent1>
      <a:accent2>
        <a:srgbClr val="F6A3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bg1">
              <a:lumMod val="65000"/>
            </a:schemeClr>
          </a:solidFill>
        </a:ln>
      </a:spPr>
      <a:bodyPr wrap="square" rtlCol="0" anchor="ctr">
        <a:spAutoFit/>
      </a:bodyPr>
      <a:lstStyle>
        <a:defPPr marL="269875" indent="-539750" algn="ctr">
          <a:spcBef>
            <a:spcPts val="300"/>
          </a:spcBef>
          <a:buSzPct val="100000"/>
          <a:buBlip>
            <a:blip xmlns:r="http://schemas.openxmlformats.org/officeDocument/2006/relationships" r:embed="rId1"/>
          </a:buBlip>
          <a:tabLst>
            <a:tab pos="273050" algn="l"/>
          </a:tabLst>
          <a:defRPr sz="1600" dirty="0" smtClean="0"/>
        </a:defPPr>
      </a:lstStyle>
    </a:spDef>
    <a:lnDef>
      <a:spPr>
        <a:ln w="38100" cmpd="sng">
          <a:solidFill>
            <a:srgbClr val="B2B2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B58AA3A3-A325-471A-BC68-6A5289A54F66}" vid="{70E3B70A-DBD9-4797-A0A9-411A56E1AAD0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Application xmlns="http://www.sap.com/cof/powerpoint/application">
  <Version>2</Version>
  <Revision>2.6.300.81343</Revision>
</Applic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EF22CEF8A8B49816A06BFF2D3D29D" ma:contentTypeVersion="10" ma:contentTypeDescription="Create a new document." ma:contentTypeScope="" ma:versionID="a27bd0451835d48b1dbaf723887de42d">
  <xsd:schema xmlns:xsd="http://www.w3.org/2001/XMLSchema" xmlns:xs="http://www.w3.org/2001/XMLSchema" xmlns:p="http://schemas.microsoft.com/office/2006/metadata/properties" xmlns:ns2="c243b5a3-803f-47a0-b658-0d945c954394" targetNamespace="http://schemas.microsoft.com/office/2006/metadata/properties" ma:root="true" ma:fieldsID="9f700dabc9292695d5fd4d48f864f317" ns2:_="">
    <xsd:import namespace="c243b5a3-803f-47a0-b658-0d945c9543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3b5a3-803f-47a0-b658-0d945c9543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Application xmlns="http://www.sap.com/cof/ao/powerpoint/application">
  <com.sap.ip.bi.pioneer>
    <Version>4</Version>
    <AAO_Revision>2.6.300.81343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9127FFD9-0A32-4260-90BD-A310B16E90C7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0488848E-EA28-4B23-88DE-6CDD41DD11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9BCDB-0AC4-4AC7-8D44-61F602B5BDFF}">
  <ds:schemaRefs>
    <ds:schemaRef ds:uri="http://purl.org/dc/elements/1.1/"/>
    <ds:schemaRef ds:uri="http://schemas.microsoft.com/office/2006/metadata/properties"/>
    <ds:schemaRef ds:uri="b8fc0201-e3d7-4eef-88f8-7bb0cfb7005f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28a9348-5c31-45b1-8850-b5637646132e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9485B4E-FEBA-455D-AFE9-8298CAE84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3b5a3-803f-47a0-b658-0d945c9543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0E23DF2-7EB0-4701-88DF-23C10226F6A5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hansgrohe Brand Presentation_16-9_Wide</Template>
  <TotalTime>8</TotalTime>
  <Words>1205</Words>
  <Application>Microsoft Macintosh PowerPoint</Application>
  <PresentationFormat>On-screen Show (16:9)</PresentationFormat>
  <Paragraphs>243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FuturaTOT</vt:lpstr>
      <vt:lpstr>hansgrohe_16-9</vt:lpstr>
      <vt:lpstr>hansgrohe_16-9_Kitchen Cover_1</vt:lpstr>
      <vt:lpstr>hansgrohe_16-9_Kitchen Cover_2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Hansgrohe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Clark</dc:creator>
  <cp:lastModifiedBy>Tony DiCristoforo</cp:lastModifiedBy>
  <cp:revision>15</cp:revision>
  <dcterms:created xsi:type="dcterms:W3CDTF">2020-07-02T12:31:12Z</dcterms:created>
  <dcterms:modified xsi:type="dcterms:W3CDTF">2020-11-09T16:24:04Z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0x0101003E6EF22CEF8A8B49816A06BFF2D3D29D</vt:lpwstr>
  </property>
</Properties>
</file>