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29"/>
  </p:notesMasterIdLst>
  <p:sldIdLst>
    <p:sldId id="434" r:id="rId2"/>
    <p:sldId id="407" r:id="rId3"/>
    <p:sldId id="408" r:id="rId4"/>
    <p:sldId id="394" r:id="rId5"/>
    <p:sldId id="395" r:id="rId6"/>
    <p:sldId id="396" r:id="rId7"/>
    <p:sldId id="384" r:id="rId8"/>
    <p:sldId id="397" r:id="rId9"/>
    <p:sldId id="403" r:id="rId10"/>
    <p:sldId id="399" r:id="rId11"/>
    <p:sldId id="402" r:id="rId12"/>
    <p:sldId id="400" r:id="rId13"/>
    <p:sldId id="409" r:id="rId14"/>
    <p:sldId id="417" r:id="rId15"/>
    <p:sldId id="416" r:id="rId16"/>
    <p:sldId id="418" r:id="rId17"/>
    <p:sldId id="419" r:id="rId18"/>
    <p:sldId id="420" r:id="rId19"/>
    <p:sldId id="422" r:id="rId20"/>
    <p:sldId id="425" r:id="rId21"/>
    <p:sldId id="427" r:id="rId22"/>
    <p:sldId id="428" r:id="rId23"/>
    <p:sldId id="430" r:id="rId24"/>
    <p:sldId id="431" r:id="rId25"/>
    <p:sldId id="433" r:id="rId26"/>
    <p:sldId id="432" r:id="rId27"/>
    <p:sldId id="435" r:id="rId28"/>
  </p:sldIdLst>
  <p:sldSz cx="9144000" cy="5143500" type="screen16x9"/>
  <p:notesSz cx="7315200" cy="96012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
          <p15:clr>
            <a:srgbClr val="A4A3A4"/>
          </p15:clr>
        </p15:guide>
        <p15:guide id="2" orient="horz" pos="564">
          <p15:clr>
            <a:srgbClr val="A4A3A4"/>
          </p15:clr>
        </p15:guide>
        <p15:guide id="3" pos="240">
          <p15:clr>
            <a:srgbClr val="A4A3A4"/>
          </p15:clr>
        </p15:guide>
        <p15:guide id="4" pos="432">
          <p15:clr>
            <a:srgbClr val="A4A3A4"/>
          </p15:clr>
        </p15:guide>
        <p15:guide id="5" pos="55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81E"/>
    <a:srgbClr val="F2F2F2"/>
    <a:srgbClr val="7F7F7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9811" autoAdjust="0"/>
  </p:normalViewPr>
  <p:slideViewPr>
    <p:cSldViewPr>
      <p:cViewPr varScale="1">
        <p:scale>
          <a:sx n="120" d="100"/>
          <a:sy n="120" d="100"/>
        </p:scale>
        <p:origin x="1266" y="96"/>
      </p:cViewPr>
      <p:guideLst>
        <p:guide orient="horz" pos="132"/>
        <p:guide orient="horz" pos="564"/>
        <p:guide pos="240"/>
        <p:guide pos="432"/>
        <p:guide pos="55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233"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D548C-ED6F-4005-9A94-0AD15CFFE4FE}" type="doc">
      <dgm:prSet loTypeId="urn:microsoft.com/office/officeart/2005/8/layout/cycle8" loCatId="cycle" qsTypeId="urn:microsoft.com/office/officeart/2005/8/quickstyle/simple2" qsCatId="simple" csTypeId="urn:microsoft.com/office/officeart/2005/8/colors/colorful1" csCatId="colorful" phldr="1"/>
      <dgm:spPr/>
    </dgm:pt>
    <dgm:pt modelId="{3F31F2DD-ADEC-44C1-8AC7-04E8A1802C21}">
      <dgm:prSet phldrT="[Text]" custT="1"/>
      <dgm:spPr/>
      <dgm:t>
        <a:bodyPr/>
        <a:lstStyle/>
        <a:p>
          <a:r>
            <a:rPr lang="en-US" sz="1600" dirty="0">
              <a:latin typeface="Arial" panose="020B0604020202020204" pitchFamily="34" charset="0"/>
              <a:cs typeface="Arial" panose="020B0604020202020204" pitchFamily="34" charset="0"/>
            </a:rPr>
            <a:t>Cost Savings</a:t>
          </a:r>
        </a:p>
      </dgm:t>
    </dgm:pt>
    <dgm:pt modelId="{ED9A8DAC-6E77-470E-B983-4D066A27E58A}" type="parTrans" cxnId="{EE407A7E-786A-439A-88A0-BE6D252EC763}">
      <dgm:prSet/>
      <dgm:spPr/>
      <dgm:t>
        <a:bodyPr/>
        <a:lstStyle/>
        <a:p>
          <a:endParaRPr lang="en-US"/>
        </a:p>
      </dgm:t>
    </dgm:pt>
    <dgm:pt modelId="{5767B47E-FCC7-48A9-8F36-B55A059B8250}" type="sibTrans" cxnId="{EE407A7E-786A-439A-88A0-BE6D252EC763}">
      <dgm:prSet/>
      <dgm:spPr/>
      <dgm:t>
        <a:bodyPr/>
        <a:lstStyle/>
        <a:p>
          <a:endParaRPr lang="en-US"/>
        </a:p>
      </dgm:t>
    </dgm:pt>
    <dgm:pt modelId="{647B556D-CC3B-45ED-9F67-EC9AEE658015}">
      <dgm:prSet phldrT="[Text]" custT="1"/>
      <dgm:spPr/>
      <dgm:t>
        <a:bodyPr/>
        <a:lstStyle/>
        <a:p>
          <a:r>
            <a:rPr lang="en-US" sz="1800" dirty="0">
              <a:latin typeface="Arial" panose="020B0604020202020204" pitchFamily="34" charset="0"/>
              <a:cs typeface="Arial" panose="020B0604020202020204" pitchFamily="34" charset="0"/>
            </a:rPr>
            <a:t>Simplify Tasks</a:t>
          </a:r>
        </a:p>
      </dgm:t>
    </dgm:pt>
    <dgm:pt modelId="{13C8B5AF-611E-475F-8EBD-633B2134A9F0}" type="parTrans" cxnId="{8F99DAD1-9150-41A3-9946-1B13D78FD705}">
      <dgm:prSet/>
      <dgm:spPr/>
      <dgm:t>
        <a:bodyPr/>
        <a:lstStyle/>
        <a:p>
          <a:endParaRPr lang="en-US"/>
        </a:p>
      </dgm:t>
    </dgm:pt>
    <dgm:pt modelId="{6F858BB8-8D72-4931-85B5-879048DF628C}" type="sibTrans" cxnId="{8F99DAD1-9150-41A3-9946-1B13D78FD705}">
      <dgm:prSet/>
      <dgm:spPr/>
      <dgm:t>
        <a:bodyPr/>
        <a:lstStyle/>
        <a:p>
          <a:endParaRPr lang="en-US"/>
        </a:p>
      </dgm:t>
    </dgm:pt>
    <dgm:pt modelId="{5C8BA75E-325C-462B-98DD-D828194756FE}">
      <dgm:prSet phldrT="[Text]" custT="1"/>
      <dgm:spPr/>
      <dgm:t>
        <a:bodyPr/>
        <a:lstStyle/>
        <a:p>
          <a:r>
            <a:rPr lang="en-US" sz="1800" dirty="0">
              <a:latin typeface="Arial" panose="020B0604020202020204" pitchFamily="34" charset="0"/>
              <a:cs typeface="Arial" panose="020B0604020202020204" pitchFamily="34" charset="0"/>
            </a:rPr>
            <a:t>Energy Efficient</a:t>
          </a:r>
        </a:p>
      </dgm:t>
    </dgm:pt>
    <dgm:pt modelId="{092F7AF7-1A91-4087-A770-55BCC401E178}" type="parTrans" cxnId="{8527F01E-8FD4-4F1D-81E1-B45270528C80}">
      <dgm:prSet/>
      <dgm:spPr/>
      <dgm:t>
        <a:bodyPr/>
        <a:lstStyle/>
        <a:p>
          <a:endParaRPr lang="en-US"/>
        </a:p>
      </dgm:t>
    </dgm:pt>
    <dgm:pt modelId="{1D21D564-DE0A-4F8C-AC66-F0B6C23A6913}" type="sibTrans" cxnId="{8527F01E-8FD4-4F1D-81E1-B45270528C80}">
      <dgm:prSet/>
      <dgm:spPr/>
      <dgm:t>
        <a:bodyPr/>
        <a:lstStyle/>
        <a:p>
          <a:endParaRPr lang="en-US"/>
        </a:p>
      </dgm:t>
    </dgm:pt>
    <dgm:pt modelId="{4D76FC5A-FB30-4E57-A29E-58E333C4C963}">
      <dgm:prSet phldrT="[Text]" custT="1"/>
      <dgm:spPr/>
      <dgm:t>
        <a:bodyPr/>
        <a:lstStyle/>
        <a:p>
          <a:r>
            <a:rPr lang="en-US" sz="1600" dirty="0">
              <a:latin typeface="Arial" panose="020B0604020202020204" pitchFamily="34" charset="0"/>
              <a:cs typeface="Arial" panose="020B0604020202020204" pitchFamily="34" charset="0"/>
            </a:rPr>
            <a:t>Convenience</a:t>
          </a:r>
        </a:p>
      </dgm:t>
    </dgm:pt>
    <dgm:pt modelId="{60740D33-4790-4564-B1E3-8784043F1951}" type="parTrans" cxnId="{282FD8C1-28DB-47E7-A728-36F396556BC1}">
      <dgm:prSet/>
      <dgm:spPr/>
      <dgm:t>
        <a:bodyPr/>
        <a:lstStyle/>
        <a:p>
          <a:endParaRPr lang="en-US"/>
        </a:p>
      </dgm:t>
    </dgm:pt>
    <dgm:pt modelId="{E89064E0-EED0-4740-A564-3E1F6C2964CA}" type="sibTrans" cxnId="{282FD8C1-28DB-47E7-A728-36F396556BC1}">
      <dgm:prSet/>
      <dgm:spPr/>
      <dgm:t>
        <a:bodyPr/>
        <a:lstStyle/>
        <a:p>
          <a:endParaRPr lang="en-US"/>
        </a:p>
      </dgm:t>
    </dgm:pt>
    <dgm:pt modelId="{AF0A1A55-3AC6-4AE6-88FC-7C613B26EAEC}" type="pres">
      <dgm:prSet presAssocID="{D25D548C-ED6F-4005-9A94-0AD15CFFE4FE}" presName="compositeShape" presStyleCnt="0">
        <dgm:presLayoutVars>
          <dgm:chMax val="7"/>
          <dgm:dir/>
          <dgm:resizeHandles val="exact"/>
        </dgm:presLayoutVars>
      </dgm:prSet>
      <dgm:spPr/>
    </dgm:pt>
    <dgm:pt modelId="{7C2B5398-DA31-45B6-84D5-973FF69EB102}" type="pres">
      <dgm:prSet presAssocID="{D25D548C-ED6F-4005-9A94-0AD15CFFE4FE}" presName="wedge1" presStyleLbl="node1" presStyleIdx="0" presStyleCnt="4"/>
      <dgm:spPr/>
    </dgm:pt>
    <dgm:pt modelId="{1BA11722-74C7-4426-99A2-D77FF7597FDA}" type="pres">
      <dgm:prSet presAssocID="{D25D548C-ED6F-4005-9A94-0AD15CFFE4FE}" presName="dummy1a" presStyleCnt="0"/>
      <dgm:spPr/>
    </dgm:pt>
    <dgm:pt modelId="{2BF17672-D5A9-4D1C-B57E-7060281B2204}" type="pres">
      <dgm:prSet presAssocID="{D25D548C-ED6F-4005-9A94-0AD15CFFE4FE}" presName="dummy1b" presStyleCnt="0"/>
      <dgm:spPr/>
    </dgm:pt>
    <dgm:pt modelId="{2E5AB325-AB72-4F4F-B40E-F635899C8545}" type="pres">
      <dgm:prSet presAssocID="{D25D548C-ED6F-4005-9A94-0AD15CFFE4FE}" presName="wedge1Tx" presStyleLbl="node1" presStyleIdx="0" presStyleCnt="4">
        <dgm:presLayoutVars>
          <dgm:chMax val="0"/>
          <dgm:chPref val="0"/>
          <dgm:bulletEnabled val="1"/>
        </dgm:presLayoutVars>
      </dgm:prSet>
      <dgm:spPr/>
    </dgm:pt>
    <dgm:pt modelId="{9A7D9EF2-BE83-4F80-A59E-C24BD672A727}" type="pres">
      <dgm:prSet presAssocID="{D25D548C-ED6F-4005-9A94-0AD15CFFE4FE}" presName="wedge2" presStyleLbl="node1" presStyleIdx="1" presStyleCnt="4"/>
      <dgm:spPr/>
    </dgm:pt>
    <dgm:pt modelId="{F0456ABF-4B28-499B-8260-99C8CEBF5ABA}" type="pres">
      <dgm:prSet presAssocID="{D25D548C-ED6F-4005-9A94-0AD15CFFE4FE}" presName="dummy2a" presStyleCnt="0"/>
      <dgm:spPr/>
    </dgm:pt>
    <dgm:pt modelId="{7A2C5B31-6CD6-4DAA-B95E-933ABB65FFF7}" type="pres">
      <dgm:prSet presAssocID="{D25D548C-ED6F-4005-9A94-0AD15CFFE4FE}" presName="dummy2b" presStyleCnt="0"/>
      <dgm:spPr/>
    </dgm:pt>
    <dgm:pt modelId="{37E82B11-FFFE-40B5-8C72-78FDE6A2E413}" type="pres">
      <dgm:prSet presAssocID="{D25D548C-ED6F-4005-9A94-0AD15CFFE4FE}" presName="wedge2Tx" presStyleLbl="node1" presStyleIdx="1" presStyleCnt="4">
        <dgm:presLayoutVars>
          <dgm:chMax val="0"/>
          <dgm:chPref val="0"/>
          <dgm:bulletEnabled val="1"/>
        </dgm:presLayoutVars>
      </dgm:prSet>
      <dgm:spPr/>
    </dgm:pt>
    <dgm:pt modelId="{48FDFAF0-5386-4D21-8343-B947F8662474}" type="pres">
      <dgm:prSet presAssocID="{D25D548C-ED6F-4005-9A94-0AD15CFFE4FE}" presName="wedge3" presStyleLbl="node1" presStyleIdx="2" presStyleCnt="4"/>
      <dgm:spPr/>
    </dgm:pt>
    <dgm:pt modelId="{5B28BDDA-933C-4F64-814D-ED36C5BFEDFE}" type="pres">
      <dgm:prSet presAssocID="{D25D548C-ED6F-4005-9A94-0AD15CFFE4FE}" presName="dummy3a" presStyleCnt="0"/>
      <dgm:spPr/>
    </dgm:pt>
    <dgm:pt modelId="{3E9B7600-B3A0-4351-85CE-D121F43167B6}" type="pres">
      <dgm:prSet presAssocID="{D25D548C-ED6F-4005-9A94-0AD15CFFE4FE}" presName="dummy3b" presStyleCnt="0"/>
      <dgm:spPr/>
    </dgm:pt>
    <dgm:pt modelId="{1F20846F-C540-4DF1-8A88-8C8B2B586EAA}" type="pres">
      <dgm:prSet presAssocID="{D25D548C-ED6F-4005-9A94-0AD15CFFE4FE}" presName="wedge3Tx" presStyleLbl="node1" presStyleIdx="2" presStyleCnt="4">
        <dgm:presLayoutVars>
          <dgm:chMax val="0"/>
          <dgm:chPref val="0"/>
          <dgm:bulletEnabled val="1"/>
        </dgm:presLayoutVars>
      </dgm:prSet>
      <dgm:spPr/>
    </dgm:pt>
    <dgm:pt modelId="{C855AD49-3439-4745-A5B1-8DE739A880EC}" type="pres">
      <dgm:prSet presAssocID="{D25D548C-ED6F-4005-9A94-0AD15CFFE4FE}" presName="wedge4" presStyleLbl="node1" presStyleIdx="3" presStyleCnt="4"/>
      <dgm:spPr/>
    </dgm:pt>
    <dgm:pt modelId="{6D459510-ECAC-4CB7-AC97-DF23637EAD00}" type="pres">
      <dgm:prSet presAssocID="{D25D548C-ED6F-4005-9A94-0AD15CFFE4FE}" presName="dummy4a" presStyleCnt="0"/>
      <dgm:spPr/>
    </dgm:pt>
    <dgm:pt modelId="{D2C60714-95A1-46BF-A26C-6B08B1C637F6}" type="pres">
      <dgm:prSet presAssocID="{D25D548C-ED6F-4005-9A94-0AD15CFFE4FE}" presName="dummy4b" presStyleCnt="0"/>
      <dgm:spPr/>
    </dgm:pt>
    <dgm:pt modelId="{EE2C5E7E-7509-41E2-89BA-5A7FA0E50BE4}" type="pres">
      <dgm:prSet presAssocID="{D25D548C-ED6F-4005-9A94-0AD15CFFE4FE}" presName="wedge4Tx" presStyleLbl="node1" presStyleIdx="3" presStyleCnt="4">
        <dgm:presLayoutVars>
          <dgm:chMax val="0"/>
          <dgm:chPref val="0"/>
          <dgm:bulletEnabled val="1"/>
        </dgm:presLayoutVars>
      </dgm:prSet>
      <dgm:spPr/>
    </dgm:pt>
    <dgm:pt modelId="{11D5C763-02D2-460F-923A-A8C863262714}" type="pres">
      <dgm:prSet presAssocID="{5767B47E-FCC7-48A9-8F36-B55A059B8250}" presName="arrowWedge1" presStyleLbl="fgSibTrans2D1" presStyleIdx="0" presStyleCnt="4"/>
      <dgm:spPr/>
    </dgm:pt>
    <dgm:pt modelId="{D108D179-D587-426F-8367-4ADB94FE9179}" type="pres">
      <dgm:prSet presAssocID="{6F858BB8-8D72-4931-85B5-879048DF628C}" presName="arrowWedge2" presStyleLbl="fgSibTrans2D1" presStyleIdx="1" presStyleCnt="4"/>
      <dgm:spPr/>
    </dgm:pt>
    <dgm:pt modelId="{0A131EE8-9D8F-4887-AD00-6AA79F5E6636}" type="pres">
      <dgm:prSet presAssocID="{1D21D564-DE0A-4F8C-AC66-F0B6C23A6913}" presName="arrowWedge3" presStyleLbl="fgSibTrans2D1" presStyleIdx="2" presStyleCnt="4"/>
      <dgm:spPr/>
    </dgm:pt>
    <dgm:pt modelId="{E66EBF81-53EA-44B2-8E02-E08896646E13}" type="pres">
      <dgm:prSet presAssocID="{E89064E0-EED0-4740-A564-3E1F6C2964CA}" presName="arrowWedge4" presStyleLbl="fgSibTrans2D1" presStyleIdx="3" presStyleCnt="4"/>
      <dgm:spPr/>
    </dgm:pt>
  </dgm:ptLst>
  <dgm:cxnLst>
    <dgm:cxn modelId="{5CF3E40E-B579-4FA8-B993-BD199675E9D9}" type="presOf" srcId="{647B556D-CC3B-45ED-9F67-EC9AEE658015}" destId="{37E82B11-FFFE-40B5-8C72-78FDE6A2E413}" srcOrd="1" destOrd="0" presId="urn:microsoft.com/office/officeart/2005/8/layout/cycle8"/>
    <dgm:cxn modelId="{8527F01E-8FD4-4F1D-81E1-B45270528C80}" srcId="{D25D548C-ED6F-4005-9A94-0AD15CFFE4FE}" destId="{5C8BA75E-325C-462B-98DD-D828194756FE}" srcOrd="2" destOrd="0" parTransId="{092F7AF7-1A91-4087-A770-55BCC401E178}" sibTransId="{1D21D564-DE0A-4F8C-AC66-F0B6C23A6913}"/>
    <dgm:cxn modelId="{C8E21A61-6D4B-4C56-ACE2-1BB59A2AD40D}" type="presOf" srcId="{4D76FC5A-FB30-4E57-A29E-58E333C4C963}" destId="{EE2C5E7E-7509-41E2-89BA-5A7FA0E50BE4}" srcOrd="1" destOrd="0" presId="urn:microsoft.com/office/officeart/2005/8/layout/cycle8"/>
    <dgm:cxn modelId="{D5BB5C67-D5A4-4296-B698-6254C3715ED8}" type="presOf" srcId="{3F31F2DD-ADEC-44C1-8AC7-04E8A1802C21}" destId="{7C2B5398-DA31-45B6-84D5-973FF69EB102}" srcOrd="0" destOrd="0" presId="urn:microsoft.com/office/officeart/2005/8/layout/cycle8"/>
    <dgm:cxn modelId="{647B317C-1A96-485D-BB19-5E8A79862BF5}" type="presOf" srcId="{3F31F2DD-ADEC-44C1-8AC7-04E8A1802C21}" destId="{2E5AB325-AB72-4F4F-B40E-F635899C8545}" srcOrd="1" destOrd="0" presId="urn:microsoft.com/office/officeart/2005/8/layout/cycle8"/>
    <dgm:cxn modelId="{EE407A7E-786A-439A-88A0-BE6D252EC763}" srcId="{D25D548C-ED6F-4005-9A94-0AD15CFFE4FE}" destId="{3F31F2DD-ADEC-44C1-8AC7-04E8A1802C21}" srcOrd="0" destOrd="0" parTransId="{ED9A8DAC-6E77-470E-B983-4D066A27E58A}" sibTransId="{5767B47E-FCC7-48A9-8F36-B55A059B8250}"/>
    <dgm:cxn modelId="{4181FE9C-2D95-4306-AB50-A00EEEB4B500}" type="presOf" srcId="{D25D548C-ED6F-4005-9A94-0AD15CFFE4FE}" destId="{AF0A1A55-3AC6-4AE6-88FC-7C613B26EAEC}" srcOrd="0" destOrd="0" presId="urn:microsoft.com/office/officeart/2005/8/layout/cycle8"/>
    <dgm:cxn modelId="{282FD8C1-28DB-47E7-A728-36F396556BC1}" srcId="{D25D548C-ED6F-4005-9A94-0AD15CFFE4FE}" destId="{4D76FC5A-FB30-4E57-A29E-58E333C4C963}" srcOrd="3" destOrd="0" parTransId="{60740D33-4790-4564-B1E3-8784043F1951}" sibTransId="{E89064E0-EED0-4740-A564-3E1F6C2964CA}"/>
    <dgm:cxn modelId="{021FF5C2-C4D8-44D6-B8AB-7BDAF0E848A0}" type="presOf" srcId="{4D76FC5A-FB30-4E57-A29E-58E333C4C963}" destId="{C855AD49-3439-4745-A5B1-8DE739A880EC}" srcOrd="0" destOrd="0" presId="urn:microsoft.com/office/officeart/2005/8/layout/cycle8"/>
    <dgm:cxn modelId="{8F99DAD1-9150-41A3-9946-1B13D78FD705}" srcId="{D25D548C-ED6F-4005-9A94-0AD15CFFE4FE}" destId="{647B556D-CC3B-45ED-9F67-EC9AEE658015}" srcOrd="1" destOrd="0" parTransId="{13C8B5AF-611E-475F-8EBD-633B2134A9F0}" sibTransId="{6F858BB8-8D72-4931-85B5-879048DF628C}"/>
    <dgm:cxn modelId="{424765DE-98E1-4000-BBED-1C6020BB0544}" type="presOf" srcId="{5C8BA75E-325C-462B-98DD-D828194756FE}" destId="{1F20846F-C540-4DF1-8A88-8C8B2B586EAA}" srcOrd="1" destOrd="0" presId="urn:microsoft.com/office/officeart/2005/8/layout/cycle8"/>
    <dgm:cxn modelId="{B2230AE7-BDE2-4DA7-97AC-64A9DAEC4E8A}" type="presOf" srcId="{5C8BA75E-325C-462B-98DD-D828194756FE}" destId="{48FDFAF0-5386-4D21-8343-B947F8662474}" srcOrd="0" destOrd="0" presId="urn:microsoft.com/office/officeart/2005/8/layout/cycle8"/>
    <dgm:cxn modelId="{CA7B1AFD-5746-4F7A-B752-E9D34F7B939E}" type="presOf" srcId="{647B556D-CC3B-45ED-9F67-EC9AEE658015}" destId="{9A7D9EF2-BE83-4F80-A59E-C24BD672A727}" srcOrd="0" destOrd="0" presId="urn:microsoft.com/office/officeart/2005/8/layout/cycle8"/>
    <dgm:cxn modelId="{08A8F2B4-5378-4AC9-AA96-01F48C966C79}" type="presParOf" srcId="{AF0A1A55-3AC6-4AE6-88FC-7C613B26EAEC}" destId="{7C2B5398-DA31-45B6-84D5-973FF69EB102}" srcOrd="0" destOrd="0" presId="urn:microsoft.com/office/officeart/2005/8/layout/cycle8"/>
    <dgm:cxn modelId="{8167A005-2A2E-474B-995C-7F000904A4DA}" type="presParOf" srcId="{AF0A1A55-3AC6-4AE6-88FC-7C613B26EAEC}" destId="{1BA11722-74C7-4426-99A2-D77FF7597FDA}" srcOrd="1" destOrd="0" presId="urn:microsoft.com/office/officeart/2005/8/layout/cycle8"/>
    <dgm:cxn modelId="{592B7249-CBDC-425F-AA64-662CDB24A913}" type="presParOf" srcId="{AF0A1A55-3AC6-4AE6-88FC-7C613B26EAEC}" destId="{2BF17672-D5A9-4D1C-B57E-7060281B2204}" srcOrd="2" destOrd="0" presId="urn:microsoft.com/office/officeart/2005/8/layout/cycle8"/>
    <dgm:cxn modelId="{5E48D1E6-75D8-482D-8C5D-137BFA2A03D2}" type="presParOf" srcId="{AF0A1A55-3AC6-4AE6-88FC-7C613B26EAEC}" destId="{2E5AB325-AB72-4F4F-B40E-F635899C8545}" srcOrd="3" destOrd="0" presId="urn:microsoft.com/office/officeart/2005/8/layout/cycle8"/>
    <dgm:cxn modelId="{1940AA85-9AF2-4ED4-99F9-164BAF09BA7A}" type="presParOf" srcId="{AF0A1A55-3AC6-4AE6-88FC-7C613B26EAEC}" destId="{9A7D9EF2-BE83-4F80-A59E-C24BD672A727}" srcOrd="4" destOrd="0" presId="urn:microsoft.com/office/officeart/2005/8/layout/cycle8"/>
    <dgm:cxn modelId="{F1B0A936-C733-41C5-BFBD-D456D851A952}" type="presParOf" srcId="{AF0A1A55-3AC6-4AE6-88FC-7C613B26EAEC}" destId="{F0456ABF-4B28-499B-8260-99C8CEBF5ABA}" srcOrd="5" destOrd="0" presId="urn:microsoft.com/office/officeart/2005/8/layout/cycle8"/>
    <dgm:cxn modelId="{41641BC6-266F-412C-AD2A-58829AADAB37}" type="presParOf" srcId="{AF0A1A55-3AC6-4AE6-88FC-7C613B26EAEC}" destId="{7A2C5B31-6CD6-4DAA-B95E-933ABB65FFF7}" srcOrd="6" destOrd="0" presId="urn:microsoft.com/office/officeart/2005/8/layout/cycle8"/>
    <dgm:cxn modelId="{3C2B7A25-E332-4D85-90EA-84A9A44EB121}" type="presParOf" srcId="{AF0A1A55-3AC6-4AE6-88FC-7C613B26EAEC}" destId="{37E82B11-FFFE-40B5-8C72-78FDE6A2E413}" srcOrd="7" destOrd="0" presId="urn:microsoft.com/office/officeart/2005/8/layout/cycle8"/>
    <dgm:cxn modelId="{400144C8-C095-44BB-9972-A4DD63DCEBE6}" type="presParOf" srcId="{AF0A1A55-3AC6-4AE6-88FC-7C613B26EAEC}" destId="{48FDFAF0-5386-4D21-8343-B947F8662474}" srcOrd="8" destOrd="0" presId="urn:microsoft.com/office/officeart/2005/8/layout/cycle8"/>
    <dgm:cxn modelId="{4C937677-56BF-410F-B773-839F5554EEA0}" type="presParOf" srcId="{AF0A1A55-3AC6-4AE6-88FC-7C613B26EAEC}" destId="{5B28BDDA-933C-4F64-814D-ED36C5BFEDFE}" srcOrd="9" destOrd="0" presId="urn:microsoft.com/office/officeart/2005/8/layout/cycle8"/>
    <dgm:cxn modelId="{2CA2AAF0-C6EF-4400-8683-E6CF2DFF615C}" type="presParOf" srcId="{AF0A1A55-3AC6-4AE6-88FC-7C613B26EAEC}" destId="{3E9B7600-B3A0-4351-85CE-D121F43167B6}" srcOrd="10" destOrd="0" presId="urn:microsoft.com/office/officeart/2005/8/layout/cycle8"/>
    <dgm:cxn modelId="{74801D94-2642-44EF-B4DA-46999AE10BCE}" type="presParOf" srcId="{AF0A1A55-3AC6-4AE6-88FC-7C613B26EAEC}" destId="{1F20846F-C540-4DF1-8A88-8C8B2B586EAA}" srcOrd="11" destOrd="0" presId="urn:microsoft.com/office/officeart/2005/8/layout/cycle8"/>
    <dgm:cxn modelId="{0516C842-68B7-4ED4-B0FD-39E0813EA042}" type="presParOf" srcId="{AF0A1A55-3AC6-4AE6-88FC-7C613B26EAEC}" destId="{C855AD49-3439-4745-A5B1-8DE739A880EC}" srcOrd="12" destOrd="0" presId="urn:microsoft.com/office/officeart/2005/8/layout/cycle8"/>
    <dgm:cxn modelId="{E46EBFFF-2C15-45A3-9650-8F6D962DF7F5}" type="presParOf" srcId="{AF0A1A55-3AC6-4AE6-88FC-7C613B26EAEC}" destId="{6D459510-ECAC-4CB7-AC97-DF23637EAD00}" srcOrd="13" destOrd="0" presId="urn:microsoft.com/office/officeart/2005/8/layout/cycle8"/>
    <dgm:cxn modelId="{1C2345F1-6849-4457-86DF-604CE1BB1372}" type="presParOf" srcId="{AF0A1A55-3AC6-4AE6-88FC-7C613B26EAEC}" destId="{D2C60714-95A1-46BF-A26C-6B08B1C637F6}" srcOrd="14" destOrd="0" presId="urn:microsoft.com/office/officeart/2005/8/layout/cycle8"/>
    <dgm:cxn modelId="{2B130A2C-04F3-466A-BBCD-F4BA823E17C2}" type="presParOf" srcId="{AF0A1A55-3AC6-4AE6-88FC-7C613B26EAEC}" destId="{EE2C5E7E-7509-41E2-89BA-5A7FA0E50BE4}" srcOrd="15" destOrd="0" presId="urn:microsoft.com/office/officeart/2005/8/layout/cycle8"/>
    <dgm:cxn modelId="{98458835-7EDC-4020-A5D8-95161160A7D7}" type="presParOf" srcId="{AF0A1A55-3AC6-4AE6-88FC-7C613B26EAEC}" destId="{11D5C763-02D2-460F-923A-A8C863262714}" srcOrd="16" destOrd="0" presId="urn:microsoft.com/office/officeart/2005/8/layout/cycle8"/>
    <dgm:cxn modelId="{33509382-A97B-4958-AB65-8184698B6B6D}" type="presParOf" srcId="{AF0A1A55-3AC6-4AE6-88FC-7C613B26EAEC}" destId="{D108D179-D587-426F-8367-4ADB94FE9179}" srcOrd="17" destOrd="0" presId="urn:microsoft.com/office/officeart/2005/8/layout/cycle8"/>
    <dgm:cxn modelId="{39325476-2CAB-40DD-AD55-F18A20B9B9E6}" type="presParOf" srcId="{AF0A1A55-3AC6-4AE6-88FC-7C613B26EAEC}" destId="{0A131EE8-9D8F-4887-AD00-6AA79F5E6636}" srcOrd="18" destOrd="0" presId="urn:microsoft.com/office/officeart/2005/8/layout/cycle8"/>
    <dgm:cxn modelId="{889755E6-D531-4A68-88FF-869B8B70F8AB}" type="presParOf" srcId="{AF0A1A55-3AC6-4AE6-88FC-7C613B26EAEC}" destId="{E66EBF81-53EA-44B2-8E02-E08896646E1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B5398-DA31-45B6-84D5-973FF69EB102}">
      <dsp:nvSpPr>
        <dsp:cNvPr id="0" name=""/>
        <dsp:cNvSpPr/>
      </dsp:nvSpPr>
      <dsp:spPr>
        <a:xfrm>
          <a:off x="1380422" y="249817"/>
          <a:ext cx="3413760" cy="3413760"/>
        </a:xfrm>
        <a:prstGeom prst="pie">
          <a:avLst>
            <a:gd name="adj1" fmla="val 162000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Cost Savings</a:t>
          </a:r>
        </a:p>
      </dsp:txBody>
      <dsp:txXfrm>
        <a:off x="3192560" y="957360"/>
        <a:ext cx="1259840" cy="934720"/>
      </dsp:txXfrm>
    </dsp:sp>
    <dsp:sp modelId="{9A7D9EF2-BE83-4F80-A59E-C24BD672A727}">
      <dsp:nvSpPr>
        <dsp:cNvPr id="0" name=""/>
        <dsp:cNvSpPr/>
      </dsp:nvSpPr>
      <dsp:spPr>
        <a:xfrm>
          <a:off x="1380422" y="364422"/>
          <a:ext cx="3413760" cy="3413760"/>
        </a:xfrm>
        <a:prstGeom prst="pie">
          <a:avLst>
            <a:gd name="adj1" fmla="val 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Simplify Tasks</a:t>
          </a:r>
        </a:p>
      </dsp:txBody>
      <dsp:txXfrm>
        <a:off x="3192560" y="2135920"/>
        <a:ext cx="1259840" cy="934720"/>
      </dsp:txXfrm>
    </dsp:sp>
    <dsp:sp modelId="{48FDFAF0-5386-4D21-8343-B947F8662474}">
      <dsp:nvSpPr>
        <dsp:cNvPr id="0" name=""/>
        <dsp:cNvSpPr/>
      </dsp:nvSpPr>
      <dsp:spPr>
        <a:xfrm>
          <a:off x="1265817" y="364422"/>
          <a:ext cx="3413760" cy="3413760"/>
        </a:xfrm>
        <a:prstGeom prst="pie">
          <a:avLst>
            <a:gd name="adj1" fmla="val 5400000"/>
            <a:gd name="adj2" fmla="val 10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Energy Efficient</a:t>
          </a:r>
        </a:p>
      </dsp:txBody>
      <dsp:txXfrm>
        <a:off x="1607600" y="2135920"/>
        <a:ext cx="1259840" cy="934720"/>
      </dsp:txXfrm>
    </dsp:sp>
    <dsp:sp modelId="{C855AD49-3439-4745-A5B1-8DE739A880EC}">
      <dsp:nvSpPr>
        <dsp:cNvPr id="0" name=""/>
        <dsp:cNvSpPr/>
      </dsp:nvSpPr>
      <dsp:spPr>
        <a:xfrm>
          <a:off x="1265817" y="249817"/>
          <a:ext cx="3413760" cy="3413760"/>
        </a:xfrm>
        <a:prstGeom prst="pie">
          <a:avLst>
            <a:gd name="adj1" fmla="val 1080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Convenience</a:t>
          </a:r>
        </a:p>
      </dsp:txBody>
      <dsp:txXfrm>
        <a:off x="1607600" y="957360"/>
        <a:ext cx="1259840" cy="934720"/>
      </dsp:txXfrm>
    </dsp:sp>
    <dsp:sp modelId="{11D5C763-02D2-460F-923A-A8C863262714}">
      <dsp:nvSpPr>
        <dsp:cNvPr id="0" name=""/>
        <dsp:cNvSpPr/>
      </dsp:nvSpPr>
      <dsp:spPr>
        <a:xfrm>
          <a:off x="1169094" y="38489"/>
          <a:ext cx="3836416" cy="3836416"/>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108D179-D587-426F-8367-4ADB94FE9179}">
      <dsp:nvSpPr>
        <dsp:cNvPr id="0" name=""/>
        <dsp:cNvSpPr/>
      </dsp:nvSpPr>
      <dsp:spPr>
        <a:xfrm>
          <a:off x="1169094" y="153094"/>
          <a:ext cx="3836416" cy="3836416"/>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A131EE8-9D8F-4887-AD00-6AA79F5E6636}">
      <dsp:nvSpPr>
        <dsp:cNvPr id="0" name=""/>
        <dsp:cNvSpPr/>
      </dsp:nvSpPr>
      <dsp:spPr>
        <a:xfrm>
          <a:off x="1054489" y="153094"/>
          <a:ext cx="3836416" cy="3836416"/>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66EBF81-53EA-44B2-8E02-E08896646E13}">
      <dsp:nvSpPr>
        <dsp:cNvPr id="0" name=""/>
        <dsp:cNvSpPr/>
      </dsp:nvSpPr>
      <dsp:spPr>
        <a:xfrm>
          <a:off x="1054489" y="38489"/>
          <a:ext cx="3836416" cy="3836416"/>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582CFE5-32AE-42CF-B4E7-641D86B0D33F}" type="datetimeFigureOut">
              <a:rPr lang="en-US" smtClean="0"/>
              <a:t>7/9/2020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6EB86EE-C274-48A2-9326-5D59C5B36A8E}" type="slidenum">
              <a:rPr lang="en-US" smtClean="0"/>
              <a:t>‹#›</a:t>
            </a:fld>
            <a:endParaRPr lang="en-US"/>
          </a:p>
        </p:txBody>
      </p:sp>
    </p:spTree>
    <p:extLst>
      <p:ext uri="{BB962C8B-B14F-4D97-AF65-F5344CB8AC3E}">
        <p14:creationId xmlns:p14="http://schemas.microsoft.com/office/powerpoint/2010/main" val="49053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excited to be able to finally introduce our new HT-400 heating tank today!  This is the 4</a:t>
            </a:r>
            <a:r>
              <a:rPr lang="en-US" baseline="30000" dirty="0"/>
              <a:t>th</a:t>
            </a:r>
            <a:r>
              <a:rPr lang="en-US" dirty="0"/>
              <a:t> generation of our Little Butler heating tanks, and today, I’m going to share with you why I think it’s going to be the best!  I see this launch as the foundation, the starting point for us to completely revamp our entire filtration portfolio.   I hope after today, you’ll be as excited about this product as I am. </a:t>
            </a:r>
          </a:p>
          <a:p>
            <a:endParaRPr lang="en-US" dirty="0"/>
          </a:p>
          <a:p>
            <a:r>
              <a:rPr lang="en-US" dirty="0"/>
              <a:t>Before we begin, I want to let you know what we’re going to cover</a:t>
            </a:r>
          </a:p>
          <a:p>
            <a:pPr lvl="1"/>
            <a:r>
              <a:rPr lang="en-US" dirty="0"/>
              <a:t>basic info about the tank </a:t>
            </a:r>
          </a:p>
          <a:p>
            <a:pPr lvl="1"/>
            <a:r>
              <a:rPr lang="en-US" dirty="0"/>
              <a:t>The customer needs and value proposition of the tank </a:t>
            </a:r>
          </a:p>
          <a:p>
            <a:pPr lvl="1"/>
            <a:r>
              <a:rPr lang="en-US" dirty="0"/>
              <a:t>The features and benefits</a:t>
            </a:r>
          </a:p>
          <a:p>
            <a:pPr lvl="1"/>
            <a:r>
              <a:rPr lang="en-US" dirty="0"/>
              <a:t>The technical info</a:t>
            </a:r>
          </a:p>
          <a:p>
            <a:pPr lvl="1"/>
            <a:r>
              <a:rPr lang="en-US" dirty="0"/>
              <a:t>AND finally, we’ll look at how we stack up against the competition</a:t>
            </a:r>
          </a:p>
          <a:p>
            <a:pPr lvl="1"/>
            <a:endParaRPr lang="en-US" dirty="0"/>
          </a:p>
          <a:p>
            <a:pPr lvl="0"/>
            <a:r>
              <a:rPr lang="en-US" dirty="0"/>
              <a:t>It’s a lot to cover in 30 minutes, so I’m going to move pretty quick, but I’ll ask you guys to let me get through all this first, and then if I still haven’t answered all your questions about the product, we’ll open the floor up for discussion</a:t>
            </a:r>
          </a:p>
          <a:p>
            <a:endParaRPr lang="en-US" dirty="0"/>
          </a:p>
          <a:p>
            <a:r>
              <a:rPr lang="en-US" dirty="0"/>
              <a:t>Sound good?</a:t>
            </a:r>
          </a:p>
        </p:txBody>
      </p:sp>
      <p:sp>
        <p:nvSpPr>
          <p:cNvPr id="4" name="Slide Number Placeholder 3"/>
          <p:cNvSpPr>
            <a:spLocks noGrp="1"/>
          </p:cNvSpPr>
          <p:nvPr>
            <p:ph type="sldNum" sz="quarter" idx="5"/>
          </p:nvPr>
        </p:nvSpPr>
        <p:spPr/>
        <p:txBody>
          <a:bodyPr/>
          <a:lstStyle/>
          <a:p>
            <a:fld id="{B6EB86EE-C274-48A2-9326-5D59C5B36A8E}" type="slidenum">
              <a:rPr lang="en-US" smtClean="0"/>
              <a:t>1</a:t>
            </a:fld>
            <a:endParaRPr lang="en-US"/>
          </a:p>
        </p:txBody>
      </p:sp>
    </p:spTree>
    <p:extLst>
      <p:ext uri="{BB962C8B-B14F-4D97-AF65-F5344CB8AC3E}">
        <p14:creationId xmlns:p14="http://schemas.microsoft.com/office/powerpoint/2010/main" val="432037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50,000 heating cycle test comment:</a:t>
            </a:r>
          </a:p>
          <a:p>
            <a:endParaRPr lang="en-US" dirty="0"/>
          </a:p>
          <a:p>
            <a:r>
              <a:rPr lang="en-US" dirty="0"/>
              <a:t>If the tank cycled 10 times a day, that would be 5,000 days, or almost 14 years of usage!  </a:t>
            </a:r>
          </a:p>
          <a:p>
            <a:endParaRPr lang="en-US" dirty="0"/>
          </a:p>
          <a:p>
            <a:r>
              <a:rPr lang="en-US" dirty="0"/>
              <a:t>I wouldn’t expect even the most strenuous user to cycle their tanks more than 10 times a day.  </a:t>
            </a:r>
          </a:p>
        </p:txBody>
      </p:sp>
      <p:sp>
        <p:nvSpPr>
          <p:cNvPr id="4" name="Slide Number Placeholder 3"/>
          <p:cNvSpPr>
            <a:spLocks noGrp="1"/>
          </p:cNvSpPr>
          <p:nvPr>
            <p:ph type="sldNum" sz="quarter" idx="5"/>
          </p:nvPr>
        </p:nvSpPr>
        <p:spPr/>
        <p:txBody>
          <a:bodyPr/>
          <a:lstStyle/>
          <a:p>
            <a:fld id="{B6EB86EE-C274-48A2-9326-5D59C5B36A8E}" type="slidenum">
              <a:rPr lang="en-US" smtClean="0"/>
              <a:t>16</a:t>
            </a:fld>
            <a:endParaRPr lang="en-US"/>
          </a:p>
        </p:txBody>
      </p:sp>
    </p:spTree>
    <p:extLst>
      <p:ext uri="{BB962C8B-B14F-4D97-AF65-F5344CB8AC3E}">
        <p14:creationId xmlns:p14="http://schemas.microsoft.com/office/powerpoint/2010/main" val="381099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1100 watt heating element – there are more powerful elements on the market, our old </a:t>
            </a:r>
            <a:r>
              <a:rPr lang="en-US" dirty="0" err="1"/>
              <a:t>Joneca</a:t>
            </a:r>
            <a:r>
              <a:rPr lang="en-US" dirty="0"/>
              <a:t> tank used a 1300Watt unit, however, because the element is encased, the heating surface area is increased, so you still have good performance.  Our heat times were actually slightly faster for this tank than the more powerful </a:t>
            </a:r>
            <a:r>
              <a:rPr lang="en-US" dirty="0" err="1"/>
              <a:t>Joneca</a:t>
            </a:r>
            <a:r>
              <a:rPr lang="en-US" dirty="0"/>
              <a:t> tank.  </a:t>
            </a:r>
          </a:p>
          <a:p>
            <a:endParaRPr lang="en-US" dirty="0"/>
          </a:p>
          <a:p>
            <a:r>
              <a:rPr lang="en-US" dirty="0"/>
              <a:t>Industry standard 60 cup/</a:t>
            </a:r>
            <a:r>
              <a:rPr lang="en-US" dirty="0" err="1"/>
              <a:t>hr</a:t>
            </a:r>
            <a:r>
              <a:rPr lang="en-US" dirty="0"/>
              <a:t> heating capacity and 2.5 quart tank size</a:t>
            </a:r>
          </a:p>
          <a:p>
            <a:endParaRPr lang="en-US" dirty="0"/>
          </a:p>
          <a:p>
            <a:r>
              <a:rPr lang="en-US" dirty="0"/>
              <a:t>The tank will operate at very low pressures –  there are a couple of other tanks out there that will operate at 15psi – the BTI tank and the new </a:t>
            </a:r>
            <a:r>
              <a:rPr lang="en-US" dirty="0" err="1"/>
              <a:t>insinkerator</a:t>
            </a:r>
            <a:r>
              <a:rPr lang="en-US" dirty="0"/>
              <a:t> showroom tank</a:t>
            </a:r>
          </a:p>
          <a:p>
            <a:endParaRPr lang="en-US" dirty="0"/>
          </a:p>
          <a:p>
            <a:r>
              <a:rPr lang="en-US" dirty="0"/>
              <a:t>However, this tank will do something they can’t – it will also operate at very high pressures – 140psi is significantly higher than the competition.  Also, the patented water management system prevents the need for additional pressure reducing valves like a lot of the other heating tanks require</a:t>
            </a:r>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18</a:t>
            </a:fld>
            <a:endParaRPr lang="en-US"/>
          </a:p>
        </p:txBody>
      </p:sp>
    </p:spTree>
    <p:extLst>
      <p:ext uri="{BB962C8B-B14F-4D97-AF65-F5344CB8AC3E}">
        <p14:creationId xmlns:p14="http://schemas.microsoft.com/office/powerpoint/2010/main" val="274148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simple to connect, no special tools required – if you can’t spread the clamp by hand, then you may need a pair of pliers, that’s it. </a:t>
            </a:r>
          </a:p>
        </p:txBody>
      </p:sp>
      <p:sp>
        <p:nvSpPr>
          <p:cNvPr id="4" name="Slide Number Placeholder 3"/>
          <p:cNvSpPr>
            <a:spLocks noGrp="1"/>
          </p:cNvSpPr>
          <p:nvPr>
            <p:ph type="sldNum" sz="quarter" idx="5"/>
          </p:nvPr>
        </p:nvSpPr>
        <p:spPr/>
        <p:txBody>
          <a:bodyPr/>
          <a:lstStyle/>
          <a:p>
            <a:fld id="{B6EB86EE-C274-48A2-9326-5D59C5B36A8E}" type="slidenum">
              <a:rPr lang="en-US" smtClean="0"/>
              <a:t>19</a:t>
            </a:fld>
            <a:endParaRPr lang="en-US"/>
          </a:p>
        </p:txBody>
      </p:sp>
    </p:spTree>
    <p:extLst>
      <p:ext uri="{BB962C8B-B14F-4D97-AF65-F5344CB8AC3E}">
        <p14:creationId xmlns:p14="http://schemas.microsoft.com/office/powerpoint/2010/main" val="303030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installation. </a:t>
            </a:r>
          </a:p>
          <a:p>
            <a:pPr marL="171450" indent="-171450">
              <a:buFont typeface="Arial" panose="020B0604020202020204" pitchFamily="34" charset="0"/>
              <a:buChar char="•"/>
            </a:pPr>
            <a:r>
              <a:rPr lang="en-US" dirty="0"/>
              <a:t>The tank is supplied by cold water from the home or the filtration system.</a:t>
            </a:r>
          </a:p>
          <a:p>
            <a:pPr marL="628650" lvl="1" indent="-171450">
              <a:buFont typeface="Arial" panose="020B0604020202020204" pitchFamily="34" charset="0"/>
              <a:buChar char="•"/>
            </a:pPr>
            <a:r>
              <a:rPr lang="en-US" dirty="0"/>
              <a:t>We recommend using a filtration system to help prolong the life of the tank, and improve water quality, but it isn’t a requirement if you don’t want to use it.  </a:t>
            </a:r>
          </a:p>
          <a:p>
            <a:pPr marL="171450" lvl="0" indent="-171450">
              <a:buFont typeface="Arial" panose="020B0604020202020204" pitchFamily="34" charset="0"/>
              <a:buChar char="•"/>
            </a:pPr>
            <a:r>
              <a:rPr lang="en-US" dirty="0"/>
              <a:t>Then the cold water will either go directly out of the spout if the cold water valve is turned on</a:t>
            </a:r>
          </a:p>
          <a:p>
            <a:pPr marL="171450" lvl="0" indent="-171450">
              <a:buFont typeface="Arial" panose="020B0604020202020204" pitchFamily="34" charset="0"/>
              <a:buChar char="•"/>
            </a:pPr>
            <a:r>
              <a:rPr lang="en-US" dirty="0"/>
              <a:t>Or it will divert over to the hot water valve and when the hot water valve is turned on, cold water will be sent to the heating tank</a:t>
            </a:r>
          </a:p>
          <a:p>
            <a:pPr marL="171450" lvl="0" indent="-171450">
              <a:buFont typeface="Arial" panose="020B0604020202020204" pitchFamily="34" charset="0"/>
              <a:buChar char="•"/>
            </a:pPr>
            <a:r>
              <a:rPr lang="en-US" dirty="0"/>
              <a:t>Then the cold water enters the tank and forces the hot water in the tank out of the top of the tank and back to the faucet and out of the spout</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Hot/Cold Filter Dispensers - This is the basic setup of an open vent dispensing faucet with 3 tubes.  As long as the faucet being used with the tank has the 3 tubes – cold in, cold out, hot in, then it should work, no matter what brand</a:t>
            </a:r>
          </a:p>
          <a:p>
            <a:pPr marL="0" lvl="0" indent="0">
              <a:buFont typeface="Arial" panose="020B0604020202020204" pitchFamily="34" charset="0"/>
              <a:buNone/>
            </a:pPr>
            <a:r>
              <a:rPr lang="en-US" dirty="0"/>
              <a:t>The important thing is that there can be no valve between the hot water leaving the tank and the spout, otherwise you can build pressure in the tank and it has no where to go.  </a:t>
            </a:r>
          </a:p>
          <a:p>
            <a:pPr marL="0" lvl="0" indent="0">
              <a:buFont typeface="Arial" panose="020B0604020202020204" pitchFamily="34" charset="0"/>
              <a:buNone/>
            </a:pPr>
            <a:r>
              <a:rPr lang="en-US" dirty="0"/>
              <a:t>With an open vent faucet – basically the faucet spout is open all the way to the heating tank, so any expanding water can discharge directly out if that makes sense.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So as I said, any open vent faucet should be compatible with the tank, but we can’t guarantee everyone’s works the same, and we can’t test every brand with our tank, so the only way to be sure it is going to function properly is to pair your tank with a Franke dispensing faucet.  </a:t>
            </a:r>
          </a:p>
          <a:p>
            <a:endParaRPr lang="en-US" dirty="0"/>
          </a:p>
          <a:p>
            <a:r>
              <a:rPr lang="en-US" dirty="0"/>
              <a:t>We don’t explicitly state in the warranty that it voids warranty with other brand faucets, but it is highly recommended as we can’t guarantee the function of any other brand, and we should naturally want that additional sale of the faucet too</a:t>
            </a:r>
          </a:p>
        </p:txBody>
      </p:sp>
      <p:sp>
        <p:nvSpPr>
          <p:cNvPr id="4" name="Slide Number Placeholder 3"/>
          <p:cNvSpPr>
            <a:spLocks noGrp="1"/>
          </p:cNvSpPr>
          <p:nvPr>
            <p:ph type="sldNum" sz="quarter" idx="5"/>
          </p:nvPr>
        </p:nvSpPr>
        <p:spPr/>
        <p:txBody>
          <a:bodyPr/>
          <a:lstStyle/>
          <a:p>
            <a:fld id="{B6EB86EE-C274-48A2-9326-5D59C5B36A8E}" type="slidenum">
              <a:rPr lang="en-US" smtClean="0"/>
              <a:t>20</a:t>
            </a:fld>
            <a:endParaRPr lang="en-US"/>
          </a:p>
        </p:txBody>
      </p:sp>
    </p:spTree>
    <p:extLst>
      <p:ext uri="{BB962C8B-B14F-4D97-AF65-F5344CB8AC3E}">
        <p14:creationId xmlns:p14="http://schemas.microsoft.com/office/powerpoint/2010/main" val="118392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Push fitting is integrated into the tank, no external fittings to install</a:t>
            </a:r>
          </a:p>
        </p:txBody>
      </p:sp>
      <p:sp>
        <p:nvSpPr>
          <p:cNvPr id="4" name="Slide Number Placeholder 3"/>
          <p:cNvSpPr>
            <a:spLocks noGrp="1"/>
          </p:cNvSpPr>
          <p:nvPr>
            <p:ph type="sldNum" sz="quarter" idx="5"/>
          </p:nvPr>
        </p:nvSpPr>
        <p:spPr/>
        <p:txBody>
          <a:bodyPr/>
          <a:lstStyle/>
          <a:p>
            <a:fld id="{B6EB86EE-C274-48A2-9326-5D59C5B36A8E}" type="slidenum">
              <a:rPr lang="en-US" smtClean="0"/>
              <a:t>21</a:t>
            </a:fld>
            <a:endParaRPr lang="en-US"/>
          </a:p>
        </p:txBody>
      </p:sp>
    </p:spTree>
    <p:extLst>
      <p:ext uri="{BB962C8B-B14F-4D97-AF65-F5344CB8AC3E}">
        <p14:creationId xmlns:p14="http://schemas.microsoft.com/office/powerpoint/2010/main" val="82934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22</a:t>
            </a:fld>
            <a:endParaRPr lang="en-US"/>
          </a:p>
        </p:txBody>
      </p:sp>
    </p:spTree>
    <p:extLst>
      <p:ext uri="{BB962C8B-B14F-4D97-AF65-F5344CB8AC3E}">
        <p14:creationId xmlns:p14="http://schemas.microsoft.com/office/powerpoint/2010/main" val="28404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 shooting guidelines are in the manual, they are pretty standard for all heating tanks</a:t>
            </a:r>
          </a:p>
          <a:p>
            <a:endParaRPr lang="en-US" dirty="0"/>
          </a:p>
          <a:p>
            <a:r>
              <a:rPr lang="en-US" dirty="0"/>
              <a:t>Basically if it’s dripping or spewing water, its probably set too hot.  </a:t>
            </a:r>
          </a:p>
          <a:p>
            <a:endParaRPr lang="en-US" dirty="0"/>
          </a:p>
          <a:p>
            <a:r>
              <a:rPr lang="en-US" dirty="0"/>
              <a:t>The tank the product team tested,  saw a few drips (through the spout) on the initial heat up, which is common to all tanks, but otherwise, didn’t see many drips at all, and couldn’t make it boil at max temp, the instant it reached 208, just before boiling, it shuts off.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23</a:t>
            </a:fld>
            <a:endParaRPr lang="en-US"/>
          </a:p>
        </p:txBody>
      </p:sp>
    </p:spTree>
    <p:extLst>
      <p:ext uri="{BB962C8B-B14F-4D97-AF65-F5344CB8AC3E}">
        <p14:creationId xmlns:p14="http://schemas.microsoft.com/office/powerpoint/2010/main" val="253855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tank vs new</a:t>
            </a:r>
          </a:p>
          <a:p>
            <a:endParaRPr lang="en-US" dirty="0"/>
          </a:p>
          <a:p>
            <a:r>
              <a:rPr lang="en-US" dirty="0"/>
              <a:t>The HT-400 is basically superior to the others in every way except the wattage, which we discussed that because of the heating element design, makes this tank punch above it’s weight class so to speak, it heats the water very quickly and requires less energy to do it.  </a:t>
            </a:r>
          </a:p>
          <a:p>
            <a:endParaRPr lang="en-US" dirty="0"/>
          </a:p>
          <a:p>
            <a:r>
              <a:rPr lang="en-US" dirty="0"/>
              <a:t>And maybe you could argue the compactness of the HT-250 would be another point where the old </a:t>
            </a:r>
            <a:r>
              <a:rPr lang="en-US" dirty="0" err="1"/>
              <a:t>Joneca</a:t>
            </a:r>
            <a:r>
              <a:rPr lang="en-US" dirty="0"/>
              <a:t> tank might have an advantage since it is smaller than the HT-400, but the HT-400 is more compact than the other 2 standard sized HT100 and HT300 tanks</a:t>
            </a:r>
          </a:p>
        </p:txBody>
      </p:sp>
      <p:sp>
        <p:nvSpPr>
          <p:cNvPr id="4" name="Slide Number Placeholder 3"/>
          <p:cNvSpPr>
            <a:spLocks noGrp="1"/>
          </p:cNvSpPr>
          <p:nvPr>
            <p:ph type="sldNum" sz="quarter" idx="5"/>
          </p:nvPr>
        </p:nvSpPr>
        <p:spPr/>
        <p:txBody>
          <a:bodyPr/>
          <a:lstStyle/>
          <a:p>
            <a:fld id="{B6EB86EE-C274-48A2-9326-5D59C5B36A8E}" type="slidenum">
              <a:rPr lang="en-US" smtClean="0"/>
              <a:t>24</a:t>
            </a:fld>
            <a:endParaRPr lang="en-US"/>
          </a:p>
        </p:txBody>
      </p:sp>
    </p:spTree>
    <p:extLst>
      <p:ext uri="{BB962C8B-B14F-4D97-AF65-F5344CB8AC3E}">
        <p14:creationId xmlns:p14="http://schemas.microsoft.com/office/powerpoint/2010/main" val="1376747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Plus we have much more stylish faucet pairings and superior filtration systems, which most of the competition can’t offer all 3</a:t>
            </a:r>
          </a:p>
          <a:p>
            <a:endParaRPr lang="en-US" dirty="0"/>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25</a:t>
            </a:fld>
            <a:endParaRPr lang="en-US"/>
          </a:p>
        </p:txBody>
      </p:sp>
    </p:spTree>
    <p:extLst>
      <p:ext uri="{BB962C8B-B14F-4D97-AF65-F5344CB8AC3E}">
        <p14:creationId xmlns:p14="http://schemas.microsoft.com/office/powerpoint/2010/main" val="42941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Guys – I think we have a great product here that should be very reliable and should really restore credibility in the Little Butler brand and confidence in our heating tanks and give us a leg up on the competition too in terms of features and pricing.  It has some things technically that really move it past the older generation tanks and our competition, so I’m excited about the potential we have with this product.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other questions/comments?</a:t>
            </a:r>
          </a:p>
          <a:p>
            <a:endParaRPr lang="en-US" dirty="0"/>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26</a:t>
            </a:fld>
            <a:endParaRPr lang="en-US"/>
          </a:p>
        </p:txBody>
      </p:sp>
    </p:spTree>
    <p:extLst>
      <p:ext uri="{BB962C8B-B14F-4D97-AF65-F5344CB8AC3E}">
        <p14:creationId xmlns:p14="http://schemas.microsoft.com/office/powerpoint/2010/main" val="377028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on the basics first:</a:t>
            </a:r>
          </a:p>
          <a:p>
            <a:endParaRPr lang="en-US" dirty="0"/>
          </a:p>
          <a:p>
            <a:r>
              <a:rPr lang="en-US" dirty="0"/>
              <a:t>HT100/250/300 are on promo until we use those 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 say Available 7/15 – that is our official launch date. In reality, they are already in STOCK now!</a:t>
            </a:r>
          </a:p>
          <a:p>
            <a:endParaRPr lang="en-US" dirty="0"/>
          </a:p>
          <a:p>
            <a:r>
              <a:rPr lang="en-US" dirty="0"/>
              <a:t>7/15 is the day the launch packet will go out, which will contain the product brochure and the spec sheet.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a:t>
            </a:fld>
            <a:endParaRPr lang="en-US"/>
          </a:p>
        </p:txBody>
      </p:sp>
    </p:spTree>
    <p:extLst>
      <p:ext uri="{BB962C8B-B14F-4D97-AF65-F5344CB8AC3E}">
        <p14:creationId xmlns:p14="http://schemas.microsoft.com/office/powerpoint/2010/main" val="3868530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27</a:t>
            </a:fld>
            <a:endParaRPr lang="en-US"/>
          </a:p>
        </p:txBody>
      </p:sp>
    </p:spTree>
    <p:extLst>
      <p:ext uri="{BB962C8B-B14F-4D97-AF65-F5344CB8AC3E}">
        <p14:creationId xmlns:p14="http://schemas.microsoft.com/office/powerpoint/2010/main" val="264435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4 areas that were identified as the most important consumer needs for a point of use heating tank:</a:t>
            </a:r>
          </a:p>
          <a:p>
            <a:endParaRPr lang="en-US" dirty="0"/>
          </a:p>
          <a:p>
            <a:r>
              <a:rPr lang="en-US" dirty="0"/>
              <a:t>Adding convenience and simplifying everyday tasks fall right in line with Franke’s core product approach to make products that really help out in the kitchen.  </a:t>
            </a:r>
          </a:p>
          <a:p>
            <a:endParaRPr lang="en-US" dirty="0"/>
          </a:p>
          <a:p>
            <a:r>
              <a:rPr lang="en-US" dirty="0"/>
              <a:t>Having a product that was also energy efficient, and helps to save money were 2 additional areas that we felt were important to add value for our customers. </a:t>
            </a:r>
          </a:p>
          <a:p>
            <a:br>
              <a:rPr lang="en-US" dirty="0"/>
            </a:br>
            <a:r>
              <a:rPr lang="en-US" dirty="0"/>
              <a:t>Here’s how the tank meets each of these important customer concerns. </a:t>
            </a:r>
          </a:p>
        </p:txBody>
      </p:sp>
      <p:sp>
        <p:nvSpPr>
          <p:cNvPr id="4" name="Slide Number Placeholder 3"/>
          <p:cNvSpPr>
            <a:spLocks noGrp="1"/>
          </p:cNvSpPr>
          <p:nvPr>
            <p:ph type="sldNum" sz="quarter" idx="5"/>
          </p:nvPr>
        </p:nvSpPr>
        <p:spPr/>
        <p:txBody>
          <a:bodyPr/>
          <a:lstStyle/>
          <a:p>
            <a:fld id="{B6EB86EE-C274-48A2-9326-5D59C5B36A8E}" type="slidenum">
              <a:rPr lang="en-US" smtClean="0"/>
              <a:t>4</a:t>
            </a:fld>
            <a:endParaRPr lang="en-US"/>
          </a:p>
        </p:txBody>
      </p:sp>
    </p:spTree>
    <p:extLst>
      <p:ext uri="{BB962C8B-B14F-4D97-AF65-F5344CB8AC3E}">
        <p14:creationId xmlns:p14="http://schemas.microsoft.com/office/powerpoint/2010/main" val="290140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heating tank provides convenience because you don’t have to pull out a pot, fill it with water and wait for it to heat up.  With the HT-400, you have near boiling water, ready whenever you need it, for whatever you need it for.  </a:t>
            </a:r>
          </a:p>
          <a:p>
            <a:endParaRPr lang="en-US" dirty="0"/>
          </a:p>
          <a:p>
            <a:r>
              <a:rPr lang="en-US" dirty="0"/>
              <a:t>Pretty easy to see the convenience factor here. </a:t>
            </a:r>
          </a:p>
        </p:txBody>
      </p:sp>
      <p:sp>
        <p:nvSpPr>
          <p:cNvPr id="4" name="Slide Number Placeholder 3"/>
          <p:cNvSpPr>
            <a:spLocks noGrp="1"/>
          </p:cNvSpPr>
          <p:nvPr>
            <p:ph type="sldNum" sz="quarter" idx="5"/>
          </p:nvPr>
        </p:nvSpPr>
        <p:spPr/>
        <p:txBody>
          <a:bodyPr/>
          <a:lstStyle/>
          <a:p>
            <a:fld id="{B6EB86EE-C274-48A2-9326-5D59C5B36A8E}" type="slidenum">
              <a:rPr lang="en-US" smtClean="0"/>
              <a:t>6</a:t>
            </a:fld>
            <a:endParaRPr lang="en-US"/>
          </a:p>
        </p:txBody>
      </p:sp>
    </p:spTree>
    <p:extLst>
      <p:ext uri="{BB962C8B-B14F-4D97-AF65-F5344CB8AC3E}">
        <p14:creationId xmlns:p14="http://schemas.microsoft.com/office/powerpoint/2010/main" val="60323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HT-400 is powerful, but it is efficient in the way it uses it’s energy.  For the average user, that means it will consume less energy in a day than a 40 watt light bulb, to keep your water near boiling.  </a:t>
            </a:r>
          </a:p>
        </p:txBody>
      </p:sp>
      <p:sp>
        <p:nvSpPr>
          <p:cNvPr id="4" name="Slide Number Placeholder 3"/>
          <p:cNvSpPr>
            <a:spLocks noGrp="1"/>
          </p:cNvSpPr>
          <p:nvPr>
            <p:ph type="sldNum" sz="quarter" idx="5"/>
          </p:nvPr>
        </p:nvSpPr>
        <p:spPr/>
        <p:txBody>
          <a:bodyPr/>
          <a:lstStyle/>
          <a:p>
            <a:fld id="{B6EB86EE-C274-48A2-9326-5D59C5B36A8E}" type="slidenum">
              <a:rPr lang="en-US" smtClean="0"/>
              <a:t>8</a:t>
            </a:fld>
            <a:endParaRPr lang="en-US"/>
          </a:p>
        </p:txBody>
      </p:sp>
    </p:spTree>
    <p:extLst>
      <p:ext uri="{BB962C8B-B14F-4D97-AF65-F5344CB8AC3E}">
        <p14:creationId xmlns:p14="http://schemas.microsoft.com/office/powerpoint/2010/main" val="301641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it’s efficiency, the HT-400 saves money too because you don’t have to boil more water than you need.  When boiling on the stove, we usually boil more than we actually need because it takes so long to get the water up to temp, which is a wasteful practice of both time, energy, and money.</a:t>
            </a:r>
          </a:p>
        </p:txBody>
      </p:sp>
      <p:sp>
        <p:nvSpPr>
          <p:cNvPr id="4" name="Slide Number Placeholder 3"/>
          <p:cNvSpPr>
            <a:spLocks noGrp="1"/>
          </p:cNvSpPr>
          <p:nvPr>
            <p:ph type="sldNum" sz="quarter" idx="5"/>
          </p:nvPr>
        </p:nvSpPr>
        <p:spPr/>
        <p:txBody>
          <a:bodyPr/>
          <a:lstStyle/>
          <a:p>
            <a:fld id="{B6EB86EE-C274-48A2-9326-5D59C5B36A8E}" type="slidenum">
              <a:rPr lang="en-US" smtClean="0"/>
              <a:t>10</a:t>
            </a:fld>
            <a:endParaRPr lang="en-US"/>
          </a:p>
        </p:txBody>
      </p:sp>
    </p:spTree>
    <p:extLst>
      <p:ext uri="{BB962C8B-B14F-4D97-AF65-F5344CB8AC3E}">
        <p14:creationId xmlns:p14="http://schemas.microsoft.com/office/powerpoint/2010/main" val="83907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HT-400 can help simplify a huge amount of tasks around the home.  You can’t imagine all the uses these things can give until you have one in your home and start using it.  </a:t>
            </a:r>
          </a:p>
          <a:p>
            <a:endParaRPr lang="en-US" dirty="0"/>
          </a:p>
          <a:p>
            <a:r>
              <a:rPr lang="en-US" dirty="0"/>
              <a:t>Here’s a list of just some of the common tasks an HT-400 heating tank can help out with around the house</a:t>
            </a:r>
          </a:p>
        </p:txBody>
      </p:sp>
      <p:sp>
        <p:nvSpPr>
          <p:cNvPr id="4" name="Slide Number Placeholder 3"/>
          <p:cNvSpPr>
            <a:spLocks noGrp="1"/>
          </p:cNvSpPr>
          <p:nvPr>
            <p:ph type="sldNum" sz="quarter" idx="5"/>
          </p:nvPr>
        </p:nvSpPr>
        <p:spPr/>
        <p:txBody>
          <a:bodyPr/>
          <a:lstStyle/>
          <a:p>
            <a:fld id="{B6EB86EE-C274-48A2-9326-5D59C5B36A8E}" type="slidenum">
              <a:rPr lang="en-US" smtClean="0"/>
              <a:t>12</a:t>
            </a:fld>
            <a:endParaRPr lang="en-US"/>
          </a:p>
        </p:txBody>
      </p:sp>
    </p:spTree>
    <p:extLst>
      <p:ext uri="{BB962C8B-B14F-4D97-AF65-F5344CB8AC3E}">
        <p14:creationId xmlns:p14="http://schemas.microsoft.com/office/powerpoint/2010/main" val="329078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13</a:t>
            </a:fld>
            <a:endParaRPr lang="en-US"/>
          </a:p>
        </p:txBody>
      </p:sp>
    </p:spTree>
    <p:extLst>
      <p:ext uri="{BB962C8B-B14F-4D97-AF65-F5344CB8AC3E}">
        <p14:creationId xmlns:p14="http://schemas.microsoft.com/office/powerpoint/2010/main" val="31881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larger inner water passages and a larger chamber for expanding water to help prevent dripping and clogging.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ever seen inside a water heating tank, you will appreciate the encased heating element feature – this should greatly reduce the precipitated mineral deposits or “gunk” building up inside the tank.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benefit of reduced “gunk” in the tank is that this doesn’t get clogged up in the water ways of the tank, which can create back pressure and cause the expanding water chamber to rupture – an issue that has been seen on our competitors tanks.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6EB86EE-C274-48A2-9326-5D59C5B36A8E}" type="slidenum">
              <a:rPr lang="en-US" smtClean="0"/>
              <a:t>15</a:t>
            </a:fld>
            <a:endParaRPr lang="en-US"/>
          </a:p>
        </p:txBody>
      </p:sp>
    </p:spTree>
    <p:extLst>
      <p:ext uri="{BB962C8B-B14F-4D97-AF65-F5344CB8AC3E}">
        <p14:creationId xmlns:p14="http://schemas.microsoft.com/office/powerpoint/2010/main" val="230553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tags" Target="../tags/tag3.xml"/><Relationship Id="rId7" Type="http://schemas.openxmlformats.org/officeDocument/2006/relationships/image" Target="../media/image7.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F1B5-FF3A-4581-A172-33F419AB527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B7FA9D-7E3C-4150-BBCC-290757E966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520B25-0B98-4BDE-B3CB-6ED776D603DC}"/>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6F654347-42A0-475B-B989-C90CC27D5B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9401DC-A97B-4F74-B6DD-728695F9B1BD}"/>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296398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30F1-41F5-4970-B22E-A8A86A678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3D848-ECDE-4231-8DF2-CA3E055816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5C3E1-A52A-4654-97D5-2B32C8B4F7ED}"/>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1DA2D754-5A36-4A96-9DEC-802676A0EE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23E4A3-7034-4060-AFC3-DE8ACCDBCC3B}"/>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4206614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F49672-4356-40FD-BC2E-8B86369AE7C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62044-AE74-42A2-B559-1AA8F080F40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604C6-1102-4B71-9769-AA575C4A4AA7}"/>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F71AAD63-789A-4BFA-8290-D6F5A7BE2F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7D08AF-6E9D-44F9-AF73-AE9741D15295}"/>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197314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1_CustomersNeeds">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C1F8CA02-2934-4AC3-A995-F011267E1CD8}"/>
              </a:ext>
            </a:extLst>
          </p:cNvPr>
          <p:cNvSpPr>
            <a:spLocks noGrp="1"/>
          </p:cNvSpPr>
          <p:nvPr>
            <p:ph type="body" sz="quarter" idx="22" hasCustomPrompt="1"/>
          </p:nvPr>
        </p:nvSpPr>
        <p:spPr>
          <a:xfrm>
            <a:off x="0" y="0"/>
            <a:ext cx="9144000" cy="5143500"/>
          </a:xfrm>
          <a:solidFill>
            <a:srgbClr val="585858"/>
          </a:solidFill>
        </p:spPr>
        <p:txBody>
          <a:bodyPr numCol="1"/>
          <a:lstStyle>
            <a:lvl1pPr marL="0" indent="0">
              <a:buNone/>
              <a:defRPr/>
            </a:lvl1pPr>
          </a:lstStyle>
          <a:p>
            <a:pPr lvl="0"/>
            <a:r>
              <a:rPr lang="en-US" noProof="0"/>
              <a:t> </a:t>
            </a:r>
          </a:p>
        </p:txBody>
      </p:sp>
      <p:sp>
        <p:nvSpPr>
          <p:cNvPr id="11" name="Text Placeholder 16">
            <a:extLst>
              <a:ext uri="{FF2B5EF4-FFF2-40B4-BE49-F238E27FC236}">
                <a16:creationId xmlns:a16="http://schemas.microsoft.com/office/drawing/2014/main" id="{A3964A23-3111-41B3-8FEC-894B022A5183}"/>
              </a:ext>
            </a:extLst>
          </p:cNvPr>
          <p:cNvSpPr>
            <a:spLocks noGrp="1"/>
          </p:cNvSpPr>
          <p:nvPr>
            <p:ph type="body" sz="quarter" idx="16" hasCustomPrompt="1"/>
          </p:nvPr>
        </p:nvSpPr>
        <p:spPr>
          <a:xfrm>
            <a:off x="4232166" y="592102"/>
            <a:ext cx="679673" cy="391143"/>
          </a:xfrm>
        </p:spPr>
        <p:txBody>
          <a:bodyPr wrap="none" lIns="0" tIns="21600" rIns="0" bIns="0" numCol="1" anchor="ctr">
            <a:spAutoFit/>
          </a:bodyPr>
          <a:lstStyle>
            <a:lvl1pPr marL="0" indent="0" algn="ctr">
              <a:lnSpc>
                <a:spcPct val="100000"/>
              </a:lnSpc>
              <a:spcBef>
                <a:spcPts val="0"/>
              </a:spcBef>
              <a:spcAft>
                <a:spcPts val="0"/>
              </a:spcAft>
              <a:buFontTx/>
              <a:buNone/>
              <a:defRPr sz="2400" b="1" cap="all" spc="20" baseline="0">
                <a:solidFill>
                  <a:schemeClr val="bg1"/>
                </a:solidFill>
                <a:latin typeface="+mj-lt"/>
              </a:defRPr>
            </a:lvl1pPr>
          </a:lstStyle>
          <a:p>
            <a:pPr lvl="0"/>
            <a:r>
              <a:rPr lang="en-US" noProof="0" dirty="0"/>
              <a:t>title</a:t>
            </a:r>
          </a:p>
        </p:txBody>
      </p:sp>
      <p:sp>
        <p:nvSpPr>
          <p:cNvPr id="9" name="Picture Placeholder 13">
            <a:extLst>
              <a:ext uri="{FF2B5EF4-FFF2-40B4-BE49-F238E27FC236}">
                <a16:creationId xmlns:a16="http://schemas.microsoft.com/office/drawing/2014/main" id="{B8147044-C878-47ED-BD72-1C30261511DB}"/>
              </a:ext>
            </a:extLst>
          </p:cNvPr>
          <p:cNvSpPr>
            <a:spLocks noGrp="1"/>
          </p:cNvSpPr>
          <p:nvPr>
            <p:ph type="pic" sz="quarter" idx="18" hasCustomPrompt="1"/>
          </p:nvPr>
        </p:nvSpPr>
        <p:spPr>
          <a:xfrm>
            <a:off x="1137896"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10" name="Picture Placeholder 13">
            <a:extLst>
              <a:ext uri="{FF2B5EF4-FFF2-40B4-BE49-F238E27FC236}">
                <a16:creationId xmlns:a16="http://schemas.microsoft.com/office/drawing/2014/main" id="{1557877A-D2BA-4341-A8CB-131D06DAED57}"/>
              </a:ext>
            </a:extLst>
          </p:cNvPr>
          <p:cNvSpPr>
            <a:spLocks noGrp="1"/>
          </p:cNvSpPr>
          <p:nvPr>
            <p:ph type="pic" sz="quarter" idx="19" hasCustomPrompt="1"/>
          </p:nvPr>
        </p:nvSpPr>
        <p:spPr>
          <a:xfrm>
            <a:off x="6043538"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14" name="Picture Placeholder 13">
            <a:extLst>
              <a:ext uri="{FF2B5EF4-FFF2-40B4-BE49-F238E27FC236}">
                <a16:creationId xmlns:a16="http://schemas.microsoft.com/office/drawing/2014/main" id="{6EC4FF68-A160-4279-A12C-6ECAAEC5A237}"/>
              </a:ext>
            </a:extLst>
          </p:cNvPr>
          <p:cNvSpPr>
            <a:spLocks noGrp="1"/>
          </p:cNvSpPr>
          <p:nvPr>
            <p:ph type="pic" sz="quarter" idx="20" hasCustomPrompt="1"/>
          </p:nvPr>
        </p:nvSpPr>
        <p:spPr>
          <a:xfrm>
            <a:off x="3590717"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7" name="Textplatzhalter 6">
            <a:extLst>
              <a:ext uri="{FF2B5EF4-FFF2-40B4-BE49-F238E27FC236}">
                <a16:creationId xmlns:a16="http://schemas.microsoft.com/office/drawing/2014/main" id="{F58BA410-5B76-45F5-83AB-223AD69E4BFB}"/>
              </a:ext>
            </a:extLst>
          </p:cNvPr>
          <p:cNvSpPr>
            <a:spLocks noGrp="1"/>
          </p:cNvSpPr>
          <p:nvPr>
            <p:ph type="body" sz="quarter" idx="23" hasCustomPrompt="1"/>
          </p:nvPr>
        </p:nvSpPr>
        <p:spPr>
          <a:xfrm>
            <a:off x="886223" y="1244219"/>
            <a:ext cx="7376636" cy="877163"/>
          </a:xfrm>
        </p:spPr>
        <p:txBody>
          <a:bodyPr wrap="none" lIns="0" tIns="0" rIns="0" bIns="0" numCol="1" anchor="ctr">
            <a:spAutoFit/>
          </a:bodyPr>
          <a:lstStyle>
            <a:lvl1pPr marL="0" indent="0" algn="ctr">
              <a:lnSpc>
                <a:spcPct val="100000"/>
              </a:lnSpc>
              <a:spcBef>
                <a:spcPts val="0"/>
              </a:spcBef>
              <a:spcAft>
                <a:spcPts val="0"/>
              </a:spcAft>
              <a:buNone/>
              <a:defRPr sz="5700" cap="all" baseline="0">
                <a:solidFill>
                  <a:schemeClr val="bg1"/>
                </a:solidFill>
              </a:defRPr>
            </a:lvl1pPr>
          </a:lstStyle>
          <a:p>
            <a:pPr lvl="0"/>
            <a:r>
              <a:rPr lang="en-US" noProof="0"/>
              <a:t>Customers needs</a:t>
            </a:r>
          </a:p>
        </p:txBody>
      </p:sp>
      <p:sp>
        <p:nvSpPr>
          <p:cNvPr id="19" name="Textplatzhalter 18">
            <a:extLst>
              <a:ext uri="{FF2B5EF4-FFF2-40B4-BE49-F238E27FC236}">
                <a16:creationId xmlns:a16="http://schemas.microsoft.com/office/drawing/2014/main" id="{B7E0B973-9DCE-47E7-BA12-F29C65FE0C5C}"/>
              </a:ext>
            </a:extLst>
          </p:cNvPr>
          <p:cNvSpPr>
            <a:spLocks noGrp="1"/>
          </p:cNvSpPr>
          <p:nvPr>
            <p:ph type="body" sz="quarter" idx="24" hasCustomPrompt="1"/>
          </p:nvPr>
        </p:nvSpPr>
        <p:spPr>
          <a:xfrm>
            <a:off x="1137896" y="4297680"/>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
        <p:nvSpPr>
          <p:cNvPr id="20" name="Textplatzhalter 18">
            <a:extLst>
              <a:ext uri="{FF2B5EF4-FFF2-40B4-BE49-F238E27FC236}">
                <a16:creationId xmlns:a16="http://schemas.microsoft.com/office/drawing/2014/main" id="{855511FC-F977-4341-A37D-6AE2B185E740}"/>
              </a:ext>
            </a:extLst>
          </p:cNvPr>
          <p:cNvSpPr>
            <a:spLocks noGrp="1"/>
          </p:cNvSpPr>
          <p:nvPr>
            <p:ph type="body" sz="quarter" idx="25" hasCustomPrompt="1"/>
          </p:nvPr>
        </p:nvSpPr>
        <p:spPr>
          <a:xfrm>
            <a:off x="3590717" y="4297680"/>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
        <p:nvSpPr>
          <p:cNvPr id="21" name="Textplatzhalter 18">
            <a:extLst>
              <a:ext uri="{FF2B5EF4-FFF2-40B4-BE49-F238E27FC236}">
                <a16:creationId xmlns:a16="http://schemas.microsoft.com/office/drawing/2014/main" id="{4C058970-456E-483A-ABA3-48D6036E8B87}"/>
              </a:ext>
            </a:extLst>
          </p:cNvPr>
          <p:cNvSpPr>
            <a:spLocks noGrp="1"/>
          </p:cNvSpPr>
          <p:nvPr>
            <p:ph type="body" sz="quarter" idx="26" hasCustomPrompt="1"/>
          </p:nvPr>
        </p:nvSpPr>
        <p:spPr>
          <a:xfrm>
            <a:off x="6043538" y="4297961"/>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Tree>
    <p:extLst>
      <p:ext uri="{BB962C8B-B14F-4D97-AF65-F5344CB8AC3E}">
        <p14:creationId xmlns:p14="http://schemas.microsoft.com/office/powerpoint/2010/main" val="587000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538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WC: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331228"/>
            <a:ext cx="8077200" cy="460772"/>
          </a:xfrm>
          <a:noFill/>
          <a:ln>
            <a:noFill/>
          </a:ln>
        </p:spPr>
        <p:txBody>
          <a:bodyPr wrap="square" lIns="0" tIns="0" rIns="0" bIns="0" anchor="b" anchorCtr="0">
            <a:noAutofit/>
          </a:bodyPr>
          <a:lstStyle>
            <a:lvl1pPr algn="l">
              <a:defRPr lang="de-CH" sz="2600" b="0" i="0"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marR="0" lvl="0" indent="0" algn="l">
              <a:lnSpc>
                <a:spcPct val="100000"/>
              </a:lnSpc>
              <a:spcBef>
                <a:spcPts val="0"/>
              </a:spcBef>
              <a:spcAft>
                <a:spcPts val="0"/>
              </a:spcAft>
              <a:buClr>
                <a:schemeClr val="dk1"/>
              </a:buClr>
              <a:buFont typeface="Arial"/>
            </a:pPr>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5" name="Rechteck 5"/>
          <p:cNvSpPr/>
          <p:nvPr userDrawn="1"/>
        </p:nvSpPr>
        <p:spPr>
          <a:xfrm>
            <a:off x="0" y="0"/>
            <a:ext cx="144000" cy="792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172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WC: Simple Content">
    <p:spTree>
      <p:nvGrpSpPr>
        <p:cNvPr id="1" name=""/>
        <p:cNvGrpSpPr/>
        <p:nvPr/>
      </p:nvGrpSpPr>
      <p:grpSpPr>
        <a:xfrm>
          <a:off x="0" y="0"/>
          <a:ext cx="0" cy="0"/>
          <a:chOff x="0" y="0"/>
          <a:chExt cx="0" cy="0"/>
        </a:xfrm>
      </p:grpSpPr>
      <p:sp>
        <p:nvSpPr>
          <p:cNvPr id="20" name="Text Placeholder 16"/>
          <p:cNvSpPr>
            <a:spLocks noGrp="1"/>
          </p:cNvSpPr>
          <p:nvPr userDrawn="1">
            <p:ph type="body" sz="quarter" idx="16" hasCustomPrompt="1"/>
          </p:nvPr>
        </p:nvSpPr>
        <p:spPr>
          <a:xfrm>
            <a:off x="2312760"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1" name="Text Placeholder 16"/>
          <p:cNvSpPr>
            <a:spLocks noGrp="1"/>
          </p:cNvSpPr>
          <p:nvPr>
            <p:ph type="body" sz="quarter" idx="17" hasCustomPrompt="1"/>
          </p:nvPr>
        </p:nvSpPr>
        <p:spPr>
          <a:xfrm>
            <a:off x="4676611"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8" name="Text Placeholder 16"/>
          <p:cNvSpPr>
            <a:spLocks noGrp="1"/>
          </p:cNvSpPr>
          <p:nvPr>
            <p:ph type="body" sz="quarter" idx="14" hasCustomPrompt="1"/>
          </p:nvPr>
        </p:nvSpPr>
        <p:spPr>
          <a:xfrm>
            <a:off x="5858536"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7" name="Text Placeholder 16"/>
          <p:cNvSpPr>
            <a:spLocks noGrp="1"/>
          </p:cNvSpPr>
          <p:nvPr>
            <p:ph type="body" sz="quarter" idx="13" hasCustomPrompt="1"/>
          </p:nvPr>
        </p:nvSpPr>
        <p:spPr>
          <a:xfrm>
            <a:off x="1130833"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 name="Title 1"/>
          <p:cNvSpPr>
            <a:spLocks noGrp="1"/>
          </p:cNvSpPr>
          <p:nvPr>
            <p:ph type="title" hasCustomPrompt="1"/>
          </p:nvPr>
        </p:nvSpPr>
        <p:spPr>
          <a:xfrm>
            <a:off x="685800" y="331228"/>
            <a:ext cx="8077200" cy="460772"/>
          </a:xfrm>
          <a:noFill/>
          <a:ln>
            <a:noFill/>
          </a:ln>
        </p:spPr>
        <p:txBody>
          <a:bodyPr wrap="square" lIns="0" tIns="0" rIns="0" bIns="0" anchor="b" anchorCtr="0">
            <a:noAutofit/>
          </a:bodyPr>
          <a:lstStyle>
            <a:lvl1pPr algn="l">
              <a:defRPr lang="de-CH" sz="2600" b="0" i="0"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marR="0" lvl="0" indent="0" algn="l">
              <a:lnSpc>
                <a:spcPct val="100000"/>
              </a:lnSpc>
              <a:spcBef>
                <a:spcPts val="0"/>
              </a:spcBef>
              <a:spcAft>
                <a:spcPts val="0"/>
              </a:spcAft>
              <a:buClr>
                <a:schemeClr val="dk1"/>
              </a:buClr>
              <a:buFont typeface="Arial"/>
            </a:pPr>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5" name="Rechteck 5"/>
          <p:cNvSpPr/>
          <p:nvPr userDrawn="1"/>
        </p:nvSpPr>
        <p:spPr>
          <a:xfrm>
            <a:off x="0" y="0"/>
            <a:ext cx="144000" cy="792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949020" y="2925411"/>
            <a:ext cx="72459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userDrawn="1">
            <p:ph type="body" sz="quarter" idx="15" hasCustomPrompt="1"/>
          </p:nvPr>
        </p:nvSpPr>
        <p:spPr>
          <a:xfrm>
            <a:off x="3494684"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3" name="Text Placeholder 22"/>
          <p:cNvSpPr>
            <a:spLocks noGrp="1"/>
          </p:cNvSpPr>
          <p:nvPr>
            <p:ph type="body" sz="quarter" idx="18" hasCustomPrompt="1"/>
          </p:nvPr>
        </p:nvSpPr>
        <p:spPr>
          <a:xfrm>
            <a:off x="4306543" y="2781300"/>
            <a:ext cx="530915" cy="302684"/>
          </a:xfrm>
          <a:solidFill>
            <a:schemeClr val="bg1"/>
          </a:solidFill>
        </p:spPr>
        <p:txBody>
          <a:bodyPr wrap="none" rtlCol="0" anchor="ctr">
            <a:spAutoFit/>
          </a:bodyPr>
          <a:lstStyle>
            <a:lvl1pPr marL="0" indent="0">
              <a:buFontTx/>
              <a:buNone/>
              <a:defRPr lang="de-CH" sz="1800" dirty="0">
                <a:solidFill>
                  <a:schemeClr val="tx1"/>
                </a:solidFill>
              </a:defRPr>
            </a:lvl1pPr>
          </a:lstStyle>
          <a:p>
            <a:pPr marL="0" lvl="0" algn="ctr"/>
            <a:r>
              <a:rPr lang="en-US" dirty="0"/>
              <a:t>xxx</a:t>
            </a:r>
            <a:endParaRPr lang="de-CH" dirty="0"/>
          </a:p>
        </p:txBody>
      </p:sp>
    </p:spTree>
    <p:extLst>
      <p:ext uri="{BB962C8B-B14F-4D97-AF65-F5344CB8AC3E}">
        <p14:creationId xmlns:p14="http://schemas.microsoft.com/office/powerpoint/2010/main" val="1694768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WC: Simple divid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3750688"/>
            <a:ext cx="8077200" cy="733425"/>
          </a:xfrm>
        </p:spPr>
        <p:txBody>
          <a:bodyPr lIns="0" rIns="0" anchor="ctr">
            <a:normAutofit/>
          </a:bodyPr>
          <a:lstStyle>
            <a:lvl1pPr marL="0" indent="0" algn="r">
              <a:buFontTx/>
              <a:buNone/>
              <a:defRPr sz="2400" b="1">
                <a:solidFill>
                  <a:schemeClr val="tx1"/>
                </a:solidFill>
              </a:defRPr>
            </a:lvl1pPr>
          </a:lstStyle>
          <a:p>
            <a:pPr lvl="0"/>
            <a:r>
              <a:rPr lang="en-US" dirty="0"/>
              <a:t>Click to edit Master text styles</a:t>
            </a:r>
            <a:endParaRPr lang="de-CH" dirty="0"/>
          </a:p>
        </p:txBody>
      </p:sp>
      <p:grpSp>
        <p:nvGrpSpPr>
          <p:cNvPr id="11" name="Group 10"/>
          <p:cNvGrpSpPr>
            <a:grpSpLocks noChangeAspect="1"/>
          </p:cNvGrpSpPr>
          <p:nvPr userDrawn="1"/>
        </p:nvGrpSpPr>
        <p:grpSpPr>
          <a:xfrm>
            <a:off x="473163" y="841232"/>
            <a:ext cx="8473707" cy="3070861"/>
            <a:chOff x="209550" y="1200149"/>
            <a:chExt cx="10479088" cy="3797611"/>
          </a:xfrm>
        </p:grpSpPr>
        <p:pic>
          <p:nvPicPr>
            <p:cNvPr id="12" name="Picture 11"/>
            <p:cNvPicPr>
              <a:picLocks/>
            </p:cNvPicPr>
            <p:nvPr/>
          </p:nvPicPr>
          <p:blipFill rotWithShape="1">
            <a:blip r:embed="rId2" cstate="print">
              <a:extLst>
                <a:ext uri="{28A0092B-C50C-407E-A947-70E740481C1C}">
                  <a14:useLocalDpi xmlns:a14="http://schemas.microsoft.com/office/drawing/2010/main" val="0"/>
                </a:ext>
              </a:extLst>
            </a:blip>
            <a:srcRect r="1104" b="36869"/>
            <a:stretch/>
          </p:blipFill>
          <p:spPr>
            <a:xfrm>
              <a:off x="433134" y="1463693"/>
              <a:ext cx="3237457" cy="3236183"/>
            </a:xfrm>
            <a:prstGeom prst="rect">
              <a:avLst/>
            </a:prstGeom>
          </p:spPr>
        </p:pic>
        <p:pic>
          <p:nvPicPr>
            <p:cNvPr id="13" name="Picture 12"/>
            <p:cNvPicPr>
              <a:picLocks/>
            </p:cNvPicPr>
            <p:nvPr/>
          </p:nvPicPr>
          <p:blipFill rotWithShape="1">
            <a:blip r:embed="rId3" cstate="print">
              <a:extLst>
                <a:ext uri="{28A0092B-C50C-407E-A947-70E740481C1C}">
                  <a14:useLocalDpi xmlns:a14="http://schemas.microsoft.com/office/drawing/2010/main" val="0"/>
                </a:ext>
              </a:extLst>
            </a:blip>
            <a:srcRect l="17190" t="5412" r="14380" b="2641"/>
            <a:stretch/>
          </p:blipFill>
          <p:spPr>
            <a:xfrm>
              <a:off x="7070606" y="1463693"/>
              <a:ext cx="3237457" cy="3236183"/>
            </a:xfrm>
            <a:prstGeom prst="rect">
              <a:avLst/>
            </a:prstGeom>
          </p:spPr>
        </p:pic>
        <p:pic>
          <p:nvPicPr>
            <p:cNvPr id="14" name="Picture 13"/>
            <p:cNvPicPr>
              <a:picLocks/>
            </p:cNvPicPr>
            <p:nvPr/>
          </p:nvPicPr>
          <p:blipFill rotWithShape="1">
            <a:blip r:embed="rId4">
              <a:extLst>
                <a:ext uri="{28A0092B-C50C-407E-A947-70E740481C1C}">
                  <a14:useLocalDpi xmlns:a14="http://schemas.microsoft.com/office/drawing/2010/main" val="0"/>
                </a:ext>
              </a:extLst>
            </a:blip>
            <a:srcRect l="47965" t="11136" r="4319" b="27933"/>
            <a:stretch/>
          </p:blipFill>
          <p:spPr>
            <a:xfrm>
              <a:off x="3738248" y="1463693"/>
              <a:ext cx="3264701" cy="3236183"/>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54" b="94331" l="9993" r="95371"/>
                      </a14:imgEffect>
                    </a14:imgLayer>
                  </a14:imgProps>
                </a:ext>
                <a:ext uri="{28A0092B-C50C-407E-A947-70E740481C1C}">
                  <a14:useLocalDpi xmlns:a14="http://schemas.microsoft.com/office/drawing/2010/main" val="0"/>
                </a:ext>
              </a:extLst>
            </a:blip>
            <a:srcRect l="10389" t="3482" r="9297"/>
            <a:stretch/>
          </p:blipFill>
          <p:spPr>
            <a:xfrm>
              <a:off x="8689333" y="1200149"/>
              <a:ext cx="1999305" cy="3797611"/>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820" t="20729" b="10634"/>
            <a:stretch/>
          </p:blipFill>
          <p:spPr>
            <a:xfrm>
              <a:off x="209550" y="1676400"/>
              <a:ext cx="3546548" cy="3152775"/>
            </a:xfrm>
            <a:prstGeom prst="rect">
              <a:avLst/>
            </a:prstGeom>
          </p:spPr>
        </p:pic>
      </p:grpSp>
      <p:pic>
        <p:nvPicPr>
          <p:cNvPr id="17" name="Shape 23" descr="KWC_logo_c_rgb_p_150dpi.png"/>
          <p:cNvPicPr preferRelativeResize="0"/>
          <p:nvPr userDrawn="1"/>
        </p:nvPicPr>
        <p:blipFill rotWithShape="1">
          <a:blip r:embed="rId9" cstate="print">
            <a:alphaModFix/>
            <a:extLst>
              <a:ext uri="{28A0092B-C50C-407E-A947-70E740481C1C}">
                <a14:useLocalDpi xmlns:a14="http://schemas.microsoft.com/office/drawing/2010/main" val="0"/>
              </a:ext>
            </a:extLst>
          </a:blip>
          <a:srcRect/>
          <a:stretch/>
        </p:blipFill>
        <p:spPr>
          <a:xfrm>
            <a:off x="4140995" y="467146"/>
            <a:ext cx="862011" cy="420066"/>
          </a:xfrm>
          <a:prstGeom prst="rect">
            <a:avLst/>
          </a:prstGeom>
          <a:noFill/>
          <a:ln>
            <a:noFill/>
          </a:ln>
        </p:spPr>
      </p:pic>
    </p:spTree>
    <p:extLst>
      <p:ext uri="{BB962C8B-B14F-4D97-AF65-F5344CB8AC3E}">
        <p14:creationId xmlns:p14="http://schemas.microsoft.com/office/powerpoint/2010/main" val="3077859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02776"/>
            <a:ext cx="8077200" cy="460772"/>
          </a:xfrm>
        </p:spPr>
        <p:txBody>
          <a:bodyPr lIns="0" tIns="17994" rIns="0" bIns="0" anchor="t">
            <a:normAutofit/>
          </a:bodyPr>
          <a:lstStyle>
            <a:lvl1pPr algn="l">
              <a:defRPr sz="2600" cap="all" baseline="0">
                <a:latin typeface="Arial" panose="020B0604020202020204" pitchFamily="34" charset="0"/>
                <a:cs typeface="Arial" panose="020B0604020202020204" pitchFamily="34" charset="0"/>
              </a:defRPr>
            </a:lvl1pPr>
          </a:lstStyle>
          <a:p>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7" name="Rectangle 6"/>
          <p:cNvSpPr>
            <a:spLocks/>
          </p:cNvSpPr>
          <p:nvPr userDrawn="1"/>
        </p:nvSpPr>
        <p:spPr>
          <a:xfrm>
            <a:off x="380186" y="208405"/>
            <a:ext cx="246888" cy="246888"/>
          </a:xfrm>
          <a:prstGeom prst="rect">
            <a:avLst/>
          </a:prstGeom>
          <a:solidFill>
            <a:srgbClr val="DC2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8607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ANKE: Simp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02776"/>
            <a:ext cx="8077200" cy="460772"/>
          </a:xfrm>
        </p:spPr>
        <p:txBody>
          <a:bodyPr lIns="0" tIns="17994" rIns="0" bIns="0" anchor="t">
            <a:normAutofit/>
          </a:bodyPr>
          <a:lstStyle>
            <a:lvl1pPr algn="l">
              <a:defRPr sz="2600" cap="all" baseline="0">
                <a:latin typeface="Arial" panose="020B0604020202020204" pitchFamily="34" charset="0"/>
                <a:cs typeface="Arial" panose="020B0604020202020204" pitchFamily="34" charset="0"/>
              </a:defRPr>
            </a:lvl1pPr>
          </a:lstStyle>
          <a:p>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7" name="Rectangle 6"/>
          <p:cNvSpPr>
            <a:spLocks/>
          </p:cNvSpPr>
          <p:nvPr userDrawn="1"/>
        </p:nvSpPr>
        <p:spPr>
          <a:xfrm>
            <a:off x="380186" y="208405"/>
            <a:ext cx="246888" cy="246888"/>
          </a:xfrm>
          <a:prstGeom prst="rect">
            <a:avLst/>
          </a:prstGeom>
          <a:solidFill>
            <a:srgbClr val="DC2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16"/>
          <p:cNvSpPr>
            <a:spLocks noGrp="1"/>
          </p:cNvSpPr>
          <p:nvPr>
            <p:ph type="body" sz="quarter" idx="16" hasCustomPrompt="1"/>
          </p:nvPr>
        </p:nvSpPr>
        <p:spPr>
          <a:xfrm>
            <a:off x="1130833"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8" name="Text Placeholder 16"/>
          <p:cNvSpPr>
            <a:spLocks noGrp="1"/>
          </p:cNvSpPr>
          <p:nvPr>
            <p:ph type="body" sz="quarter" idx="17" hasCustomPrompt="1"/>
          </p:nvPr>
        </p:nvSpPr>
        <p:spPr>
          <a:xfrm>
            <a:off x="5858536"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9" name="Text Placeholder 16"/>
          <p:cNvSpPr>
            <a:spLocks noGrp="1"/>
          </p:cNvSpPr>
          <p:nvPr>
            <p:ph type="body" sz="quarter" idx="14" hasCustomPrompt="1"/>
          </p:nvPr>
        </p:nvSpPr>
        <p:spPr>
          <a:xfrm>
            <a:off x="5858536"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0" name="Text Placeholder 16"/>
          <p:cNvSpPr>
            <a:spLocks noGrp="1"/>
          </p:cNvSpPr>
          <p:nvPr>
            <p:ph type="body" sz="quarter" idx="13" hasCustomPrompt="1"/>
          </p:nvPr>
        </p:nvSpPr>
        <p:spPr>
          <a:xfrm>
            <a:off x="1130833"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cxnSp>
        <p:nvCxnSpPr>
          <p:cNvPr id="11" name="Straight Connector 10"/>
          <p:cNvCxnSpPr/>
          <p:nvPr userDrawn="1"/>
        </p:nvCxnSpPr>
        <p:spPr>
          <a:xfrm>
            <a:off x="949020" y="2925411"/>
            <a:ext cx="7245960" cy="0"/>
          </a:xfrm>
          <a:prstGeom prst="line">
            <a:avLst/>
          </a:prstGeom>
          <a:ln>
            <a:solidFill>
              <a:srgbClr val="DC281E"/>
            </a:solidFill>
          </a:ln>
        </p:spPr>
        <p:style>
          <a:lnRef idx="1">
            <a:schemeClr val="accent1"/>
          </a:lnRef>
          <a:fillRef idx="0">
            <a:schemeClr val="accent1"/>
          </a:fillRef>
          <a:effectRef idx="0">
            <a:schemeClr val="accent1"/>
          </a:effectRef>
          <a:fontRef idx="minor">
            <a:schemeClr val="tx1"/>
          </a:fontRef>
        </p:style>
      </p:cxnSp>
      <p:sp>
        <p:nvSpPr>
          <p:cNvPr id="12" name="Text Placeholder 16"/>
          <p:cNvSpPr>
            <a:spLocks noGrp="1"/>
          </p:cNvSpPr>
          <p:nvPr>
            <p:ph type="body" sz="quarter" idx="15" hasCustomPrompt="1"/>
          </p:nvPr>
        </p:nvSpPr>
        <p:spPr>
          <a:xfrm>
            <a:off x="3494684"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3" name="Text Placeholder 22"/>
          <p:cNvSpPr>
            <a:spLocks noGrp="1"/>
          </p:cNvSpPr>
          <p:nvPr>
            <p:ph type="body" sz="quarter" idx="18" hasCustomPrompt="1"/>
          </p:nvPr>
        </p:nvSpPr>
        <p:spPr>
          <a:xfrm>
            <a:off x="4306543" y="2781300"/>
            <a:ext cx="530915" cy="302684"/>
          </a:xfrm>
          <a:solidFill>
            <a:schemeClr val="bg1"/>
          </a:solidFill>
        </p:spPr>
        <p:txBody>
          <a:bodyPr wrap="none" rtlCol="0" anchor="ctr">
            <a:spAutoFit/>
          </a:bodyPr>
          <a:lstStyle>
            <a:lvl1pPr marL="0" indent="0">
              <a:buFontTx/>
              <a:buNone/>
              <a:defRPr lang="de-CH" sz="1800" dirty="0">
                <a:solidFill>
                  <a:schemeClr val="tx1"/>
                </a:solidFill>
              </a:defRPr>
            </a:lvl1pPr>
          </a:lstStyle>
          <a:p>
            <a:pPr marL="0" lvl="0" algn="ctr"/>
            <a:r>
              <a:rPr lang="en-US" dirty="0"/>
              <a:t>xxx</a:t>
            </a:r>
            <a:endParaRPr lang="de-CH" dirty="0"/>
          </a:p>
        </p:txBody>
      </p:sp>
      <p:sp>
        <p:nvSpPr>
          <p:cNvPr id="14" name="Text Placeholder 16"/>
          <p:cNvSpPr>
            <a:spLocks noGrp="1"/>
          </p:cNvSpPr>
          <p:nvPr>
            <p:ph type="body" sz="quarter" idx="19" hasCustomPrompt="1"/>
          </p:nvPr>
        </p:nvSpPr>
        <p:spPr>
          <a:xfrm>
            <a:off x="3494684"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Tree>
    <p:extLst>
      <p:ext uri="{BB962C8B-B14F-4D97-AF65-F5344CB8AC3E}">
        <p14:creationId xmlns:p14="http://schemas.microsoft.com/office/powerpoint/2010/main" val="4076529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lide: Simple divider">
    <p:spTree>
      <p:nvGrpSpPr>
        <p:cNvPr id="1" name=""/>
        <p:cNvGrpSpPr/>
        <p:nvPr/>
      </p:nvGrpSpPr>
      <p:grpSpPr>
        <a:xfrm>
          <a:off x="0" y="0"/>
          <a:ext cx="0" cy="0"/>
          <a:chOff x="0" y="0"/>
          <a:chExt cx="0" cy="0"/>
        </a:xfrm>
      </p:grpSpPr>
      <p:sp>
        <p:nvSpPr>
          <p:cNvPr id="5" name="Rectangle 3"/>
          <p:cNvSpPr>
            <a:spLocks noChangeArrowheads="1"/>
          </p:cNvSpPr>
          <p:nvPr userDrawn="1"/>
        </p:nvSpPr>
        <p:spPr bwMode="gray">
          <a:xfrm>
            <a:off x="0" y="1962150"/>
            <a:ext cx="9144000" cy="733425"/>
          </a:xfrm>
          <a:prstGeom prst="rect">
            <a:avLst/>
          </a:prstGeom>
          <a:solidFill>
            <a:srgbClr val="DC281E"/>
          </a:solidFill>
          <a:ln w="12700" algn="ctr">
            <a:solidFill>
              <a:srgbClr val="DC281E"/>
            </a:solidFill>
            <a:miter lim="800000"/>
            <a:headEnd type="none" w="lg" len="lg"/>
            <a:tailEnd type="none" w="lg" len="lg"/>
          </a:ln>
        </p:spPr>
        <p:txBody>
          <a:bodyPr lIns="507334" tIns="218193" rIns="87278" bIns="218193" anchor="ctr">
            <a:spAutoFit/>
          </a:bodyPr>
          <a:lstStyle/>
          <a:p>
            <a:pPr>
              <a:spcBef>
                <a:spcPct val="20000"/>
              </a:spcBef>
              <a:defRPr/>
            </a:pPr>
            <a:endParaRPr lang="en-US" sz="1900" b="1" dirty="0">
              <a:solidFill>
                <a:srgbClr val="FFFFFF"/>
              </a:solidFill>
              <a:latin typeface="+mj-lt"/>
            </a:endParaRPr>
          </a:p>
        </p:txBody>
      </p:sp>
      <p:sp>
        <p:nvSpPr>
          <p:cNvPr id="4" name="Text Placeholder 3"/>
          <p:cNvSpPr>
            <a:spLocks noGrp="1"/>
          </p:cNvSpPr>
          <p:nvPr>
            <p:ph type="body" sz="quarter" idx="10"/>
          </p:nvPr>
        </p:nvSpPr>
        <p:spPr>
          <a:xfrm>
            <a:off x="685800" y="1962149"/>
            <a:ext cx="8458200" cy="733425"/>
          </a:xfrm>
        </p:spPr>
        <p:txBody>
          <a:bodyPr lIns="0" rIns="0" anchor="ctr">
            <a:normAutofit/>
          </a:bodyPr>
          <a:lstStyle>
            <a:lvl1pPr marL="0" indent="0">
              <a:buFontTx/>
              <a:buNone/>
              <a:defRPr sz="1800" b="1">
                <a:solidFill>
                  <a:schemeClr val="bg1"/>
                </a:solidFill>
              </a:defRPr>
            </a:lvl1pPr>
          </a:lstStyle>
          <a:p>
            <a:pPr lvl="0"/>
            <a:r>
              <a:rPr lang="en-US" dirty="0"/>
              <a:t>Click to edit Master text styles</a:t>
            </a:r>
            <a:endParaRPr lang="de-CH" dirty="0"/>
          </a:p>
        </p:txBody>
      </p:sp>
    </p:spTree>
    <p:extLst>
      <p:ext uri="{BB962C8B-B14F-4D97-AF65-F5344CB8AC3E}">
        <p14:creationId xmlns:p14="http://schemas.microsoft.com/office/powerpoint/2010/main" val="83702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CFD4-CA2F-48BE-AF05-E062EC8EB1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A64C3-AD33-4950-8CD5-196F7484F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C6C52-03D8-4B52-96BC-CCF6D3A3A798}"/>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D5987649-88E8-47D7-946E-D159EC5B6F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FD1A20-BF63-4D94-9310-7633D3083A60}"/>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1759376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lide: 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143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KWC: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331228"/>
            <a:ext cx="8077200" cy="460772"/>
          </a:xfrm>
          <a:noFill/>
          <a:ln>
            <a:noFill/>
          </a:ln>
        </p:spPr>
        <p:txBody>
          <a:bodyPr wrap="square" lIns="0" tIns="0" rIns="0" bIns="0" anchor="b" anchorCtr="0">
            <a:noAutofit/>
          </a:bodyPr>
          <a:lstStyle>
            <a:lvl1pPr algn="l">
              <a:defRPr lang="de-CH" sz="2600" b="0" i="0"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marR="0" lvl="0" indent="0" algn="l">
              <a:lnSpc>
                <a:spcPct val="100000"/>
              </a:lnSpc>
              <a:spcBef>
                <a:spcPts val="0"/>
              </a:spcBef>
              <a:spcAft>
                <a:spcPts val="0"/>
              </a:spcAft>
              <a:buClr>
                <a:schemeClr val="dk1"/>
              </a:buClr>
              <a:buFont typeface="Arial"/>
            </a:pPr>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5" name="Rechteck 5"/>
          <p:cNvSpPr/>
          <p:nvPr userDrawn="1"/>
        </p:nvSpPr>
        <p:spPr>
          <a:xfrm>
            <a:off x="0" y="0"/>
            <a:ext cx="144000" cy="792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408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WC: Simple Content">
    <p:spTree>
      <p:nvGrpSpPr>
        <p:cNvPr id="1" name=""/>
        <p:cNvGrpSpPr/>
        <p:nvPr/>
      </p:nvGrpSpPr>
      <p:grpSpPr>
        <a:xfrm>
          <a:off x="0" y="0"/>
          <a:ext cx="0" cy="0"/>
          <a:chOff x="0" y="0"/>
          <a:chExt cx="0" cy="0"/>
        </a:xfrm>
      </p:grpSpPr>
      <p:sp>
        <p:nvSpPr>
          <p:cNvPr id="20" name="Text Placeholder 16"/>
          <p:cNvSpPr>
            <a:spLocks noGrp="1"/>
          </p:cNvSpPr>
          <p:nvPr userDrawn="1">
            <p:ph type="body" sz="quarter" idx="16" hasCustomPrompt="1"/>
          </p:nvPr>
        </p:nvSpPr>
        <p:spPr>
          <a:xfrm>
            <a:off x="2312760"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1" name="Text Placeholder 16"/>
          <p:cNvSpPr>
            <a:spLocks noGrp="1"/>
          </p:cNvSpPr>
          <p:nvPr>
            <p:ph type="body" sz="quarter" idx="17" hasCustomPrompt="1"/>
          </p:nvPr>
        </p:nvSpPr>
        <p:spPr>
          <a:xfrm>
            <a:off x="4676611" y="3168802"/>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8" name="Text Placeholder 16"/>
          <p:cNvSpPr>
            <a:spLocks noGrp="1"/>
          </p:cNvSpPr>
          <p:nvPr>
            <p:ph type="body" sz="quarter" idx="14" hasCustomPrompt="1"/>
          </p:nvPr>
        </p:nvSpPr>
        <p:spPr>
          <a:xfrm>
            <a:off x="5858536"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17" name="Text Placeholder 16"/>
          <p:cNvSpPr>
            <a:spLocks noGrp="1"/>
          </p:cNvSpPr>
          <p:nvPr>
            <p:ph type="body" sz="quarter" idx="13" hasCustomPrompt="1"/>
          </p:nvPr>
        </p:nvSpPr>
        <p:spPr>
          <a:xfrm>
            <a:off x="1130833"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 name="Title 1"/>
          <p:cNvSpPr>
            <a:spLocks noGrp="1"/>
          </p:cNvSpPr>
          <p:nvPr>
            <p:ph type="title" hasCustomPrompt="1"/>
          </p:nvPr>
        </p:nvSpPr>
        <p:spPr>
          <a:xfrm>
            <a:off x="685800" y="331228"/>
            <a:ext cx="8077200" cy="460772"/>
          </a:xfrm>
          <a:noFill/>
          <a:ln>
            <a:noFill/>
          </a:ln>
        </p:spPr>
        <p:txBody>
          <a:bodyPr wrap="square" lIns="0" tIns="0" rIns="0" bIns="0" anchor="b" anchorCtr="0">
            <a:noAutofit/>
          </a:bodyPr>
          <a:lstStyle>
            <a:lvl1pPr algn="l">
              <a:defRPr lang="de-CH" sz="2600" b="0" i="0" u="none" strike="noStrike" cap="none" dirty="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stStyle>
          <a:p>
            <a:pPr marL="0" marR="0" lvl="0" indent="0" algn="l">
              <a:lnSpc>
                <a:spcPct val="100000"/>
              </a:lnSpc>
              <a:spcBef>
                <a:spcPts val="0"/>
              </a:spcBef>
              <a:spcAft>
                <a:spcPts val="0"/>
              </a:spcAft>
              <a:buClr>
                <a:schemeClr val="dk1"/>
              </a:buClr>
              <a:buFont typeface="Arial"/>
            </a:pPr>
            <a:r>
              <a:rPr lang="en-US" dirty="0"/>
              <a:t>CLICK TO EDIT MASTER TITLE STYLE</a:t>
            </a:r>
            <a:endParaRPr lang="de-CH" dirty="0"/>
          </a:p>
        </p:txBody>
      </p:sp>
      <p:sp>
        <p:nvSpPr>
          <p:cNvPr id="6" name="Slide Number Placeholder 5"/>
          <p:cNvSpPr>
            <a:spLocks noGrp="1"/>
          </p:cNvSpPr>
          <p:nvPr>
            <p:ph type="sldNum" sz="quarter" idx="12"/>
          </p:nvPr>
        </p:nvSpPr>
        <p:spPr/>
        <p:txBody>
          <a:bodyPr/>
          <a:lstStyle>
            <a:lvl1pPr>
              <a:defRPr sz="800"/>
            </a:lvl1pPr>
          </a:lstStyle>
          <a:p>
            <a:fld id="{C6FA73D8-DA72-466C-AAF9-5247154E1A57}" type="slidenum">
              <a:rPr lang="de-CH" smtClean="0"/>
              <a:pPr/>
              <a:t>‹#›</a:t>
            </a:fld>
            <a:endParaRPr lang="de-CH"/>
          </a:p>
        </p:txBody>
      </p:sp>
      <p:sp>
        <p:nvSpPr>
          <p:cNvPr id="5" name="Rechteck 5"/>
          <p:cNvSpPr/>
          <p:nvPr userDrawn="1"/>
        </p:nvSpPr>
        <p:spPr>
          <a:xfrm>
            <a:off x="0" y="0"/>
            <a:ext cx="144000" cy="792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49020" y="2925411"/>
            <a:ext cx="72459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userDrawn="1">
            <p:ph type="body" sz="quarter" idx="15" hasCustomPrompt="1"/>
          </p:nvPr>
        </p:nvSpPr>
        <p:spPr>
          <a:xfrm>
            <a:off x="3494684" y="1232340"/>
            <a:ext cx="2113240" cy="1398556"/>
          </a:xfrm>
          <a:solidFill>
            <a:schemeClr val="bg1">
              <a:lumMod val="85000"/>
              <a:alpha val="9372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FontTx/>
              <a:buNone/>
              <a:defRPr lang="en-US" sz="1600" b="1" smtClean="0">
                <a:solidFill>
                  <a:schemeClr val="tx1"/>
                </a:solidFill>
                <a:latin typeface="Calibri" panose="020F0502020204030204" pitchFamily="34" charset="0"/>
              </a:defRPr>
            </a:lvl1pPr>
            <a:lvl2pPr>
              <a:defRPr lang="en-US" sz="1800" smtClean="0">
                <a:solidFill>
                  <a:schemeClr val="lt1"/>
                </a:solidFill>
                <a:latin typeface="+mn-lt"/>
                <a:cs typeface="+mn-cs"/>
              </a:defRPr>
            </a:lvl2pPr>
            <a:lvl3pPr>
              <a:defRPr lang="en-US" smtClean="0">
                <a:solidFill>
                  <a:schemeClr val="lt1"/>
                </a:solidFill>
                <a:latin typeface="+mn-lt"/>
                <a:cs typeface="+mn-cs"/>
              </a:defRPr>
            </a:lvl3pPr>
            <a:lvl4pPr>
              <a:defRPr lang="en-US" sz="1800" smtClean="0">
                <a:solidFill>
                  <a:schemeClr val="lt1"/>
                </a:solidFill>
                <a:latin typeface="+mn-lt"/>
                <a:cs typeface="+mn-cs"/>
              </a:defRPr>
            </a:lvl4pPr>
            <a:lvl5pPr>
              <a:defRPr lang="de-CH" sz="1800">
                <a:solidFill>
                  <a:schemeClr val="lt1"/>
                </a:solidFill>
                <a:latin typeface="+mn-lt"/>
                <a:cs typeface="+mn-cs"/>
              </a:defRPr>
            </a:lvl5pPr>
          </a:lstStyle>
          <a:p>
            <a:pPr marL="0" lvl="0" algn="ctr" fontAlgn="auto">
              <a:spcBef>
                <a:spcPts val="0"/>
              </a:spcBef>
              <a:spcAft>
                <a:spcPts val="0"/>
              </a:spcAft>
            </a:pPr>
            <a:r>
              <a:rPr lang="en-US" dirty="0"/>
              <a:t>xxx</a:t>
            </a:r>
            <a:endParaRPr lang="de-CH" dirty="0"/>
          </a:p>
        </p:txBody>
      </p:sp>
      <p:sp>
        <p:nvSpPr>
          <p:cNvPr id="23" name="Text Placeholder 22"/>
          <p:cNvSpPr>
            <a:spLocks noGrp="1"/>
          </p:cNvSpPr>
          <p:nvPr>
            <p:ph type="body" sz="quarter" idx="18" hasCustomPrompt="1"/>
          </p:nvPr>
        </p:nvSpPr>
        <p:spPr>
          <a:xfrm>
            <a:off x="4306543" y="2781300"/>
            <a:ext cx="530915" cy="302684"/>
          </a:xfrm>
          <a:solidFill>
            <a:schemeClr val="bg1"/>
          </a:solidFill>
        </p:spPr>
        <p:txBody>
          <a:bodyPr wrap="none" rtlCol="0" anchor="ctr">
            <a:spAutoFit/>
          </a:bodyPr>
          <a:lstStyle>
            <a:lvl1pPr marL="0" indent="0">
              <a:buFontTx/>
              <a:buNone/>
              <a:defRPr lang="de-CH" sz="1800" dirty="0">
                <a:solidFill>
                  <a:schemeClr val="tx1"/>
                </a:solidFill>
              </a:defRPr>
            </a:lvl1pPr>
          </a:lstStyle>
          <a:p>
            <a:pPr marL="0" lvl="0" algn="ctr"/>
            <a:r>
              <a:rPr lang="en-US" dirty="0"/>
              <a:t>xxx</a:t>
            </a:r>
            <a:endParaRPr lang="de-CH" dirty="0"/>
          </a:p>
        </p:txBody>
      </p:sp>
    </p:spTree>
    <p:extLst>
      <p:ext uri="{BB962C8B-B14F-4D97-AF65-F5344CB8AC3E}">
        <p14:creationId xmlns:p14="http://schemas.microsoft.com/office/powerpoint/2010/main" val="23438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KWC: Simple divide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3750688"/>
            <a:ext cx="8077200" cy="733425"/>
          </a:xfrm>
        </p:spPr>
        <p:txBody>
          <a:bodyPr lIns="0" rIns="0" anchor="ctr">
            <a:normAutofit/>
          </a:bodyPr>
          <a:lstStyle>
            <a:lvl1pPr marL="0" indent="0" algn="r">
              <a:buFontTx/>
              <a:buNone/>
              <a:defRPr sz="2400" b="1">
                <a:solidFill>
                  <a:schemeClr val="tx1"/>
                </a:solidFill>
              </a:defRPr>
            </a:lvl1pPr>
          </a:lstStyle>
          <a:p>
            <a:pPr lvl="0"/>
            <a:r>
              <a:rPr lang="en-US" dirty="0"/>
              <a:t>Click to edit Master text styles</a:t>
            </a:r>
            <a:endParaRPr lang="de-CH" dirty="0"/>
          </a:p>
        </p:txBody>
      </p:sp>
      <p:grpSp>
        <p:nvGrpSpPr>
          <p:cNvPr id="11" name="Group 10"/>
          <p:cNvGrpSpPr>
            <a:grpSpLocks noChangeAspect="1"/>
          </p:cNvGrpSpPr>
          <p:nvPr userDrawn="1"/>
        </p:nvGrpSpPr>
        <p:grpSpPr>
          <a:xfrm>
            <a:off x="473163" y="841232"/>
            <a:ext cx="8473707" cy="3070861"/>
            <a:chOff x="209550" y="1200149"/>
            <a:chExt cx="10479088" cy="3797611"/>
          </a:xfrm>
        </p:grpSpPr>
        <p:pic>
          <p:nvPicPr>
            <p:cNvPr id="12" name="Picture 11"/>
            <p:cNvPicPr>
              <a:picLocks/>
            </p:cNvPicPr>
            <p:nvPr/>
          </p:nvPicPr>
          <p:blipFill rotWithShape="1">
            <a:blip r:embed="rId2" cstate="print">
              <a:extLst>
                <a:ext uri="{28A0092B-C50C-407E-A947-70E740481C1C}">
                  <a14:useLocalDpi xmlns:a14="http://schemas.microsoft.com/office/drawing/2010/main" val="0"/>
                </a:ext>
              </a:extLst>
            </a:blip>
            <a:srcRect r="1104" b="36869"/>
            <a:stretch/>
          </p:blipFill>
          <p:spPr>
            <a:xfrm>
              <a:off x="433134" y="1463693"/>
              <a:ext cx="3237457" cy="3236183"/>
            </a:xfrm>
            <a:prstGeom prst="rect">
              <a:avLst/>
            </a:prstGeom>
          </p:spPr>
        </p:pic>
        <p:pic>
          <p:nvPicPr>
            <p:cNvPr id="13" name="Picture 12"/>
            <p:cNvPicPr>
              <a:picLocks/>
            </p:cNvPicPr>
            <p:nvPr/>
          </p:nvPicPr>
          <p:blipFill rotWithShape="1">
            <a:blip r:embed="rId3" cstate="print">
              <a:extLst>
                <a:ext uri="{28A0092B-C50C-407E-A947-70E740481C1C}">
                  <a14:useLocalDpi xmlns:a14="http://schemas.microsoft.com/office/drawing/2010/main" val="0"/>
                </a:ext>
              </a:extLst>
            </a:blip>
            <a:srcRect l="17190" t="5412" r="14380" b="2641"/>
            <a:stretch/>
          </p:blipFill>
          <p:spPr>
            <a:xfrm>
              <a:off x="7070606" y="1463693"/>
              <a:ext cx="3237457" cy="3236183"/>
            </a:xfrm>
            <a:prstGeom prst="rect">
              <a:avLst/>
            </a:prstGeom>
          </p:spPr>
        </p:pic>
        <p:pic>
          <p:nvPicPr>
            <p:cNvPr id="14" name="Picture 13"/>
            <p:cNvPicPr>
              <a:picLocks/>
            </p:cNvPicPr>
            <p:nvPr/>
          </p:nvPicPr>
          <p:blipFill rotWithShape="1">
            <a:blip r:embed="rId4">
              <a:extLst>
                <a:ext uri="{28A0092B-C50C-407E-A947-70E740481C1C}">
                  <a14:useLocalDpi xmlns:a14="http://schemas.microsoft.com/office/drawing/2010/main" val="0"/>
                </a:ext>
              </a:extLst>
            </a:blip>
            <a:srcRect l="47965" t="11136" r="4319" b="27933"/>
            <a:stretch/>
          </p:blipFill>
          <p:spPr>
            <a:xfrm>
              <a:off x="3738248" y="1463693"/>
              <a:ext cx="3264701" cy="3236183"/>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54" b="94331" l="9993" r="95371"/>
                      </a14:imgEffect>
                    </a14:imgLayer>
                  </a14:imgProps>
                </a:ext>
                <a:ext uri="{28A0092B-C50C-407E-A947-70E740481C1C}">
                  <a14:useLocalDpi xmlns:a14="http://schemas.microsoft.com/office/drawing/2010/main" val="0"/>
                </a:ext>
              </a:extLst>
            </a:blip>
            <a:srcRect l="10389" t="3482" r="9297"/>
            <a:stretch/>
          </p:blipFill>
          <p:spPr>
            <a:xfrm>
              <a:off x="8689333" y="1200149"/>
              <a:ext cx="1999305" cy="3797611"/>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820" t="20729" b="10634"/>
            <a:stretch/>
          </p:blipFill>
          <p:spPr>
            <a:xfrm>
              <a:off x="209550" y="1676400"/>
              <a:ext cx="3546548" cy="3152775"/>
            </a:xfrm>
            <a:prstGeom prst="rect">
              <a:avLst/>
            </a:prstGeom>
          </p:spPr>
        </p:pic>
      </p:grpSp>
      <p:pic>
        <p:nvPicPr>
          <p:cNvPr id="17" name="Shape 23" descr="KWC_logo_c_rgb_p_150dpi.png"/>
          <p:cNvPicPr preferRelativeResize="0"/>
          <p:nvPr userDrawn="1"/>
        </p:nvPicPr>
        <p:blipFill rotWithShape="1">
          <a:blip r:embed="rId9" cstate="print">
            <a:alphaModFix/>
            <a:extLst>
              <a:ext uri="{28A0092B-C50C-407E-A947-70E740481C1C}">
                <a14:useLocalDpi xmlns:a14="http://schemas.microsoft.com/office/drawing/2010/main" val="0"/>
              </a:ext>
            </a:extLst>
          </a:blip>
          <a:srcRect/>
          <a:stretch/>
        </p:blipFill>
        <p:spPr>
          <a:xfrm>
            <a:off x="4140995" y="467146"/>
            <a:ext cx="862011" cy="420066"/>
          </a:xfrm>
          <a:prstGeom prst="rect">
            <a:avLst/>
          </a:prstGeom>
          <a:noFill/>
          <a:ln>
            <a:noFill/>
          </a:ln>
        </p:spPr>
      </p:pic>
    </p:spTree>
    <p:extLst>
      <p:ext uri="{BB962C8B-B14F-4D97-AF65-F5344CB8AC3E}">
        <p14:creationId xmlns:p14="http://schemas.microsoft.com/office/powerpoint/2010/main" val="2140710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Franke/KWC/Kindred">
    <p:spTree>
      <p:nvGrpSpPr>
        <p:cNvPr id="1" name=""/>
        <p:cNvGrpSpPr/>
        <p:nvPr/>
      </p:nvGrpSpPr>
      <p:grpSpPr>
        <a:xfrm>
          <a:off x="0" y="0"/>
          <a:ext cx="0" cy="0"/>
          <a:chOff x="0" y="0"/>
          <a:chExt cx="0" cy="0"/>
        </a:xfrm>
      </p:grpSpPr>
      <p:pic>
        <p:nvPicPr>
          <p:cNvPr id="23"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9595" t="8259" r="18610" b="39797"/>
          <a:stretch/>
        </p:blipFill>
        <p:spPr bwMode="auto">
          <a:xfrm>
            <a:off x="0" y="-1"/>
            <a:ext cx="9144000" cy="517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437376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91" name="think-cell Slide" r:id="rId6" imgW="359" imgH="360" progId="TCLayout.ActiveDocument.1">
                  <p:embed/>
                </p:oleObj>
              </mc:Choice>
              <mc:Fallback>
                <p:oleObj name="think-cell Slide" r:id="rId6" imgW="359" imgH="360"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100000"/>
              </a:lnSpc>
              <a:spcBef>
                <a:spcPct val="0"/>
              </a:spcBef>
              <a:spcAft>
                <a:spcPct val="0"/>
              </a:spcAft>
            </a:pPr>
            <a:endParaRPr lang="en-US" sz="3200" b="0" i="0" baseline="0" dirty="0">
              <a:latin typeface="Arial"/>
              <a:ea typeface="+mj-ea"/>
              <a:cs typeface="Arial"/>
              <a:sym typeface="Arial"/>
            </a:endParaRPr>
          </a:p>
        </p:txBody>
      </p:sp>
      <p:sp>
        <p:nvSpPr>
          <p:cNvPr id="19" name="Rectangle 18"/>
          <p:cNvSpPr/>
          <p:nvPr userDrawn="1"/>
        </p:nvSpPr>
        <p:spPr>
          <a:xfrm>
            <a:off x="13274" y="4024836"/>
            <a:ext cx="9149248" cy="990600"/>
          </a:xfrm>
          <a:prstGeom prst="rect">
            <a:avLst/>
          </a:prstGeom>
          <a:solidFill>
            <a:srgbClr val="DC28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3" name="Subtitle 2"/>
          <p:cNvSpPr>
            <a:spLocks noGrp="1"/>
          </p:cNvSpPr>
          <p:nvPr>
            <p:ph type="subTitle" idx="1" hasCustomPrompt="1"/>
          </p:nvPr>
        </p:nvSpPr>
        <p:spPr>
          <a:xfrm>
            <a:off x="7620000" y="4131627"/>
            <a:ext cx="1371600" cy="457200"/>
          </a:xfrm>
        </p:spPr>
        <p:txBody>
          <a:bodyPr lIns="0" rIns="0">
            <a:noAutofit/>
          </a:bodyPr>
          <a:lstStyle>
            <a:lvl1pPr marL="0" indent="0" algn="r">
              <a:buNone/>
              <a:defRPr sz="8000" b="1" baseline="30000">
                <a:solidFill>
                  <a:schemeClr val="bg1"/>
                </a:solidFill>
                <a:latin typeface="Brain Flower" panose="02000500000000000000" pitchFamily="2"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HT-400</a:t>
            </a: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467600" y="209550"/>
            <a:ext cx="1178906" cy="381000"/>
          </a:xfrm>
          <a:prstGeom prst="rect">
            <a:avLst/>
          </a:prstGeom>
        </p:spPr>
      </p:pic>
      <p:sp>
        <p:nvSpPr>
          <p:cNvPr id="11" name="Subtitle 2">
            <a:extLst>
              <a:ext uri="{FF2B5EF4-FFF2-40B4-BE49-F238E27FC236}">
                <a16:creationId xmlns:a16="http://schemas.microsoft.com/office/drawing/2014/main" id="{1833DA1E-B7AD-4B3F-A882-3026B4DF7DFB}"/>
              </a:ext>
            </a:extLst>
          </p:cNvPr>
          <p:cNvSpPr txBox="1">
            <a:spLocks/>
          </p:cNvSpPr>
          <p:nvPr userDrawn="1"/>
        </p:nvSpPr>
        <p:spPr>
          <a:xfrm>
            <a:off x="4800600" y="4633434"/>
            <a:ext cx="4191000" cy="628650"/>
          </a:xfrm>
          <a:prstGeom prst="rect">
            <a:avLst/>
          </a:prstGeom>
        </p:spPr>
        <p:txBody>
          <a:bodyPr vert="horz" lIns="0" tIns="45720" rIns="0" bIns="45720" rtlCol="0">
            <a:normAutofit/>
          </a:bodyPr>
          <a:lstStyle>
            <a:lvl1pPr marL="0" indent="0" algn="r" defTabSz="914400" rtl="0" eaLnBrk="1" latinLnBrk="0" hangingPunct="1">
              <a:spcBef>
                <a:spcPct val="20000"/>
              </a:spcBef>
              <a:buFont typeface="Arial" panose="020B0604020202020204" pitchFamily="34" charset="0"/>
              <a:buNone/>
              <a:defRPr lang="en-US" sz="2400" b="0" kern="1200" baseline="300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lang="en-US"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lang="en-US"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lang="en-US"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lang="de-CH"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b="1" dirty="0">
                <a:solidFill>
                  <a:schemeClr val="bg1"/>
                </a:solidFill>
                <a:latin typeface="Brain Flower" panose="02000500000000000000" pitchFamily="2" charset="0"/>
              </a:rPr>
              <a:t>4</a:t>
            </a:r>
            <a:r>
              <a:rPr lang="en-US" sz="4000" b="1" baseline="30000" dirty="0">
                <a:solidFill>
                  <a:schemeClr val="bg1"/>
                </a:solidFill>
                <a:latin typeface="Brain Flower" panose="02000500000000000000" pitchFamily="2" charset="0"/>
              </a:rPr>
              <a:t>th</a:t>
            </a:r>
            <a:r>
              <a:rPr lang="en-US" sz="4000" b="1" dirty="0">
                <a:solidFill>
                  <a:schemeClr val="bg1"/>
                </a:solidFill>
                <a:latin typeface="Brain Flower" panose="02000500000000000000" pitchFamily="2" charset="0"/>
              </a:rPr>
              <a:t> GENERATION LITTLE BUTLER HEATING TANK</a:t>
            </a:r>
          </a:p>
        </p:txBody>
      </p:sp>
    </p:spTree>
    <p:extLst>
      <p:ext uri="{BB962C8B-B14F-4D97-AF65-F5344CB8AC3E}">
        <p14:creationId xmlns:p14="http://schemas.microsoft.com/office/powerpoint/2010/main" val="4188083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E1_ProductFamily">
    <p:bg>
      <p:bgRef idx="1001">
        <a:schemeClr val="bg1"/>
      </p:bgRef>
    </p:bg>
    <p:spTree>
      <p:nvGrpSpPr>
        <p:cNvPr id="1" name=""/>
        <p:cNvGrpSpPr/>
        <p:nvPr/>
      </p:nvGrpSpPr>
      <p:grpSpPr>
        <a:xfrm>
          <a:off x="0" y="0"/>
          <a:ext cx="0" cy="0"/>
          <a:chOff x="0" y="0"/>
          <a:chExt cx="0" cy="0"/>
        </a:xfrm>
      </p:grpSpPr>
      <p:sp>
        <p:nvSpPr>
          <p:cNvPr id="25" name="Bildplatzhalter 6">
            <a:extLst>
              <a:ext uri="{FF2B5EF4-FFF2-40B4-BE49-F238E27FC236}">
                <a16:creationId xmlns:a16="http://schemas.microsoft.com/office/drawing/2014/main" id="{EDD3ACD6-8AFB-40BC-92B4-63CC5960326C}"/>
              </a:ext>
            </a:extLst>
          </p:cNvPr>
          <p:cNvSpPr>
            <a:spLocks noGrp="1"/>
          </p:cNvSpPr>
          <p:nvPr>
            <p:ph type="pic" sz="quarter" idx="27" hasCustomPrompt="1"/>
          </p:nvPr>
        </p:nvSpPr>
        <p:spPr>
          <a:xfrm>
            <a:off x="5973209" y="3171231"/>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
        <p:nvSpPr>
          <p:cNvPr id="26" name="Bildplatzhalter 6">
            <a:extLst>
              <a:ext uri="{FF2B5EF4-FFF2-40B4-BE49-F238E27FC236}">
                <a16:creationId xmlns:a16="http://schemas.microsoft.com/office/drawing/2014/main" id="{2B84C41C-04C9-412D-96FB-E54422062F94}"/>
              </a:ext>
            </a:extLst>
          </p:cNvPr>
          <p:cNvSpPr>
            <a:spLocks noGrp="1"/>
          </p:cNvSpPr>
          <p:nvPr>
            <p:ph type="pic" sz="quarter" idx="28" hasCustomPrompt="1"/>
          </p:nvPr>
        </p:nvSpPr>
        <p:spPr>
          <a:xfrm>
            <a:off x="732000" y="3171231"/>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
        <p:nvSpPr>
          <p:cNvPr id="27" name="Bildplatzhalter 6">
            <a:extLst>
              <a:ext uri="{FF2B5EF4-FFF2-40B4-BE49-F238E27FC236}">
                <a16:creationId xmlns:a16="http://schemas.microsoft.com/office/drawing/2014/main" id="{F1356770-15BE-4847-A088-6BC06083D80E}"/>
              </a:ext>
            </a:extLst>
          </p:cNvPr>
          <p:cNvSpPr>
            <a:spLocks noGrp="1"/>
          </p:cNvSpPr>
          <p:nvPr>
            <p:ph type="pic" sz="quarter" idx="29" hasCustomPrompt="1"/>
          </p:nvPr>
        </p:nvSpPr>
        <p:spPr>
          <a:xfrm>
            <a:off x="3352605" y="3171231"/>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
        <p:nvSpPr>
          <p:cNvPr id="23" name="Bildplatzhalter 6">
            <a:extLst>
              <a:ext uri="{FF2B5EF4-FFF2-40B4-BE49-F238E27FC236}">
                <a16:creationId xmlns:a16="http://schemas.microsoft.com/office/drawing/2014/main" id="{A74F5B07-1092-40EE-ACF9-DFEC2AE2534E}"/>
              </a:ext>
            </a:extLst>
          </p:cNvPr>
          <p:cNvSpPr>
            <a:spLocks noGrp="1"/>
          </p:cNvSpPr>
          <p:nvPr>
            <p:ph type="pic" sz="quarter" idx="25" hasCustomPrompt="1"/>
          </p:nvPr>
        </p:nvSpPr>
        <p:spPr>
          <a:xfrm>
            <a:off x="5973209" y="1554956"/>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
        <p:nvSpPr>
          <p:cNvPr id="7" name="Bildplatzhalter 6">
            <a:extLst>
              <a:ext uri="{FF2B5EF4-FFF2-40B4-BE49-F238E27FC236}">
                <a16:creationId xmlns:a16="http://schemas.microsoft.com/office/drawing/2014/main" id="{013CCD18-A826-42B0-9257-2C23B46684A8}"/>
              </a:ext>
            </a:extLst>
          </p:cNvPr>
          <p:cNvSpPr>
            <a:spLocks noGrp="1"/>
          </p:cNvSpPr>
          <p:nvPr>
            <p:ph type="pic" sz="quarter" idx="24" hasCustomPrompt="1"/>
          </p:nvPr>
        </p:nvSpPr>
        <p:spPr>
          <a:xfrm>
            <a:off x="732000" y="1554956"/>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
        <p:nvSpPr>
          <p:cNvPr id="11" name="Text Placeholder 16">
            <a:extLst>
              <a:ext uri="{FF2B5EF4-FFF2-40B4-BE49-F238E27FC236}">
                <a16:creationId xmlns:a16="http://schemas.microsoft.com/office/drawing/2014/main" id="{A3964A23-3111-41B3-8FEC-894B022A5183}"/>
              </a:ext>
            </a:extLst>
          </p:cNvPr>
          <p:cNvSpPr>
            <a:spLocks noGrp="1"/>
          </p:cNvSpPr>
          <p:nvPr>
            <p:ph type="body" sz="quarter" idx="16" hasCustomPrompt="1"/>
          </p:nvPr>
        </p:nvSpPr>
        <p:spPr>
          <a:xfrm>
            <a:off x="3931794" y="549303"/>
            <a:ext cx="1280414" cy="369332"/>
          </a:xfrm>
        </p:spPr>
        <p:txBody>
          <a:bodyPr wrap="none" lIns="0" tIns="0" rIns="0" bIns="0" anchor="b">
            <a:spAutoFit/>
          </a:bodyPr>
          <a:lstStyle>
            <a:lvl1pPr marL="0" indent="0" algn="ctr">
              <a:lnSpc>
                <a:spcPct val="100000"/>
              </a:lnSpc>
              <a:spcBef>
                <a:spcPts val="0"/>
              </a:spcBef>
              <a:spcAft>
                <a:spcPts val="0"/>
              </a:spcAft>
              <a:buFontTx/>
              <a:buNone/>
              <a:defRPr sz="2400" b="0" cap="all" spc="20" baseline="0">
                <a:solidFill>
                  <a:schemeClr val="bg1"/>
                </a:solidFill>
                <a:latin typeface="+mn-lt"/>
              </a:defRPr>
            </a:lvl1pPr>
          </a:lstStyle>
          <a:p>
            <a:pPr lvl="0"/>
            <a:r>
              <a:rPr lang="en-US" noProof="0" dirty="0"/>
              <a:t>discover</a:t>
            </a:r>
          </a:p>
        </p:txBody>
      </p:sp>
      <p:sp>
        <p:nvSpPr>
          <p:cNvPr id="10" name="Text Placeholder 16">
            <a:extLst>
              <a:ext uri="{FF2B5EF4-FFF2-40B4-BE49-F238E27FC236}">
                <a16:creationId xmlns:a16="http://schemas.microsoft.com/office/drawing/2014/main" id="{A3AEF3CA-350A-4BAB-8769-7D9F3851E5A9}"/>
              </a:ext>
            </a:extLst>
          </p:cNvPr>
          <p:cNvSpPr>
            <a:spLocks noGrp="1"/>
          </p:cNvSpPr>
          <p:nvPr>
            <p:ph type="body" sz="quarter" idx="17" hasCustomPrompt="1"/>
          </p:nvPr>
        </p:nvSpPr>
        <p:spPr>
          <a:xfrm>
            <a:off x="2506152" y="898886"/>
            <a:ext cx="4131707" cy="369332"/>
          </a:xfrm>
        </p:spPr>
        <p:txBody>
          <a:bodyPr wrap="none" lIns="0" tIns="0" rIns="0" bIns="0" anchor="t">
            <a:spAutoFit/>
          </a:bodyPr>
          <a:lstStyle>
            <a:lvl1pPr marL="0" indent="0" algn="ctr">
              <a:lnSpc>
                <a:spcPct val="100000"/>
              </a:lnSpc>
              <a:spcBef>
                <a:spcPts val="0"/>
              </a:spcBef>
              <a:spcAft>
                <a:spcPts val="0"/>
              </a:spcAft>
              <a:buFontTx/>
              <a:buNone/>
              <a:defRPr sz="2400" b="1" cap="all" spc="20" baseline="0">
                <a:solidFill>
                  <a:schemeClr val="bg1"/>
                </a:solidFill>
                <a:latin typeface="+mj-lt"/>
              </a:defRPr>
            </a:lvl1pPr>
          </a:lstStyle>
          <a:p>
            <a:pPr lvl="0"/>
            <a:r>
              <a:rPr lang="en-US" noProof="0" dirty="0"/>
              <a:t>This is product family name</a:t>
            </a:r>
          </a:p>
        </p:txBody>
      </p:sp>
      <p:sp>
        <p:nvSpPr>
          <p:cNvPr id="24" name="Bildplatzhalter 6">
            <a:extLst>
              <a:ext uri="{FF2B5EF4-FFF2-40B4-BE49-F238E27FC236}">
                <a16:creationId xmlns:a16="http://schemas.microsoft.com/office/drawing/2014/main" id="{0B47D105-B780-4987-BA18-876FA3852854}"/>
              </a:ext>
            </a:extLst>
          </p:cNvPr>
          <p:cNvSpPr>
            <a:spLocks noGrp="1"/>
          </p:cNvSpPr>
          <p:nvPr>
            <p:ph type="pic" sz="quarter" idx="26" hasCustomPrompt="1"/>
          </p:nvPr>
        </p:nvSpPr>
        <p:spPr>
          <a:xfrm>
            <a:off x="3352605" y="1554956"/>
            <a:ext cx="2456970" cy="1359694"/>
          </a:xfrm>
          <a:solidFill>
            <a:schemeClr val="tx1">
              <a:alpha val="28000"/>
            </a:schemeClr>
          </a:solidFill>
        </p:spPr>
        <p:txBody>
          <a:bodyPr vert="horz" lIns="0" tIns="0" rIns="0" bIns="0" rtlCol="0">
            <a:normAutofit/>
          </a:bodyPr>
          <a:lstStyle>
            <a:lvl1pPr marL="0" indent="0">
              <a:buNone/>
              <a:defRPr lang="en-US" noProof="0"/>
            </a:lvl1pPr>
          </a:lstStyle>
          <a:p>
            <a:pPr marL="180000" lvl="0" indent="-180000"/>
            <a:r>
              <a:rPr lang="en-US" noProof="0" dirty="0"/>
              <a:t> </a:t>
            </a:r>
          </a:p>
        </p:txBody>
      </p:sp>
    </p:spTree>
    <p:extLst>
      <p:ext uri="{BB962C8B-B14F-4D97-AF65-F5344CB8AC3E}">
        <p14:creationId xmlns:p14="http://schemas.microsoft.com/office/powerpoint/2010/main" val="138532783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G1_CustomersNeeds">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C1F8CA02-2934-4AC3-A995-F011267E1CD8}"/>
              </a:ext>
            </a:extLst>
          </p:cNvPr>
          <p:cNvSpPr>
            <a:spLocks noGrp="1"/>
          </p:cNvSpPr>
          <p:nvPr>
            <p:ph type="body" sz="quarter" idx="22" hasCustomPrompt="1"/>
          </p:nvPr>
        </p:nvSpPr>
        <p:spPr>
          <a:xfrm>
            <a:off x="0" y="0"/>
            <a:ext cx="9144000" cy="5143500"/>
          </a:xfrm>
          <a:solidFill>
            <a:srgbClr val="585858"/>
          </a:solidFill>
        </p:spPr>
        <p:txBody>
          <a:bodyPr numCol="1"/>
          <a:lstStyle>
            <a:lvl1pPr marL="0" indent="0">
              <a:buNone/>
              <a:defRPr/>
            </a:lvl1pPr>
          </a:lstStyle>
          <a:p>
            <a:pPr lvl="0"/>
            <a:r>
              <a:rPr lang="en-US" noProof="0"/>
              <a:t> </a:t>
            </a:r>
          </a:p>
        </p:txBody>
      </p:sp>
      <p:sp>
        <p:nvSpPr>
          <p:cNvPr id="11" name="Text Placeholder 16">
            <a:extLst>
              <a:ext uri="{FF2B5EF4-FFF2-40B4-BE49-F238E27FC236}">
                <a16:creationId xmlns:a16="http://schemas.microsoft.com/office/drawing/2014/main" id="{A3964A23-3111-41B3-8FEC-894B022A5183}"/>
              </a:ext>
            </a:extLst>
          </p:cNvPr>
          <p:cNvSpPr>
            <a:spLocks noGrp="1"/>
          </p:cNvSpPr>
          <p:nvPr>
            <p:ph type="body" sz="quarter" idx="16" hasCustomPrompt="1"/>
          </p:nvPr>
        </p:nvSpPr>
        <p:spPr>
          <a:xfrm>
            <a:off x="4232166" y="592102"/>
            <a:ext cx="679673" cy="391143"/>
          </a:xfrm>
        </p:spPr>
        <p:txBody>
          <a:bodyPr wrap="none" lIns="0" tIns="21600" rIns="0" bIns="0" numCol="1" anchor="ctr">
            <a:spAutoFit/>
          </a:bodyPr>
          <a:lstStyle>
            <a:lvl1pPr marL="0" indent="0" algn="ctr">
              <a:lnSpc>
                <a:spcPct val="100000"/>
              </a:lnSpc>
              <a:spcBef>
                <a:spcPts val="0"/>
              </a:spcBef>
              <a:spcAft>
                <a:spcPts val="0"/>
              </a:spcAft>
              <a:buFontTx/>
              <a:buNone/>
              <a:defRPr sz="2400" b="1" cap="all" spc="20" baseline="0">
                <a:solidFill>
                  <a:schemeClr val="bg1"/>
                </a:solidFill>
                <a:latin typeface="+mj-lt"/>
              </a:defRPr>
            </a:lvl1pPr>
          </a:lstStyle>
          <a:p>
            <a:pPr lvl="0"/>
            <a:r>
              <a:rPr lang="en-US" noProof="0" dirty="0"/>
              <a:t>title</a:t>
            </a:r>
          </a:p>
        </p:txBody>
      </p:sp>
      <p:sp>
        <p:nvSpPr>
          <p:cNvPr id="9" name="Picture Placeholder 13">
            <a:extLst>
              <a:ext uri="{FF2B5EF4-FFF2-40B4-BE49-F238E27FC236}">
                <a16:creationId xmlns:a16="http://schemas.microsoft.com/office/drawing/2014/main" id="{B8147044-C878-47ED-BD72-1C30261511DB}"/>
              </a:ext>
            </a:extLst>
          </p:cNvPr>
          <p:cNvSpPr>
            <a:spLocks noGrp="1"/>
          </p:cNvSpPr>
          <p:nvPr>
            <p:ph type="pic" sz="quarter" idx="18" hasCustomPrompt="1"/>
          </p:nvPr>
        </p:nvSpPr>
        <p:spPr>
          <a:xfrm>
            <a:off x="1137896"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10" name="Picture Placeholder 13">
            <a:extLst>
              <a:ext uri="{FF2B5EF4-FFF2-40B4-BE49-F238E27FC236}">
                <a16:creationId xmlns:a16="http://schemas.microsoft.com/office/drawing/2014/main" id="{1557877A-D2BA-4341-A8CB-131D06DAED57}"/>
              </a:ext>
            </a:extLst>
          </p:cNvPr>
          <p:cNvSpPr>
            <a:spLocks noGrp="1"/>
          </p:cNvSpPr>
          <p:nvPr>
            <p:ph type="pic" sz="quarter" idx="19" hasCustomPrompt="1"/>
          </p:nvPr>
        </p:nvSpPr>
        <p:spPr>
          <a:xfrm>
            <a:off x="6043538"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14" name="Picture Placeholder 13">
            <a:extLst>
              <a:ext uri="{FF2B5EF4-FFF2-40B4-BE49-F238E27FC236}">
                <a16:creationId xmlns:a16="http://schemas.microsoft.com/office/drawing/2014/main" id="{6EC4FF68-A160-4279-A12C-6ECAAEC5A237}"/>
              </a:ext>
            </a:extLst>
          </p:cNvPr>
          <p:cNvSpPr>
            <a:spLocks noGrp="1"/>
          </p:cNvSpPr>
          <p:nvPr>
            <p:ph type="pic" sz="quarter" idx="20" hasCustomPrompt="1"/>
          </p:nvPr>
        </p:nvSpPr>
        <p:spPr>
          <a:xfrm>
            <a:off x="3590717" y="2620959"/>
            <a:ext cx="1958400" cy="1469003"/>
          </a:xfrm>
          <a:prstGeom prst="ellipse">
            <a:avLst/>
          </a:prstGeom>
          <a:solidFill>
            <a:schemeClr val="tx1">
              <a:alpha val="28000"/>
            </a:schemeClr>
          </a:solidFill>
        </p:spPr>
        <p:txBody>
          <a:bodyPr vert="horz" lIns="0" tIns="0" rIns="0" bIns="0" numCol="1" rtlCol="0">
            <a:normAutofit/>
          </a:bodyPr>
          <a:lstStyle>
            <a:lvl1pPr marL="0" indent="0">
              <a:buNone/>
              <a:defRPr lang="en-GB" altLang="en-GB" dirty="0"/>
            </a:lvl1pPr>
          </a:lstStyle>
          <a:p>
            <a:pPr marL="180000" lvl="0" indent="-180000"/>
            <a:r>
              <a:rPr lang="en-US" noProof="0" dirty="0"/>
              <a:t> </a:t>
            </a:r>
          </a:p>
        </p:txBody>
      </p:sp>
      <p:sp>
        <p:nvSpPr>
          <p:cNvPr id="7" name="Textplatzhalter 6">
            <a:extLst>
              <a:ext uri="{FF2B5EF4-FFF2-40B4-BE49-F238E27FC236}">
                <a16:creationId xmlns:a16="http://schemas.microsoft.com/office/drawing/2014/main" id="{F58BA410-5B76-45F5-83AB-223AD69E4BFB}"/>
              </a:ext>
            </a:extLst>
          </p:cNvPr>
          <p:cNvSpPr>
            <a:spLocks noGrp="1"/>
          </p:cNvSpPr>
          <p:nvPr>
            <p:ph type="body" sz="quarter" idx="23" hasCustomPrompt="1"/>
          </p:nvPr>
        </p:nvSpPr>
        <p:spPr>
          <a:xfrm>
            <a:off x="886223" y="1244219"/>
            <a:ext cx="7376636" cy="877163"/>
          </a:xfrm>
        </p:spPr>
        <p:txBody>
          <a:bodyPr wrap="none" lIns="0" tIns="0" rIns="0" bIns="0" numCol="1" anchor="ctr">
            <a:spAutoFit/>
          </a:bodyPr>
          <a:lstStyle>
            <a:lvl1pPr marL="0" indent="0" algn="ctr">
              <a:lnSpc>
                <a:spcPct val="100000"/>
              </a:lnSpc>
              <a:spcBef>
                <a:spcPts val="0"/>
              </a:spcBef>
              <a:spcAft>
                <a:spcPts val="0"/>
              </a:spcAft>
              <a:buNone/>
              <a:defRPr sz="5700" cap="all" baseline="0">
                <a:solidFill>
                  <a:schemeClr val="bg1"/>
                </a:solidFill>
              </a:defRPr>
            </a:lvl1pPr>
          </a:lstStyle>
          <a:p>
            <a:pPr lvl="0"/>
            <a:r>
              <a:rPr lang="en-US" noProof="0"/>
              <a:t>Customers needs</a:t>
            </a:r>
          </a:p>
        </p:txBody>
      </p:sp>
      <p:sp>
        <p:nvSpPr>
          <p:cNvPr id="19" name="Textplatzhalter 18">
            <a:extLst>
              <a:ext uri="{FF2B5EF4-FFF2-40B4-BE49-F238E27FC236}">
                <a16:creationId xmlns:a16="http://schemas.microsoft.com/office/drawing/2014/main" id="{B7E0B973-9DCE-47E7-BA12-F29C65FE0C5C}"/>
              </a:ext>
            </a:extLst>
          </p:cNvPr>
          <p:cNvSpPr>
            <a:spLocks noGrp="1"/>
          </p:cNvSpPr>
          <p:nvPr>
            <p:ph type="body" sz="quarter" idx="24" hasCustomPrompt="1"/>
          </p:nvPr>
        </p:nvSpPr>
        <p:spPr>
          <a:xfrm>
            <a:off x="1137896" y="4297680"/>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
        <p:nvSpPr>
          <p:cNvPr id="20" name="Textplatzhalter 18">
            <a:extLst>
              <a:ext uri="{FF2B5EF4-FFF2-40B4-BE49-F238E27FC236}">
                <a16:creationId xmlns:a16="http://schemas.microsoft.com/office/drawing/2014/main" id="{855511FC-F977-4341-A37D-6AE2B185E740}"/>
              </a:ext>
            </a:extLst>
          </p:cNvPr>
          <p:cNvSpPr>
            <a:spLocks noGrp="1"/>
          </p:cNvSpPr>
          <p:nvPr>
            <p:ph type="body" sz="quarter" idx="25" hasCustomPrompt="1"/>
          </p:nvPr>
        </p:nvSpPr>
        <p:spPr>
          <a:xfrm>
            <a:off x="3590717" y="4297680"/>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
        <p:nvSpPr>
          <p:cNvPr id="21" name="Textplatzhalter 18">
            <a:extLst>
              <a:ext uri="{FF2B5EF4-FFF2-40B4-BE49-F238E27FC236}">
                <a16:creationId xmlns:a16="http://schemas.microsoft.com/office/drawing/2014/main" id="{4C058970-456E-483A-ABA3-48D6036E8B87}"/>
              </a:ext>
            </a:extLst>
          </p:cNvPr>
          <p:cNvSpPr>
            <a:spLocks noGrp="1"/>
          </p:cNvSpPr>
          <p:nvPr>
            <p:ph type="body" sz="quarter" idx="26" hasCustomPrompt="1"/>
          </p:nvPr>
        </p:nvSpPr>
        <p:spPr>
          <a:xfrm>
            <a:off x="6043538" y="4297961"/>
            <a:ext cx="1958400" cy="524070"/>
          </a:xfrm>
        </p:spPr>
        <p:txBody>
          <a:bodyPr wrap="square" lIns="0" tIns="0" rIns="0" bIns="0" numCol="1" anchor="t">
            <a:noAutofit/>
          </a:bodyPr>
          <a:lstStyle>
            <a:lvl1pPr marL="0" indent="0" algn="ctr">
              <a:buNone/>
              <a:defRPr sz="1200" cap="all" baseline="0">
                <a:solidFill>
                  <a:schemeClr val="bg1"/>
                </a:solidFill>
              </a:defRPr>
            </a:lvl1pPr>
          </a:lstStyle>
          <a:p>
            <a:pPr lvl="0"/>
            <a:r>
              <a:rPr lang="en-US" noProof="0"/>
              <a:t>Title</a:t>
            </a:r>
          </a:p>
        </p:txBody>
      </p:sp>
    </p:spTree>
    <p:extLst>
      <p:ext uri="{BB962C8B-B14F-4D97-AF65-F5344CB8AC3E}">
        <p14:creationId xmlns:p14="http://schemas.microsoft.com/office/powerpoint/2010/main" val="406081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8AE-9C45-47AC-AE5A-1E5376CDCEC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8AB065-34DC-4272-A7DE-7631052845F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040D-4DEF-4E82-9E79-3EB691F376C6}"/>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56E033D5-592C-44E9-9C6F-9B393528FB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F6E40E-8FB9-477F-9658-5E79348AC3D6}"/>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2311404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3961-D734-4F8D-9479-A3AC746F4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97DCC6-2416-4042-A31A-E5F0EC2E24A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AB239-8B92-4633-97D8-AFB8E47DDBB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A66CB4-D6E7-44B9-8AD7-88D5CF02B729}"/>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6" name="Footer Placeholder 5">
            <a:extLst>
              <a:ext uri="{FF2B5EF4-FFF2-40B4-BE49-F238E27FC236}">
                <a16:creationId xmlns:a16="http://schemas.microsoft.com/office/drawing/2014/main" id="{618F9B06-DD84-4E5D-ADE9-FD0674C712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6E1FA7-F411-416D-9B08-49647AC971AB}"/>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256587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940B-C262-4070-A4AC-BA15DB97BA3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503A3A-B773-4104-AFEE-DBC03E67A27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C5BE4-DB66-4340-B290-231D510BCC2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8288D4-3FFF-41AE-AFEE-A3FAFA4805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07A3A-32A0-4540-9019-6EAD0EFB8A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20952C-15F9-4FBC-8C3C-E6B99D0E07CD}"/>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8" name="Footer Placeholder 7">
            <a:extLst>
              <a:ext uri="{FF2B5EF4-FFF2-40B4-BE49-F238E27FC236}">
                <a16:creationId xmlns:a16="http://schemas.microsoft.com/office/drawing/2014/main" id="{03A63EDA-1F16-44CE-AF3B-14244DE66F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ADBD8C1-D4CE-4DAC-BF46-1A403A1F63A9}"/>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209701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C754-B637-4B4C-8CC5-EABC010E22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A6714-83BF-4EEE-88EB-B1B5AE70233C}"/>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4" name="Footer Placeholder 3">
            <a:extLst>
              <a:ext uri="{FF2B5EF4-FFF2-40B4-BE49-F238E27FC236}">
                <a16:creationId xmlns:a16="http://schemas.microsoft.com/office/drawing/2014/main" id="{A0E6EB92-F7B6-4AAA-95C6-F7DD11887A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6CF0B83-61DE-4790-98EF-0ED3C022D709}"/>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357799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41A00-3365-46E9-8D22-C937C1CF8A2A}"/>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3" name="Footer Placeholder 2">
            <a:extLst>
              <a:ext uri="{FF2B5EF4-FFF2-40B4-BE49-F238E27FC236}">
                <a16:creationId xmlns:a16="http://schemas.microsoft.com/office/drawing/2014/main" id="{3BC235F7-45BF-4D7E-963D-E8D3CEA4C1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7A3BB8-83B2-42BE-9215-3E14BCD08104}"/>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74693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F097-71A8-4BD1-AE0D-ECD4906CBE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F4FCF3C-5B2F-499C-90EA-E8A237365BC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A58E-CA49-47CE-BBA6-9A51D86511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5D06F-F207-4625-BF09-0095E1B4B089}"/>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6" name="Footer Placeholder 5">
            <a:extLst>
              <a:ext uri="{FF2B5EF4-FFF2-40B4-BE49-F238E27FC236}">
                <a16:creationId xmlns:a16="http://schemas.microsoft.com/office/drawing/2014/main" id="{2F8BCB88-2945-4E0B-9ED0-91F33CE94F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34850E-05D3-4B3D-8CAE-997E30F22CEC}"/>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156027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4D18-7BD9-4794-859E-0FB78DD0BF5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72E6D1-6AEE-4858-8C7D-1632AE59F7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3AA606-870A-4C52-98DF-1AFC5FE6F9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446990-16AE-43F4-9485-3A59695D173E}"/>
              </a:ext>
            </a:extLst>
          </p:cNvPr>
          <p:cNvSpPr>
            <a:spLocks noGrp="1"/>
          </p:cNvSpPr>
          <p:nvPr>
            <p:ph type="dt" sz="half" idx="10"/>
          </p:nvPr>
        </p:nvSpPr>
        <p:spPr/>
        <p:txBody>
          <a:bodyPr/>
          <a:lstStyle/>
          <a:p>
            <a:fld id="{2380DF5D-7ABF-4582-B9D6-50272C5162E2}" type="datetimeFigureOut">
              <a:rPr lang="en-US" smtClean="0"/>
              <a:t>7/9/2020</a:t>
            </a:fld>
            <a:endParaRPr lang="en-US" dirty="0"/>
          </a:p>
        </p:txBody>
      </p:sp>
      <p:sp>
        <p:nvSpPr>
          <p:cNvPr id="6" name="Footer Placeholder 5">
            <a:extLst>
              <a:ext uri="{FF2B5EF4-FFF2-40B4-BE49-F238E27FC236}">
                <a16:creationId xmlns:a16="http://schemas.microsoft.com/office/drawing/2014/main" id="{D3A2A80E-60D2-4F65-9DC1-A0FD4282CB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120C89-537B-44D6-9C99-86FB9E9EE97B}"/>
              </a:ext>
            </a:extLst>
          </p:cNvPr>
          <p:cNvSpPr>
            <a:spLocks noGrp="1"/>
          </p:cNvSpPr>
          <p:nvPr>
            <p:ph type="sldNum" sz="quarter" idx="12"/>
          </p:nvPr>
        </p:nvSpPr>
        <p:spPr/>
        <p:txBody>
          <a:bodyPr/>
          <a:lstStyle/>
          <a:p>
            <a:fld id="{C6FA73D8-DA72-466C-AAF9-5247154E1A57}" type="slidenum">
              <a:rPr lang="de-CH" smtClean="0"/>
              <a:pPr/>
              <a:t>‹#›</a:t>
            </a:fld>
            <a:endParaRPr lang="de-CH"/>
          </a:p>
        </p:txBody>
      </p:sp>
    </p:spTree>
    <p:extLst>
      <p:ext uri="{BB962C8B-B14F-4D97-AF65-F5344CB8AC3E}">
        <p14:creationId xmlns:p14="http://schemas.microsoft.com/office/powerpoint/2010/main" val="3414867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C9157-FAEE-4530-8872-26E662E935C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1904D-DF29-44F0-8204-5D7D381AE10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BD45F-576C-4F44-B87F-5897E9B7D73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380DF5D-7ABF-4582-B9D6-50272C5162E2}" type="datetimeFigureOut">
              <a:rPr lang="en-US" smtClean="0"/>
              <a:t>7/9/2020</a:t>
            </a:fld>
            <a:endParaRPr lang="en-US" dirty="0"/>
          </a:p>
        </p:txBody>
      </p:sp>
      <p:sp>
        <p:nvSpPr>
          <p:cNvPr id="5" name="Footer Placeholder 4">
            <a:extLst>
              <a:ext uri="{FF2B5EF4-FFF2-40B4-BE49-F238E27FC236}">
                <a16:creationId xmlns:a16="http://schemas.microsoft.com/office/drawing/2014/main" id="{B114101A-5E29-48EE-B7C3-E2C514090E4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E5FF65-4672-4998-97F7-AAE66F7B278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FA73D8-DA72-466C-AAF9-5247154E1A57}" type="slidenum">
              <a:rPr lang="de-CH" smtClean="0"/>
              <a:pPr/>
              <a:t>‹#›</a:t>
            </a:fld>
            <a:endParaRPr lang="de-CH"/>
          </a:p>
        </p:txBody>
      </p:sp>
    </p:spTree>
    <p:extLst>
      <p:ext uri="{BB962C8B-B14F-4D97-AF65-F5344CB8AC3E}">
        <p14:creationId xmlns:p14="http://schemas.microsoft.com/office/powerpoint/2010/main" val="6941766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9" r:id="rId12"/>
    <p:sldLayoutId id="2147483681" r:id="rId13"/>
    <p:sldLayoutId id="2147483682" r:id="rId14"/>
    <p:sldLayoutId id="2147483683" r:id="rId15"/>
    <p:sldLayoutId id="2147483684" r:id="rId16"/>
    <p:sldLayoutId id="2147483653" r:id="rId17"/>
    <p:sldLayoutId id="2147483658" r:id="rId18"/>
    <p:sldLayoutId id="2147483654" r:id="rId19"/>
    <p:sldLayoutId id="2147483655" r:id="rId20"/>
    <p:sldLayoutId id="2147483656" r:id="rId21"/>
    <p:sldLayoutId id="2147483657" r:id="rId22"/>
    <p:sldLayoutId id="2147483660" r:id="rId23"/>
    <p:sldLayoutId id="2147483661" r:id="rId24"/>
    <p:sldLayoutId id="2147483662" r:id="rId25"/>
    <p:sldLayoutId id="2147483663"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A group of people sitting at a table using a computer&#10;&#10;Description automatically generated">
            <a:extLst>
              <a:ext uri="{FF2B5EF4-FFF2-40B4-BE49-F238E27FC236}">
                <a16:creationId xmlns:a16="http://schemas.microsoft.com/office/drawing/2014/main" id="{0673A805-E9BC-4802-9971-DFCD3DE85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79" t="9091" r="5836"/>
          <a:stretch/>
        </p:blipFill>
        <p:spPr bwMode="auto">
          <a:xfrm>
            <a:off x="20" y="10"/>
            <a:ext cx="9143980" cy="51434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4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901" y="-1150602"/>
            <a:ext cx="3444203"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3414" y="2318946"/>
            <a:ext cx="6808922" cy="1790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dirty="0">
                <a:latin typeface="+mj-lt"/>
                <a:ea typeface="+mj-ea"/>
                <a:cs typeface="+mj-cs"/>
              </a:rPr>
              <a:t>HT-400 LITTLE BUTLER HEATING TANK</a:t>
            </a:r>
          </a:p>
        </p:txBody>
      </p:sp>
      <p:sp>
        <p:nvSpPr>
          <p:cNvPr id="55" name="Rectangle: Rounded Corners 4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2"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CE81F3-7942-4407-8084-F1F68A1BAFAF}"/>
              </a:ext>
            </a:extLst>
          </p:cNvPr>
          <p:cNvSpPr/>
          <p:nvPr/>
        </p:nvSpPr>
        <p:spPr>
          <a:xfrm>
            <a:off x="0" y="4181279"/>
            <a:ext cx="7391400" cy="548017"/>
          </a:xfrm>
          <a:prstGeom prst="rect">
            <a:avLst/>
          </a:prstGeom>
          <a:solidFill>
            <a:srgbClr val="DC2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777EF5-4BFA-46AE-9DF0-A9EB8AFEDD1C}"/>
              </a:ext>
            </a:extLst>
          </p:cNvPr>
          <p:cNvSpPr txBox="1"/>
          <p:nvPr/>
        </p:nvSpPr>
        <p:spPr>
          <a:xfrm>
            <a:off x="333350" y="4252814"/>
            <a:ext cx="4953000" cy="371279"/>
          </a:xfrm>
          <a:prstGeom prst="rect">
            <a:avLst/>
          </a:prstGeom>
          <a:noFill/>
        </p:spPr>
        <p:txBody>
          <a:bodyPr wrap="square" rtlCol="0">
            <a:spAutoFit/>
          </a:bodyPr>
          <a:lstStyle/>
          <a:p>
            <a:r>
              <a:rPr lang="en-US" dirty="0"/>
              <a:t>PRODUCT TRAINING</a:t>
            </a:r>
          </a:p>
        </p:txBody>
      </p:sp>
      <p:pic>
        <p:nvPicPr>
          <p:cNvPr id="29" name="Picture 28" descr="A close up of a sign&#10;&#10;Description automatically generated">
            <a:extLst>
              <a:ext uri="{FF2B5EF4-FFF2-40B4-BE49-F238E27FC236}">
                <a16:creationId xmlns:a16="http://schemas.microsoft.com/office/drawing/2014/main" id="{92BADC67-ADFB-49F7-9879-817A28782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180" y="209550"/>
            <a:ext cx="1175132" cy="381000"/>
          </a:xfrm>
          <a:prstGeom prst="rect">
            <a:avLst/>
          </a:prstGeom>
        </p:spPr>
      </p:pic>
    </p:spTree>
    <p:extLst>
      <p:ext uri="{BB962C8B-B14F-4D97-AF65-F5344CB8AC3E}">
        <p14:creationId xmlns:p14="http://schemas.microsoft.com/office/powerpoint/2010/main" val="23467591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97BE3-299E-422E-8045-A3B28883CB50}"/>
              </a:ext>
            </a:extLst>
          </p:cNvPr>
          <p:cNvSpPr txBox="1"/>
          <p:nvPr/>
        </p:nvSpPr>
        <p:spPr>
          <a:xfrm>
            <a:off x="5486400" y="1212403"/>
            <a:ext cx="3276600" cy="2718693"/>
          </a:xfrm>
          <a:prstGeom prst="rect">
            <a:avLst/>
          </a:prstGeom>
          <a:noFill/>
        </p:spPr>
        <p:txBody>
          <a:bodyPr wrap="square" rtlCol="0">
            <a:spAutoFit/>
          </a:bodyPr>
          <a:lstStyle/>
          <a:p>
            <a:r>
              <a:rPr lang="en-US" sz="3200" baseline="30000" dirty="0">
                <a:latin typeface="Arial" panose="020B0604020202020204" pitchFamily="34" charset="0"/>
                <a:cs typeface="Arial" panose="020B0604020202020204" pitchFamily="34" charset="0"/>
              </a:rPr>
              <a:t>As it takes time to boil water, we usually boil more than we actually need. With the HT-400 Heating Tank you just take the amount of hot water you need, saving on water and energy.</a:t>
            </a:r>
          </a:p>
        </p:txBody>
      </p:sp>
      <p:sp>
        <p:nvSpPr>
          <p:cNvPr id="6" name="TextBox 5">
            <a:extLst>
              <a:ext uri="{FF2B5EF4-FFF2-40B4-BE49-F238E27FC236}">
                <a16:creationId xmlns:a16="http://schemas.microsoft.com/office/drawing/2014/main" id="{C2571B39-F64A-4B23-B0A3-58A95BA405C7}"/>
              </a:ext>
            </a:extLst>
          </p:cNvPr>
          <p:cNvSpPr txBox="1"/>
          <p:nvPr/>
        </p:nvSpPr>
        <p:spPr>
          <a:xfrm>
            <a:off x="6172200" y="133350"/>
            <a:ext cx="2772420" cy="369332"/>
          </a:xfrm>
          <a:prstGeom prst="rect">
            <a:avLst/>
          </a:prstGeom>
          <a:noFill/>
        </p:spPr>
        <p:txBody>
          <a:bodyPr wrap="square" rtlCol="0">
            <a:spAutoFit/>
          </a:bodyPr>
          <a:lstStyle/>
          <a:p>
            <a:pPr algn="r"/>
            <a:r>
              <a:rPr lang="en-US" dirty="0">
                <a:solidFill>
                  <a:schemeClr val="bg1">
                    <a:lumMod val="85000"/>
                  </a:schemeClr>
                </a:solidFill>
                <a:latin typeface="Arial" panose="020B0604020202020204" pitchFamily="34" charset="0"/>
                <a:cs typeface="Arial" panose="020B0604020202020204" pitchFamily="34" charset="0"/>
              </a:rPr>
              <a:t>COST SAVINGS</a:t>
            </a:r>
          </a:p>
        </p:txBody>
      </p:sp>
      <p:pic>
        <p:nvPicPr>
          <p:cNvPr id="5" name="Picture 4" descr="A glass of orange juice&#10;&#10;Description automatically generated">
            <a:extLst>
              <a:ext uri="{FF2B5EF4-FFF2-40B4-BE49-F238E27FC236}">
                <a16:creationId xmlns:a16="http://schemas.microsoft.com/office/drawing/2014/main" id="{8111AAC5-8AB8-439E-BB37-6985982E1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5143500"/>
          </a:xfrm>
          <a:prstGeom prst="rect">
            <a:avLst/>
          </a:prstGeom>
        </p:spPr>
      </p:pic>
    </p:spTree>
    <p:extLst>
      <p:ext uri="{BB962C8B-B14F-4D97-AF65-F5344CB8AC3E}">
        <p14:creationId xmlns:p14="http://schemas.microsoft.com/office/powerpoint/2010/main" val="4079192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remote, television, room, control&#10;&#10;Description automatically generated">
            <a:extLst>
              <a:ext uri="{FF2B5EF4-FFF2-40B4-BE49-F238E27FC236}">
                <a16:creationId xmlns:a16="http://schemas.microsoft.com/office/drawing/2014/main" id="{E4B61062-3915-4B74-8684-AA2CD1288F14}"/>
              </a:ext>
            </a:extLst>
          </p:cNvPr>
          <p:cNvPicPr>
            <a:picLocks noChangeAspect="1"/>
          </p:cNvPicPr>
          <p:nvPr/>
        </p:nvPicPr>
        <p:blipFill rotWithShape="1">
          <a:blip r:embed="rId2">
            <a:extLst>
              <a:ext uri="{28A0092B-C50C-407E-A947-70E740481C1C}">
                <a14:useLocalDpi xmlns:a14="http://schemas.microsoft.com/office/drawing/2010/main" val="0"/>
              </a:ext>
            </a:extLst>
          </a:blip>
          <a:srcRect l="9510"/>
          <a:stretch/>
        </p:blipFill>
        <p:spPr>
          <a:xfrm>
            <a:off x="-16933" y="0"/>
            <a:ext cx="6189133" cy="5143500"/>
          </a:xfrm>
          <a:prstGeom prst="rect">
            <a:avLst/>
          </a:prstGeom>
        </p:spPr>
      </p:pic>
      <p:sp>
        <p:nvSpPr>
          <p:cNvPr id="16" name="Freeform: Shape 15">
            <a:extLst>
              <a:ext uri="{FF2B5EF4-FFF2-40B4-BE49-F238E27FC236}">
                <a16:creationId xmlns:a16="http://schemas.microsoft.com/office/drawing/2014/main" id="{0F41BE9E-54D9-43DC-8B31-58B595870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50865" y="-358"/>
            <a:ext cx="5693135" cy="5143858"/>
          </a:xfrm>
          <a:custGeom>
            <a:avLst/>
            <a:gdLst>
              <a:gd name="connsiteX0" fmla="*/ 4378374 w 7554749"/>
              <a:gd name="connsiteY0" fmla="*/ 0 h 6858478"/>
              <a:gd name="connsiteX1" fmla="*/ 4372797 w 7554749"/>
              <a:gd name="connsiteY1" fmla="*/ 0 h 6858478"/>
              <a:gd name="connsiteX2" fmla="*/ 3306569 w 7554749"/>
              <a:gd name="connsiteY2" fmla="*/ 0 h 6858478"/>
              <a:gd name="connsiteX3" fmla="*/ 0 w 7554749"/>
              <a:gd name="connsiteY3" fmla="*/ 0 h 6858478"/>
              <a:gd name="connsiteX4" fmla="*/ 0 w 7554749"/>
              <a:gd name="connsiteY4" fmla="*/ 6857915 h 6858478"/>
              <a:gd name="connsiteX5" fmla="*/ 130454 w 7554749"/>
              <a:gd name="connsiteY5" fmla="*/ 6857915 h 6858478"/>
              <a:gd name="connsiteX6" fmla="*/ 130194 w 7554749"/>
              <a:gd name="connsiteY6" fmla="*/ 6858478 h 6858478"/>
              <a:gd name="connsiteX7" fmla="*/ 7554749 w 7554749"/>
              <a:gd name="connsiteY7" fmla="*/ 6858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4749" h="6858478">
                <a:moveTo>
                  <a:pt x="4378374" y="0"/>
                </a:moveTo>
                <a:lnTo>
                  <a:pt x="4372797" y="0"/>
                </a:lnTo>
                <a:lnTo>
                  <a:pt x="3306569" y="0"/>
                </a:lnTo>
                <a:lnTo>
                  <a:pt x="0" y="0"/>
                </a:lnTo>
                <a:lnTo>
                  <a:pt x="0" y="6857915"/>
                </a:lnTo>
                <a:lnTo>
                  <a:pt x="130454" y="6857915"/>
                </a:lnTo>
                <a:lnTo>
                  <a:pt x="130194" y="6858478"/>
                </a:lnTo>
                <a:lnTo>
                  <a:pt x="7554749" y="6858478"/>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8D818E7-E6E3-4781-BB38-A9FEAD3A4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54136" y="-359"/>
            <a:ext cx="5089863" cy="5143859"/>
          </a:xfrm>
          <a:custGeom>
            <a:avLst/>
            <a:gdLst>
              <a:gd name="connsiteX0" fmla="*/ 3577837 w 6754212"/>
              <a:gd name="connsiteY0" fmla="*/ 0 h 6858479"/>
              <a:gd name="connsiteX1" fmla="*/ 3572260 w 6754212"/>
              <a:gd name="connsiteY1" fmla="*/ 0 h 6858479"/>
              <a:gd name="connsiteX2" fmla="*/ 2506032 w 6754212"/>
              <a:gd name="connsiteY2" fmla="*/ 0 h 6858479"/>
              <a:gd name="connsiteX3" fmla="*/ 0 w 6754212"/>
              <a:gd name="connsiteY3" fmla="*/ 0 h 6858479"/>
              <a:gd name="connsiteX4" fmla="*/ 0 w 6754212"/>
              <a:gd name="connsiteY4" fmla="*/ 6858479 h 6858479"/>
              <a:gd name="connsiteX5" fmla="*/ 788260 w 6754212"/>
              <a:gd name="connsiteY5" fmla="*/ 6858479 h 6858479"/>
              <a:gd name="connsiteX6" fmla="*/ 788260 w 6754212"/>
              <a:gd name="connsiteY6" fmla="*/ 6858478 h 6858479"/>
              <a:gd name="connsiteX7" fmla="*/ 6754212 w 6754212"/>
              <a:gd name="connsiteY7" fmla="*/ 6858478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4212" h="6858479">
                <a:moveTo>
                  <a:pt x="3577837" y="0"/>
                </a:moveTo>
                <a:lnTo>
                  <a:pt x="3572260" y="0"/>
                </a:lnTo>
                <a:lnTo>
                  <a:pt x="2506032" y="0"/>
                </a:lnTo>
                <a:lnTo>
                  <a:pt x="0" y="0"/>
                </a:lnTo>
                <a:lnTo>
                  <a:pt x="0" y="6858479"/>
                </a:lnTo>
                <a:lnTo>
                  <a:pt x="788260" y="6858479"/>
                </a:lnTo>
                <a:lnTo>
                  <a:pt x="788260" y="6858478"/>
                </a:lnTo>
                <a:lnTo>
                  <a:pt x="6754212"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493543" y="3005552"/>
            <a:ext cx="3021806" cy="1704625"/>
          </a:xfrm>
          <a:prstGeom prst="rect">
            <a:avLst/>
          </a:prstGeom>
        </p:spPr>
        <p:txBody>
          <a:bodyPr vert="horz" lIns="91440" tIns="45720" rIns="91440" bIns="45720" rtlCol="0" anchor="t">
            <a:normAutofit/>
          </a:bodyPr>
          <a:lstStyle/>
          <a:p>
            <a:pPr marL="0" marR="0" lvl="0" indent="0" fontAlgn="auto">
              <a:lnSpc>
                <a:spcPct val="90000"/>
              </a:lnSpc>
              <a:spcBef>
                <a:spcPct val="0"/>
              </a:spcBef>
              <a:spcAft>
                <a:spcPts val="600"/>
              </a:spcAft>
              <a:buClrTx/>
              <a:buSzTx/>
              <a:tabLst/>
              <a:defRPr/>
            </a:pPr>
            <a:r>
              <a:rPr kumimoji="0" lang="en-US" sz="3200" b="0" i="0" u="none" strike="noStrike" cap="none" spc="0" normalizeH="0" baseline="0" noProof="0">
                <a:ln>
                  <a:noFill/>
                </a:ln>
                <a:effectLst/>
                <a:uLnTx/>
                <a:uFillTx/>
                <a:latin typeface="Arial Narrow" panose="020B0606020202030204" pitchFamily="34" charset="0"/>
                <a:ea typeface="+mj-ea"/>
                <a:cs typeface="+mj-cs"/>
              </a:rPr>
              <a:t>SIMPLIFY TASKS</a:t>
            </a:r>
            <a:endParaRPr kumimoji="0" lang="en-US" sz="3200" b="0" i="0" u="none" strike="noStrike" cap="none" spc="0" normalizeH="0" baseline="0" noProof="0" dirty="0">
              <a:ln>
                <a:noFill/>
              </a:ln>
              <a:effectLst/>
              <a:uLnTx/>
              <a:uFillTx/>
              <a:latin typeface="Arial Narrow" panose="020B0606020202030204" pitchFamily="34" charset="0"/>
              <a:ea typeface="+mj-ea"/>
              <a:cs typeface="+mj-cs"/>
            </a:endParaRPr>
          </a:p>
        </p:txBody>
      </p:sp>
    </p:spTree>
    <p:extLst>
      <p:ext uri="{BB962C8B-B14F-4D97-AF65-F5344CB8AC3E}">
        <p14:creationId xmlns:p14="http://schemas.microsoft.com/office/powerpoint/2010/main" val="86883979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8709360-0843-4ED9-A2F3-B6C185EA3092}"/>
              </a:ext>
            </a:extLst>
          </p:cNvPr>
          <p:cNvSpPr/>
          <p:nvPr/>
        </p:nvSpPr>
        <p:spPr>
          <a:xfrm>
            <a:off x="6019800" y="1504950"/>
            <a:ext cx="19812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A1AD2BA-BA3D-4322-A661-A0780A0C907D}"/>
              </a:ext>
            </a:extLst>
          </p:cNvPr>
          <p:cNvSpPr/>
          <p:nvPr/>
        </p:nvSpPr>
        <p:spPr>
          <a:xfrm>
            <a:off x="990600" y="1504950"/>
            <a:ext cx="1981200" cy="762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C4CE3E-11F7-4AC5-9EB5-ABB4D02FAAE3}"/>
              </a:ext>
            </a:extLst>
          </p:cNvPr>
          <p:cNvSpPr/>
          <p:nvPr/>
        </p:nvSpPr>
        <p:spPr>
          <a:xfrm>
            <a:off x="3505200" y="1504950"/>
            <a:ext cx="19812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B1B7DAB-33BF-444D-9455-BCF860C1DEC9}"/>
              </a:ext>
            </a:extLst>
          </p:cNvPr>
          <p:cNvSpPr/>
          <p:nvPr/>
        </p:nvSpPr>
        <p:spPr>
          <a:xfrm>
            <a:off x="990600" y="2411241"/>
            <a:ext cx="1981200" cy="1908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01EC0F-C590-45A4-B175-3AA716AAEE51}"/>
              </a:ext>
            </a:extLst>
          </p:cNvPr>
          <p:cNvSpPr/>
          <p:nvPr/>
        </p:nvSpPr>
        <p:spPr>
          <a:xfrm>
            <a:off x="3505200" y="2411241"/>
            <a:ext cx="1981200" cy="1908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BB1F6ED-DC39-4304-ABED-39F35D6ABCAF}"/>
              </a:ext>
            </a:extLst>
          </p:cNvPr>
          <p:cNvSpPr/>
          <p:nvPr/>
        </p:nvSpPr>
        <p:spPr>
          <a:xfrm>
            <a:off x="6019800" y="2412269"/>
            <a:ext cx="1981200" cy="19071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194043F-D56B-4F42-A5D5-94BC2BBE139D}"/>
              </a:ext>
            </a:extLst>
          </p:cNvPr>
          <p:cNvSpPr txBox="1"/>
          <p:nvPr/>
        </p:nvSpPr>
        <p:spPr>
          <a:xfrm>
            <a:off x="6019800" y="2487442"/>
            <a:ext cx="1905000" cy="2185214"/>
          </a:xfrm>
          <a:prstGeom prst="rect">
            <a:avLst/>
          </a:prstGeom>
          <a:noFill/>
        </p:spPr>
        <p:txBody>
          <a:bodyPr wrap="square" rtlCol="0">
            <a:spAutoFit/>
          </a:bodyPr>
          <a:lstStyle/>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Easily remove labels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Loosen jar lids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Warm baby bottles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Aromatherapy steam</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Remove candle wax</a:t>
            </a: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buClr>
                <a:schemeClr val="dk1"/>
              </a:buClr>
              <a:buSzPts val="1400"/>
            </a:pPr>
            <a:endParaRPr lang="en-US" sz="1000" dirty="0">
              <a:solidFill>
                <a:schemeClr val="dk1"/>
              </a:solidFill>
              <a:ea typeface="Arial"/>
              <a:cs typeface="Arial"/>
              <a:sym typeface="Arial"/>
            </a:endParaRPr>
          </a:p>
        </p:txBody>
      </p:sp>
      <p:sp>
        <p:nvSpPr>
          <p:cNvPr id="15" name="TextBox 14">
            <a:extLst>
              <a:ext uri="{FF2B5EF4-FFF2-40B4-BE49-F238E27FC236}">
                <a16:creationId xmlns:a16="http://schemas.microsoft.com/office/drawing/2014/main" id="{3350AAC9-7C42-45A2-B89A-9A365219D713}"/>
              </a:ext>
            </a:extLst>
          </p:cNvPr>
          <p:cNvSpPr txBox="1"/>
          <p:nvPr/>
        </p:nvSpPr>
        <p:spPr>
          <a:xfrm>
            <a:off x="6172200" y="133350"/>
            <a:ext cx="2772420" cy="369332"/>
          </a:xfrm>
          <a:prstGeom prst="rect">
            <a:avLst/>
          </a:prstGeom>
          <a:noFill/>
        </p:spPr>
        <p:txBody>
          <a:bodyPr wrap="square" rtlCol="0">
            <a:spAutoFit/>
          </a:bodyPr>
          <a:lstStyle/>
          <a:p>
            <a:pPr algn="r"/>
            <a:r>
              <a:rPr lang="en-US" dirty="0">
                <a:solidFill>
                  <a:schemeClr val="bg1">
                    <a:lumMod val="85000"/>
                  </a:schemeClr>
                </a:solidFill>
                <a:latin typeface="Arial" panose="020B0604020202020204" pitchFamily="34" charset="0"/>
                <a:cs typeface="Arial" panose="020B0604020202020204" pitchFamily="34" charset="0"/>
              </a:rPr>
              <a:t>SIMPLIFY TASKS</a:t>
            </a:r>
          </a:p>
        </p:txBody>
      </p:sp>
      <p:sp>
        <p:nvSpPr>
          <p:cNvPr id="16" name="TextBox 15">
            <a:extLst>
              <a:ext uri="{FF2B5EF4-FFF2-40B4-BE49-F238E27FC236}">
                <a16:creationId xmlns:a16="http://schemas.microsoft.com/office/drawing/2014/main" id="{D7C6451C-42C3-48CF-B02F-261AD0D4CB29}"/>
              </a:ext>
            </a:extLst>
          </p:cNvPr>
          <p:cNvSpPr txBox="1"/>
          <p:nvPr/>
        </p:nvSpPr>
        <p:spPr>
          <a:xfrm>
            <a:off x="1066800" y="1649241"/>
            <a:ext cx="1752600"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Cleaning Tasks</a:t>
            </a:r>
          </a:p>
        </p:txBody>
      </p:sp>
      <p:sp>
        <p:nvSpPr>
          <p:cNvPr id="17" name="TextBox 16">
            <a:extLst>
              <a:ext uri="{FF2B5EF4-FFF2-40B4-BE49-F238E27FC236}">
                <a16:creationId xmlns:a16="http://schemas.microsoft.com/office/drawing/2014/main" id="{FFC62652-ADE8-4763-AC09-3E88AEDEEF37}"/>
              </a:ext>
            </a:extLst>
          </p:cNvPr>
          <p:cNvSpPr txBox="1"/>
          <p:nvPr/>
        </p:nvSpPr>
        <p:spPr>
          <a:xfrm>
            <a:off x="3566504" y="1649241"/>
            <a:ext cx="1752600"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Cooking Tasks</a:t>
            </a:r>
          </a:p>
        </p:txBody>
      </p:sp>
      <p:sp>
        <p:nvSpPr>
          <p:cNvPr id="18" name="TextBox 17">
            <a:extLst>
              <a:ext uri="{FF2B5EF4-FFF2-40B4-BE49-F238E27FC236}">
                <a16:creationId xmlns:a16="http://schemas.microsoft.com/office/drawing/2014/main" id="{1A5C01AE-8726-4589-8DFE-59D0CA50AD1B}"/>
              </a:ext>
            </a:extLst>
          </p:cNvPr>
          <p:cNvSpPr txBox="1"/>
          <p:nvPr/>
        </p:nvSpPr>
        <p:spPr>
          <a:xfrm>
            <a:off x="6096000" y="1649241"/>
            <a:ext cx="1828800"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Everyday Tasks</a:t>
            </a:r>
          </a:p>
        </p:txBody>
      </p:sp>
      <p:sp>
        <p:nvSpPr>
          <p:cNvPr id="19" name="TextBox 18">
            <a:extLst>
              <a:ext uri="{FF2B5EF4-FFF2-40B4-BE49-F238E27FC236}">
                <a16:creationId xmlns:a16="http://schemas.microsoft.com/office/drawing/2014/main" id="{7609E5C5-E8DB-4A83-A859-DDB8B921AAC9}"/>
              </a:ext>
            </a:extLst>
          </p:cNvPr>
          <p:cNvSpPr txBox="1"/>
          <p:nvPr/>
        </p:nvSpPr>
        <p:spPr>
          <a:xfrm>
            <a:off x="990600" y="2487442"/>
            <a:ext cx="1905000" cy="1908215"/>
          </a:xfrm>
          <a:prstGeom prst="rect">
            <a:avLst/>
          </a:prstGeom>
          <a:noFill/>
        </p:spPr>
        <p:txBody>
          <a:bodyPr wrap="square" rtlCol="0">
            <a:spAutoFit/>
          </a:bodyPr>
          <a:lstStyle/>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Remove stains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Clean toothbrushes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Clean toys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Clean pet bowls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Rinse food residue</a:t>
            </a: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buClr>
                <a:schemeClr val="dk1"/>
              </a:buClr>
              <a:buSzPts val="1400"/>
            </a:pPr>
            <a:endParaRPr lang="en-US" sz="1000" dirty="0">
              <a:solidFill>
                <a:schemeClr val="dk1"/>
              </a:solidFill>
              <a:ea typeface="Arial"/>
              <a:cs typeface="Arial"/>
              <a:sym typeface="Arial"/>
            </a:endParaRPr>
          </a:p>
        </p:txBody>
      </p:sp>
      <p:sp>
        <p:nvSpPr>
          <p:cNvPr id="20" name="TextBox 19">
            <a:extLst>
              <a:ext uri="{FF2B5EF4-FFF2-40B4-BE49-F238E27FC236}">
                <a16:creationId xmlns:a16="http://schemas.microsoft.com/office/drawing/2014/main" id="{C57BAECF-6CA8-4D30-BFC8-40249269220A}"/>
              </a:ext>
            </a:extLst>
          </p:cNvPr>
          <p:cNvSpPr txBox="1"/>
          <p:nvPr/>
        </p:nvSpPr>
        <p:spPr>
          <a:xfrm>
            <a:off x="3505200" y="2395537"/>
            <a:ext cx="1981200" cy="2462213"/>
          </a:xfrm>
          <a:prstGeom prst="rect">
            <a:avLst/>
          </a:prstGeom>
          <a:noFill/>
        </p:spPr>
        <p:txBody>
          <a:bodyPr wrap="square" rtlCol="0">
            <a:spAutoFit/>
          </a:bodyPr>
          <a:lstStyle/>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Thaw frozen foods</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Prepare instant oatmeal</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Kick-start boiling</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Make tea or coffee</a:t>
            </a:r>
          </a:p>
          <a:p>
            <a:pPr>
              <a:lnSpc>
                <a:spcPct val="150000"/>
              </a:lnSpc>
              <a:buClr>
                <a:schemeClr val="dk1"/>
              </a:buClr>
              <a:buSzPts val="1400"/>
            </a:pPr>
            <a:r>
              <a:rPr lang="en-US" sz="1200" dirty="0">
                <a:solidFill>
                  <a:schemeClr val="dk1"/>
                </a:solidFill>
                <a:latin typeface="Arial" panose="020B0604020202020204" pitchFamily="34" charset="0"/>
                <a:ea typeface="Arial"/>
                <a:cs typeface="Arial" panose="020B0604020202020204" pitchFamily="34" charset="0"/>
                <a:sym typeface="Arial"/>
              </a:rPr>
              <a:t>Warm your favorite syrups</a:t>
            </a: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lnSpc>
                <a:spcPct val="150000"/>
              </a:lnSpc>
              <a:buClr>
                <a:schemeClr val="dk1"/>
              </a:buClr>
              <a:buSzPts val="1400"/>
            </a:pPr>
            <a:endParaRPr lang="en-US" sz="1200" dirty="0">
              <a:solidFill>
                <a:schemeClr val="dk1"/>
              </a:solidFill>
              <a:latin typeface="Arial" panose="020B0604020202020204" pitchFamily="34" charset="0"/>
              <a:ea typeface="Arial"/>
              <a:cs typeface="Arial" panose="020B0604020202020204" pitchFamily="34" charset="0"/>
              <a:sym typeface="Arial"/>
            </a:endParaRPr>
          </a:p>
          <a:p>
            <a:pPr>
              <a:buClr>
                <a:schemeClr val="dk1"/>
              </a:buClr>
              <a:buSzPts val="1400"/>
            </a:pPr>
            <a:endParaRPr lang="en-US" sz="1000" dirty="0">
              <a:solidFill>
                <a:schemeClr val="dk1"/>
              </a:solidFill>
              <a:ea typeface="Arial"/>
              <a:cs typeface="Arial"/>
              <a:sym typeface="Arial"/>
            </a:endParaRPr>
          </a:p>
        </p:txBody>
      </p:sp>
      <p:pic>
        <p:nvPicPr>
          <p:cNvPr id="22" name="Picture 21" descr="A close up of a logo&#10;&#10;Description automatically generated">
            <a:extLst>
              <a:ext uri="{FF2B5EF4-FFF2-40B4-BE49-F238E27FC236}">
                <a16:creationId xmlns:a16="http://schemas.microsoft.com/office/drawing/2014/main" id="{E499586E-D604-44EA-9A7C-778BFA632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300" y="851827"/>
            <a:ext cx="609600" cy="609600"/>
          </a:xfrm>
          <a:prstGeom prst="rect">
            <a:avLst/>
          </a:prstGeom>
        </p:spPr>
      </p:pic>
      <p:pic>
        <p:nvPicPr>
          <p:cNvPr id="24" name="Picture 23" descr="A close up of a logo&#10;&#10;Description automatically generated">
            <a:extLst>
              <a:ext uri="{FF2B5EF4-FFF2-40B4-BE49-F238E27FC236}">
                <a16:creationId xmlns:a16="http://schemas.microsoft.com/office/drawing/2014/main" id="{04B087C2-C75C-46AB-A2F4-39FC21D3C5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889" y="807481"/>
            <a:ext cx="621011" cy="621011"/>
          </a:xfrm>
          <a:prstGeom prst="rect">
            <a:avLst/>
          </a:prstGeom>
        </p:spPr>
      </p:pic>
      <p:pic>
        <p:nvPicPr>
          <p:cNvPr id="26" name="Picture 25" descr="A close up of a sign&#10;&#10;Description automatically generated">
            <a:extLst>
              <a:ext uri="{FF2B5EF4-FFF2-40B4-BE49-F238E27FC236}">
                <a16:creationId xmlns:a16="http://schemas.microsoft.com/office/drawing/2014/main" id="{0A699097-2D4B-4FEB-B60E-1D0753B7CE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807480"/>
            <a:ext cx="649729" cy="649729"/>
          </a:xfrm>
          <a:prstGeom prst="rect">
            <a:avLst/>
          </a:prstGeom>
        </p:spPr>
      </p:pic>
    </p:spTree>
    <p:extLst>
      <p:ext uri="{BB962C8B-B14F-4D97-AF65-F5344CB8AC3E}">
        <p14:creationId xmlns:p14="http://schemas.microsoft.com/office/powerpoint/2010/main" val="273840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8C86D-EEB3-4883-BC45-206FC1D77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 t="-12341" r="-35" b="13616"/>
          <a:stretch/>
        </p:blipFill>
        <p:spPr>
          <a:xfrm>
            <a:off x="4748461" y="-552450"/>
            <a:ext cx="4395539" cy="4419600"/>
          </a:xfrm>
          <a:custGeom>
            <a:avLst/>
            <a:gdLst/>
            <a:ahLst/>
            <a:cxnLst/>
            <a:rect l="l" t="t" r="r" b="b"/>
            <a:pathLst>
              <a:path w="5836558" h="5130414">
                <a:moveTo>
                  <a:pt x="2376055" y="0"/>
                </a:moveTo>
                <a:lnTo>
                  <a:pt x="5836558" y="0"/>
                </a:lnTo>
                <a:lnTo>
                  <a:pt x="5836558" y="5130414"/>
                </a:lnTo>
                <a:lnTo>
                  <a:pt x="0" y="5130414"/>
                </a:lnTo>
                <a:close/>
              </a:path>
            </a:pathLst>
          </a:custGeom>
        </p:spPr>
      </p:pic>
      <p:sp>
        <p:nvSpPr>
          <p:cNvPr id="11" name="TextBox 10"/>
          <p:cNvSpPr txBox="1"/>
          <p:nvPr/>
        </p:nvSpPr>
        <p:spPr>
          <a:xfrm>
            <a:off x="630936" y="598081"/>
            <a:ext cx="4703223" cy="179284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0" i="0" u="none" strike="noStrike" cap="none" spc="0" normalizeH="0" baseline="0" noProof="0" dirty="0">
                <a:ln>
                  <a:noFill/>
                </a:ln>
                <a:effectLst/>
                <a:uLnTx/>
                <a:uFillTx/>
                <a:latin typeface="Arial Narrow" panose="020B0606020202030204" pitchFamily="34" charset="0"/>
                <a:ea typeface="+mj-ea"/>
                <a:cs typeface="Arial" panose="020B0604020202020204" pitchFamily="34" charset="0"/>
              </a:rPr>
              <a:t>PRODUCT FEATURES </a:t>
            </a:r>
          </a:p>
          <a:p>
            <a:pPr marL="0" marR="0" lvl="0" indent="0" fontAlgn="auto">
              <a:lnSpc>
                <a:spcPct val="90000"/>
              </a:lnSpc>
              <a:spcBef>
                <a:spcPct val="0"/>
              </a:spcBef>
              <a:spcAft>
                <a:spcPts val="600"/>
              </a:spcAft>
              <a:buClrTx/>
              <a:buSzTx/>
              <a:tabLst/>
              <a:defRPr/>
            </a:pPr>
            <a:r>
              <a:rPr kumimoji="0" lang="en-US" sz="3600" b="0" i="0" u="none" strike="noStrike" cap="none" spc="0" normalizeH="0" baseline="0" noProof="0" dirty="0">
                <a:ln>
                  <a:noFill/>
                </a:ln>
                <a:effectLst/>
                <a:uLnTx/>
                <a:uFillTx/>
                <a:latin typeface="Arial Narrow" panose="020B0606020202030204" pitchFamily="34" charset="0"/>
                <a:ea typeface="+mj-ea"/>
                <a:cs typeface="Arial" panose="020B0604020202020204" pitchFamily="34" charset="0"/>
              </a:rPr>
              <a:t>&amp; BENEFITS</a:t>
            </a:r>
          </a:p>
        </p:txBody>
      </p:sp>
      <p:sp>
        <p:nvSpPr>
          <p:cNvPr id="102" name="Freeform: Shape 95">
            <a:extLst>
              <a:ext uri="{FF2B5EF4-FFF2-40B4-BE49-F238E27FC236}">
                <a16:creationId xmlns:a16="http://schemas.microsoft.com/office/drawing/2014/main" id="{5EB73228-F09B-409F-9EC1-7E853C4F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380" y="3969381"/>
            <a:ext cx="4957620" cy="1174119"/>
          </a:xfrm>
          <a:custGeom>
            <a:avLst/>
            <a:gdLst>
              <a:gd name="connsiteX0" fmla="*/ 1186806 w 6610160"/>
              <a:gd name="connsiteY0" fmla="*/ 0 h 1565491"/>
              <a:gd name="connsiteX1" fmla="*/ 1692132 w 6610160"/>
              <a:gd name="connsiteY1" fmla="*/ 0 h 1565491"/>
              <a:gd name="connsiteX2" fmla="*/ 6104834 w 6610160"/>
              <a:gd name="connsiteY2" fmla="*/ 0 h 1565491"/>
              <a:gd name="connsiteX3" fmla="*/ 6610160 w 6610160"/>
              <a:gd name="connsiteY3" fmla="*/ 0 h 1565491"/>
              <a:gd name="connsiteX4" fmla="*/ 6610160 w 6610160"/>
              <a:gd name="connsiteY4" fmla="*/ 1565491 h 1565491"/>
              <a:gd name="connsiteX5" fmla="*/ 0 w 6610160"/>
              <a:gd name="connsiteY5" fmla="*/ 1565491 h 1565491"/>
              <a:gd name="connsiteX6" fmla="*/ 724290 w 6610160"/>
              <a:gd name="connsiteY6" fmla="*/ 1591 h 1565491"/>
              <a:gd name="connsiteX7" fmla="*/ 1186070 w 6610160"/>
              <a:gd name="connsiteY7"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0160" h="1565491">
                <a:moveTo>
                  <a:pt x="1186806" y="0"/>
                </a:moveTo>
                <a:lnTo>
                  <a:pt x="1692132" y="0"/>
                </a:lnTo>
                <a:lnTo>
                  <a:pt x="6104834" y="0"/>
                </a:lnTo>
                <a:lnTo>
                  <a:pt x="6610160" y="0"/>
                </a:lnTo>
                <a:lnTo>
                  <a:pt x="6610160" y="1565491"/>
                </a:lnTo>
                <a:lnTo>
                  <a:pt x="0" y="1565491"/>
                </a:lnTo>
                <a:lnTo>
                  <a:pt x="724290" y="1591"/>
                </a:lnTo>
                <a:lnTo>
                  <a:pt x="1186070" y="159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97">
            <a:extLst>
              <a:ext uri="{FF2B5EF4-FFF2-40B4-BE49-F238E27FC236}">
                <a16:creationId xmlns:a16="http://schemas.microsoft.com/office/drawing/2014/main" id="{3150A4AE-7BE7-480D-BD8C-3951E647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69382"/>
            <a:ext cx="4608277" cy="1174118"/>
          </a:xfrm>
          <a:custGeom>
            <a:avLst/>
            <a:gdLst>
              <a:gd name="connsiteX0" fmla="*/ 0 w 6144370"/>
              <a:gd name="connsiteY0" fmla="*/ 0 h 1565491"/>
              <a:gd name="connsiteX1" fmla="*/ 6144370 w 6144370"/>
              <a:gd name="connsiteY1" fmla="*/ 0 h 1565491"/>
              <a:gd name="connsiteX2" fmla="*/ 5419344 w 6144370"/>
              <a:gd name="connsiteY2" fmla="*/ 1565491 h 1565491"/>
              <a:gd name="connsiteX3" fmla="*/ 0 w 6144370"/>
              <a:gd name="connsiteY3" fmla="*/ 1565491 h 1565491"/>
            </a:gdLst>
            <a:ahLst/>
            <a:cxnLst>
              <a:cxn ang="0">
                <a:pos x="connsiteX0" y="connsiteY0"/>
              </a:cxn>
              <a:cxn ang="0">
                <a:pos x="connsiteX1" y="connsiteY1"/>
              </a:cxn>
              <a:cxn ang="0">
                <a:pos x="connsiteX2" y="connsiteY2"/>
              </a:cxn>
              <a:cxn ang="0">
                <a:pos x="connsiteX3" y="connsiteY3"/>
              </a:cxn>
            </a:cxnLst>
            <a:rect l="l" t="t" r="r" b="b"/>
            <a:pathLst>
              <a:path w="6144370" h="1565491">
                <a:moveTo>
                  <a:pt x="0" y="0"/>
                </a:moveTo>
                <a:lnTo>
                  <a:pt x="6144370" y="0"/>
                </a:lnTo>
                <a:lnTo>
                  <a:pt x="5419344" y="1565491"/>
                </a:lnTo>
                <a:lnTo>
                  <a:pt x="0" y="15654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arallelogram 6">
            <a:extLst>
              <a:ext uri="{FF2B5EF4-FFF2-40B4-BE49-F238E27FC236}">
                <a16:creationId xmlns:a16="http://schemas.microsoft.com/office/drawing/2014/main" id="{02C576FA-FC1D-4189-9A7B-60A2C1F01DEA}"/>
              </a:ext>
            </a:extLst>
          </p:cNvPr>
          <p:cNvSpPr/>
          <p:nvPr/>
        </p:nvSpPr>
        <p:spPr>
          <a:xfrm>
            <a:off x="4182533" y="3969381"/>
            <a:ext cx="4994357" cy="1180893"/>
          </a:xfrm>
          <a:custGeom>
            <a:avLst/>
            <a:gdLst>
              <a:gd name="connsiteX0" fmla="*/ 0 w 4608277"/>
              <a:gd name="connsiteY0" fmla="*/ 1174119 h 1174119"/>
              <a:gd name="connsiteX1" fmla="*/ 293530 w 4608277"/>
              <a:gd name="connsiteY1" fmla="*/ 0 h 1174119"/>
              <a:gd name="connsiteX2" fmla="*/ 4608277 w 4608277"/>
              <a:gd name="connsiteY2" fmla="*/ 0 h 1174119"/>
              <a:gd name="connsiteX3" fmla="*/ 4314747 w 4608277"/>
              <a:gd name="connsiteY3" fmla="*/ 1174119 h 1174119"/>
              <a:gd name="connsiteX4" fmla="*/ 0 w 4608277"/>
              <a:gd name="connsiteY4" fmla="*/ 1174119 h 1174119"/>
              <a:gd name="connsiteX0" fmla="*/ 0 w 4845344"/>
              <a:gd name="connsiteY0" fmla="*/ 1180893 h 1180893"/>
              <a:gd name="connsiteX1" fmla="*/ 530597 w 4845344"/>
              <a:gd name="connsiteY1" fmla="*/ 0 h 1180893"/>
              <a:gd name="connsiteX2" fmla="*/ 4845344 w 4845344"/>
              <a:gd name="connsiteY2" fmla="*/ 0 h 1180893"/>
              <a:gd name="connsiteX3" fmla="*/ 4551814 w 4845344"/>
              <a:gd name="connsiteY3" fmla="*/ 1174119 h 1180893"/>
              <a:gd name="connsiteX4" fmla="*/ 0 w 4845344"/>
              <a:gd name="connsiteY4" fmla="*/ 1180893 h 1180893"/>
              <a:gd name="connsiteX0" fmla="*/ 0 w 4964988"/>
              <a:gd name="connsiteY0" fmla="*/ 1180893 h 1180893"/>
              <a:gd name="connsiteX1" fmla="*/ 530597 w 4964988"/>
              <a:gd name="connsiteY1" fmla="*/ 0 h 1180893"/>
              <a:gd name="connsiteX2" fmla="*/ 4845344 w 4964988"/>
              <a:gd name="connsiteY2" fmla="*/ 0 h 1180893"/>
              <a:gd name="connsiteX3" fmla="*/ 4964988 w 4964988"/>
              <a:gd name="connsiteY3" fmla="*/ 1174119 h 1180893"/>
              <a:gd name="connsiteX4" fmla="*/ 0 w 4964988"/>
              <a:gd name="connsiteY4" fmla="*/ 1180893 h 1180893"/>
              <a:gd name="connsiteX0" fmla="*/ 0 w 4994357"/>
              <a:gd name="connsiteY0" fmla="*/ 1180893 h 1180893"/>
              <a:gd name="connsiteX1" fmla="*/ 530597 w 4994357"/>
              <a:gd name="connsiteY1" fmla="*/ 0 h 1180893"/>
              <a:gd name="connsiteX2" fmla="*/ 4994357 w 4994357"/>
              <a:gd name="connsiteY2" fmla="*/ 0 h 1180893"/>
              <a:gd name="connsiteX3" fmla="*/ 4964988 w 4994357"/>
              <a:gd name="connsiteY3" fmla="*/ 1174119 h 1180893"/>
              <a:gd name="connsiteX4" fmla="*/ 0 w 4994357"/>
              <a:gd name="connsiteY4" fmla="*/ 1180893 h 118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357" h="1180893">
                <a:moveTo>
                  <a:pt x="0" y="1180893"/>
                </a:moveTo>
                <a:lnTo>
                  <a:pt x="530597" y="0"/>
                </a:lnTo>
                <a:lnTo>
                  <a:pt x="4994357" y="0"/>
                </a:lnTo>
                <a:lnTo>
                  <a:pt x="4964988" y="1174119"/>
                </a:lnTo>
                <a:lnTo>
                  <a:pt x="0" y="1180893"/>
                </a:lnTo>
                <a:close/>
              </a:path>
            </a:pathLst>
          </a:custGeom>
          <a:solidFill>
            <a:srgbClr val="DC281E"/>
          </a:solidFill>
          <a:ln>
            <a:solidFill>
              <a:srgbClr val="DC2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A491E7E0-07F4-420E-8528-4742A77CD2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694256"/>
            <a:ext cx="930711" cy="301754"/>
          </a:xfrm>
          <a:prstGeom prst="rect">
            <a:avLst/>
          </a:prstGeom>
        </p:spPr>
      </p:pic>
    </p:spTree>
    <p:extLst>
      <p:ext uri="{BB962C8B-B14F-4D97-AF65-F5344CB8AC3E}">
        <p14:creationId xmlns:p14="http://schemas.microsoft.com/office/powerpoint/2010/main" val="99888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 name="Rectangle 12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4876038" y="218055"/>
            <a:ext cx="3847338" cy="1008731"/>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kern="1200" dirty="0">
                <a:solidFill>
                  <a:schemeClr val="tx1"/>
                </a:solidFill>
                <a:latin typeface="Arial Narrow" panose="020B0606020202030204" pitchFamily="34" charset="0"/>
                <a:ea typeface="+mj-ea"/>
                <a:cs typeface="+mj-cs"/>
              </a:rPr>
              <a:t>TEMPERATURE CONTROL</a:t>
            </a:r>
          </a:p>
        </p:txBody>
      </p:sp>
      <p:pic>
        <p:nvPicPr>
          <p:cNvPr id="10" name="Picture 9">
            <a:extLst>
              <a:ext uri="{FF2B5EF4-FFF2-40B4-BE49-F238E27FC236}">
                <a16:creationId xmlns:a16="http://schemas.microsoft.com/office/drawing/2014/main" id="{FFEDD7A7-51ED-4C0E-9C01-681EFFA3FCD0}"/>
              </a:ext>
            </a:extLst>
          </p:cNvPr>
          <p:cNvPicPr>
            <a:picLocks noChangeAspect="1"/>
          </p:cNvPicPr>
          <p:nvPr/>
        </p:nvPicPr>
        <p:blipFill>
          <a:blip r:embed="rId2"/>
          <a:stretch>
            <a:fillRect/>
          </a:stretch>
        </p:blipFill>
        <p:spPr>
          <a:xfrm>
            <a:off x="363474" y="816828"/>
            <a:ext cx="3845052" cy="3393257"/>
          </a:xfrm>
          <a:prstGeom prst="rect">
            <a:avLst/>
          </a:prstGeom>
        </p:spPr>
      </p:pic>
      <p:sp>
        <p:nvSpPr>
          <p:cNvPr id="11" name="TextBox 10"/>
          <p:cNvSpPr txBox="1"/>
          <p:nvPr/>
        </p:nvSpPr>
        <p:spPr>
          <a:xfrm>
            <a:off x="4897998" y="1254144"/>
            <a:ext cx="3847338" cy="2829757"/>
          </a:xfrm>
          <a:prstGeom prst="rect">
            <a:avLst/>
          </a:prstGeom>
        </p:spPr>
        <p:txBody>
          <a:bodyPr vert="horz" lIns="91440" tIns="45720" rIns="91440" bIns="45720" rtlCol="0">
            <a:noAutofit/>
          </a:bodyPr>
          <a:lstStyle/>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Precise, electronic temp control, accurate within 1⁰ F</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7 pre-set temperature positions</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Backlit temp selection dial and indicator lights </a:t>
            </a:r>
          </a:p>
          <a:p>
            <a:pPr marL="742950" lvl="1"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Displays selected temp setting  </a:t>
            </a:r>
          </a:p>
          <a:p>
            <a:pPr marL="742950" lvl="1"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If flashing in sequence around the dial, indicates water is not at set temp and is heating</a:t>
            </a:r>
          </a:p>
          <a:p>
            <a:pPr marL="742950" lvl="1"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If light is solid, indicates the water has reached set temp</a:t>
            </a:r>
          </a:p>
          <a:p>
            <a:pPr marL="742950" lvl="1"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If blue “off” light is flashing, indicates tank is empty.  Tank will NOT heat in this condition until tank is filled with water.  </a:t>
            </a:r>
          </a:p>
        </p:txBody>
      </p:sp>
    </p:spTree>
    <p:extLst>
      <p:ext uri="{BB962C8B-B14F-4D97-AF65-F5344CB8AC3E}">
        <p14:creationId xmlns:p14="http://schemas.microsoft.com/office/powerpoint/2010/main" val="394929890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51435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51435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3288029" y="273843"/>
            <a:ext cx="5373370" cy="99417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1"/>
                </a:solidFill>
                <a:latin typeface="Arial Narrow" panose="020B0606020202030204" pitchFamily="34" charset="0"/>
                <a:ea typeface="+mj-ea"/>
                <a:cs typeface="+mj-cs"/>
              </a:rPr>
              <a:t>DESIGN</a:t>
            </a:r>
          </a:p>
        </p:txBody>
      </p:sp>
      <p:pic>
        <p:nvPicPr>
          <p:cNvPr id="3" name="Picture 2" descr="A close up of a sign&#10;&#10;Description automatically generated">
            <a:extLst>
              <a:ext uri="{FF2B5EF4-FFF2-40B4-BE49-F238E27FC236}">
                <a16:creationId xmlns:a16="http://schemas.microsoft.com/office/drawing/2014/main" id="{B20C86A0-0C3C-426A-B368-6449CE7FBA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7" r="4471" b="2"/>
          <a:stretch/>
        </p:blipFill>
        <p:spPr>
          <a:xfrm>
            <a:off x="360045" y="615940"/>
            <a:ext cx="2569467" cy="3911258"/>
          </a:xfrm>
          <a:prstGeom prst="rect">
            <a:avLst/>
          </a:prstGeom>
        </p:spPr>
      </p:pic>
      <p:sp>
        <p:nvSpPr>
          <p:cNvPr id="11" name="TextBox 10"/>
          <p:cNvSpPr txBox="1"/>
          <p:nvPr/>
        </p:nvSpPr>
        <p:spPr>
          <a:xfrm>
            <a:off x="3290636" y="1516950"/>
            <a:ext cx="5370763" cy="3115771"/>
          </a:xfrm>
          <a:prstGeom prst="rect">
            <a:avLst/>
          </a:prstGeom>
        </p:spPr>
        <p:txBody>
          <a:bodyPr vert="horz" lIns="91440" tIns="45720" rIns="91440" bIns="45720" rtlCol="0">
            <a:normAutofit/>
          </a:bodyPr>
          <a:lstStyle/>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Patented internal water management design greatly improves dripping / spitting of tank during heat cycles. </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Heating element is encased in it’s own, separate chamber that prevents direct contact with water, preventing buildup of mineral deposits and increasing longevity</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Durable, all-metal external housing</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304 Stainless Steel tank for RO Compatibility</a:t>
            </a:r>
          </a:p>
          <a:p>
            <a:pPr marL="285750" indent="-228600">
              <a:lnSpc>
                <a:spcPct val="90000"/>
              </a:lnSpc>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Compatible with all Franke Little Butler dispensing faucets and filtration systems</a:t>
            </a:r>
          </a:p>
        </p:txBody>
      </p:sp>
    </p:spTree>
    <p:extLst>
      <p:ext uri="{BB962C8B-B14F-4D97-AF65-F5344CB8AC3E}">
        <p14:creationId xmlns:p14="http://schemas.microsoft.com/office/powerpoint/2010/main" val="200402890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0C86A0-0C3C-426A-B368-6449CE7FBA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86400" y="743300"/>
            <a:ext cx="2971800" cy="4119236"/>
          </a:xfrm>
          <a:prstGeom prst="rect">
            <a:avLst/>
          </a:prstGeom>
        </p:spPr>
      </p:pic>
      <p:sp>
        <p:nvSpPr>
          <p:cNvPr id="119" name="Freeform: Shape 118">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654922" cy="51435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Freeform: Shape 120">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19738" cy="51435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301629" y="205977"/>
            <a:ext cx="4575171" cy="99417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kern="1200" dirty="0">
                <a:solidFill>
                  <a:schemeClr val="tx1"/>
                </a:solidFill>
                <a:latin typeface="Arial Narrow" panose="020B0606020202030204" pitchFamily="34" charset="0"/>
                <a:ea typeface="+mj-ea"/>
                <a:cs typeface="+mj-cs"/>
              </a:rPr>
              <a:t>SAFETY &amp; RELIABILTY</a:t>
            </a:r>
          </a:p>
        </p:txBody>
      </p:sp>
      <p:sp>
        <p:nvSpPr>
          <p:cNvPr id="11" name="TextBox 10"/>
          <p:cNvSpPr txBox="1"/>
          <p:nvPr/>
        </p:nvSpPr>
        <p:spPr>
          <a:xfrm>
            <a:off x="293465" y="1200150"/>
            <a:ext cx="3287935" cy="4267200"/>
          </a:xfrm>
          <a:prstGeom prst="rect">
            <a:avLst/>
          </a:prstGeom>
        </p:spPr>
        <p:txBody>
          <a:bodyPr vert="horz" lIns="91440" tIns="45720" rIns="91440" bIns="45720" rtlCol="0">
            <a:noAutofit/>
          </a:bodyPr>
          <a:lstStyle/>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Water level sensor and dual temperature sensors prevent dry tank operation</a:t>
            </a:r>
          </a:p>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Water management design allows tank to withstand pressure spikes up to 140psi, eliminating need for additional pressure reducing valves</a:t>
            </a:r>
          </a:p>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Intertek/ETL certification to           UL 499 and CSA C22.2#64</a:t>
            </a:r>
          </a:p>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Tank is NOT pressurized to prevent dangerous pressure build-up</a:t>
            </a:r>
          </a:p>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Industry leading 5 year warranty</a:t>
            </a:r>
          </a:p>
          <a:p>
            <a:pPr marL="285750" indent="-285750">
              <a:spcAft>
                <a:spcPts val="900"/>
              </a:spcAft>
              <a:buFont typeface="Arial" panose="020B0604020202020204" pitchFamily="34" charset="0"/>
              <a:buChar char="•"/>
            </a:pPr>
            <a:r>
              <a:rPr lang="en-US" sz="1400" dirty="0">
                <a:latin typeface="Arial" panose="020B0604020202020204" pitchFamily="34" charset="0"/>
                <a:cs typeface="Arial" panose="020B0604020202020204" pitchFamily="34" charset="0"/>
              </a:rPr>
              <a:t>Durability tested to 50,000    heating cycles!</a:t>
            </a:r>
          </a:p>
        </p:txBody>
      </p:sp>
    </p:spTree>
    <p:extLst>
      <p:ext uri="{BB962C8B-B14F-4D97-AF65-F5344CB8AC3E}">
        <p14:creationId xmlns:p14="http://schemas.microsoft.com/office/powerpoint/2010/main" val="108356281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8C86D-EEB3-4883-BC45-206FC1D77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9" t="23460" r="1575" b="14768"/>
          <a:stretch/>
        </p:blipFill>
        <p:spPr>
          <a:xfrm>
            <a:off x="4724400" y="-247650"/>
            <a:ext cx="4419599" cy="4114800"/>
          </a:xfrm>
          <a:custGeom>
            <a:avLst/>
            <a:gdLst/>
            <a:ahLst/>
            <a:cxnLst/>
            <a:rect l="l" t="t" r="r" b="b"/>
            <a:pathLst>
              <a:path w="5836558" h="5130414">
                <a:moveTo>
                  <a:pt x="2376055" y="0"/>
                </a:moveTo>
                <a:lnTo>
                  <a:pt x="5836558" y="0"/>
                </a:lnTo>
                <a:lnTo>
                  <a:pt x="5836558" y="5130414"/>
                </a:lnTo>
                <a:lnTo>
                  <a:pt x="0" y="5130414"/>
                </a:lnTo>
                <a:close/>
              </a:path>
            </a:pathLst>
          </a:custGeom>
        </p:spPr>
      </p:pic>
      <p:sp>
        <p:nvSpPr>
          <p:cNvPr id="11" name="TextBox 10"/>
          <p:cNvSpPr txBox="1"/>
          <p:nvPr/>
        </p:nvSpPr>
        <p:spPr>
          <a:xfrm>
            <a:off x="630936" y="598081"/>
            <a:ext cx="4703223" cy="179284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0" i="0" u="none" strike="noStrike" cap="none" spc="0" normalizeH="0" baseline="0" noProof="0" dirty="0">
                <a:ln>
                  <a:noFill/>
                </a:ln>
                <a:effectLst/>
                <a:uLnTx/>
                <a:uFillTx/>
                <a:latin typeface="Arial Narrow" panose="020B0606020202030204" pitchFamily="34" charset="0"/>
                <a:ea typeface="+mj-ea"/>
                <a:cs typeface="Arial" panose="020B0604020202020204" pitchFamily="34" charset="0"/>
              </a:rPr>
              <a:t>TECHNICAL INFORMATION</a:t>
            </a:r>
          </a:p>
        </p:txBody>
      </p:sp>
      <p:sp>
        <p:nvSpPr>
          <p:cNvPr id="102" name="Freeform: Shape 95">
            <a:extLst>
              <a:ext uri="{FF2B5EF4-FFF2-40B4-BE49-F238E27FC236}">
                <a16:creationId xmlns:a16="http://schemas.microsoft.com/office/drawing/2014/main" id="{5EB73228-F09B-409F-9EC1-7E853C4F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380" y="3969381"/>
            <a:ext cx="4957620" cy="1174119"/>
          </a:xfrm>
          <a:custGeom>
            <a:avLst/>
            <a:gdLst>
              <a:gd name="connsiteX0" fmla="*/ 1186806 w 6610160"/>
              <a:gd name="connsiteY0" fmla="*/ 0 h 1565491"/>
              <a:gd name="connsiteX1" fmla="*/ 1692132 w 6610160"/>
              <a:gd name="connsiteY1" fmla="*/ 0 h 1565491"/>
              <a:gd name="connsiteX2" fmla="*/ 6104834 w 6610160"/>
              <a:gd name="connsiteY2" fmla="*/ 0 h 1565491"/>
              <a:gd name="connsiteX3" fmla="*/ 6610160 w 6610160"/>
              <a:gd name="connsiteY3" fmla="*/ 0 h 1565491"/>
              <a:gd name="connsiteX4" fmla="*/ 6610160 w 6610160"/>
              <a:gd name="connsiteY4" fmla="*/ 1565491 h 1565491"/>
              <a:gd name="connsiteX5" fmla="*/ 0 w 6610160"/>
              <a:gd name="connsiteY5" fmla="*/ 1565491 h 1565491"/>
              <a:gd name="connsiteX6" fmla="*/ 724290 w 6610160"/>
              <a:gd name="connsiteY6" fmla="*/ 1591 h 1565491"/>
              <a:gd name="connsiteX7" fmla="*/ 1186070 w 6610160"/>
              <a:gd name="connsiteY7"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0160" h="1565491">
                <a:moveTo>
                  <a:pt x="1186806" y="0"/>
                </a:moveTo>
                <a:lnTo>
                  <a:pt x="1692132" y="0"/>
                </a:lnTo>
                <a:lnTo>
                  <a:pt x="6104834" y="0"/>
                </a:lnTo>
                <a:lnTo>
                  <a:pt x="6610160" y="0"/>
                </a:lnTo>
                <a:lnTo>
                  <a:pt x="6610160" y="1565491"/>
                </a:lnTo>
                <a:lnTo>
                  <a:pt x="0" y="1565491"/>
                </a:lnTo>
                <a:lnTo>
                  <a:pt x="724290" y="1591"/>
                </a:lnTo>
                <a:lnTo>
                  <a:pt x="1186070" y="159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97">
            <a:extLst>
              <a:ext uri="{FF2B5EF4-FFF2-40B4-BE49-F238E27FC236}">
                <a16:creationId xmlns:a16="http://schemas.microsoft.com/office/drawing/2014/main" id="{3150A4AE-7BE7-480D-BD8C-3951E647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69382"/>
            <a:ext cx="4608277" cy="1174118"/>
          </a:xfrm>
          <a:custGeom>
            <a:avLst/>
            <a:gdLst>
              <a:gd name="connsiteX0" fmla="*/ 0 w 6144370"/>
              <a:gd name="connsiteY0" fmla="*/ 0 h 1565491"/>
              <a:gd name="connsiteX1" fmla="*/ 6144370 w 6144370"/>
              <a:gd name="connsiteY1" fmla="*/ 0 h 1565491"/>
              <a:gd name="connsiteX2" fmla="*/ 5419344 w 6144370"/>
              <a:gd name="connsiteY2" fmla="*/ 1565491 h 1565491"/>
              <a:gd name="connsiteX3" fmla="*/ 0 w 6144370"/>
              <a:gd name="connsiteY3" fmla="*/ 1565491 h 1565491"/>
            </a:gdLst>
            <a:ahLst/>
            <a:cxnLst>
              <a:cxn ang="0">
                <a:pos x="connsiteX0" y="connsiteY0"/>
              </a:cxn>
              <a:cxn ang="0">
                <a:pos x="connsiteX1" y="connsiteY1"/>
              </a:cxn>
              <a:cxn ang="0">
                <a:pos x="connsiteX2" y="connsiteY2"/>
              </a:cxn>
              <a:cxn ang="0">
                <a:pos x="connsiteX3" y="connsiteY3"/>
              </a:cxn>
            </a:cxnLst>
            <a:rect l="l" t="t" r="r" b="b"/>
            <a:pathLst>
              <a:path w="6144370" h="1565491">
                <a:moveTo>
                  <a:pt x="0" y="0"/>
                </a:moveTo>
                <a:lnTo>
                  <a:pt x="6144370" y="0"/>
                </a:lnTo>
                <a:lnTo>
                  <a:pt x="5419344" y="1565491"/>
                </a:lnTo>
                <a:lnTo>
                  <a:pt x="0" y="15654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arallelogram 6">
            <a:extLst>
              <a:ext uri="{FF2B5EF4-FFF2-40B4-BE49-F238E27FC236}">
                <a16:creationId xmlns:a16="http://schemas.microsoft.com/office/drawing/2014/main" id="{02C576FA-FC1D-4189-9A7B-60A2C1F01DEA}"/>
              </a:ext>
            </a:extLst>
          </p:cNvPr>
          <p:cNvSpPr/>
          <p:nvPr/>
        </p:nvSpPr>
        <p:spPr>
          <a:xfrm>
            <a:off x="4182533" y="3969381"/>
            <a:ext cx="4994357" cy="1180893"/>
          </a:xfrm>
          <a:custGeom>
            <a:avLst/>
            <a:gdLst>
              <a:gd name="connsiteX0" fmla="*/ 0 w 4608277"/>
              <a:gd name="connsiteY0" fmla="*/ 1174119 h 1174119"/>
              <a:gd name="connsiteX1" fmla="*/ 293530 w 4608277"/>
              <a:gd name="connsiteY1" fmla="*/ 0 h 1174119"/>
              <a:gd name="connsiteX2" fmla="*/ 4608277 w 4608277"/>
              <a:gd name="connsiteY2" fmla="*/ 0 h 1174119"/>
              <a:gd name="connsiteX3" fmla="*/ 4314747 w 4608277"/>
              <a:gd name="connsiteY3" fmla="*/ 1174119 h 1174119"/>
              <a:gd name="connsiteX4" fmla="*/ 0 w 4608277"/>
              <a:gd name="connsiteY4" fmla="*/ 1174119 h 1174119"/>
              <a:gd name="connsiteX0" fmla="*/ 0 w 4845344"/>
              <a:gd name="connsiteY0" fmla="*/ 1180893 h 1180893"/>
              <a:gd name="connsiteX1" fmla="*/ 530597 w 4845344"/>
              <a:gd name="connsiteY1" fmla="*/ 0 h 1180893"/>
              <a:gd name="connsiteX2" fmla="*/ 4845344 w 4845344"/>
              <a:gd name="connsiteY2" fmla="*/ 0 h 1180893"/>
              <a:gd name="connsiteX3" fmla="*/ 4551814 w 4845344"/>
              <a:gd name="connsiteY3" fmla="*/ 1174119 h 1180893"/>
              <a:gd name="connsiteX4" fmla="*/ 0 w 4845344"/>
              <a:gd name="connsiteY4" fmla="*/ 1180893 h 1180893"/>
              <a:gd name="connsiteX0" fmla="*/ 0 w 4964988"/>
              <a:gd name="connsiteY0" fmla="*/ 1180893 h 1180893"/>
              <a:gd name="connsiteX1" fmla="*/ 530597 w 4964988"/>
              <a:gd name="connsiteY1" fmla="*/ 0 h 1180893"/>
              <a:gd name="connsiteX2" fmla="*/ 4845344 w 4964988"/>
              <a:gd name="connsiteY2" fmla="*/ 0 h 1180893"/>
              <a:gd name="connsiteX3" fmla="*/ 4964988 w 4964988"/>
              <a:gd name="connsiteY3" fmla="*/ 1174119 h 1180893"/>
              <a:gd name="connsiteX4" fmla="*/ 0 w 4964988"/>
              <a:gd name="connsiteY4" fmla="*/ 1180893 h 1180893"/>
              <a:gd name="connsiteX0" fmla="*/ 0 w 4994357"/>
              <a:gd name="connsiteY0" fmla="*/ 1180893 h 1180893"/>
              <a:gd name="connsiteX1" fmla="*/ 530597 w 4994357"/>
              <a:gd name="connsiteY1" fmla="*/ 0 h 1180893"/>
              <a:gd name="connsiteX2" fmla="*/ 4994357 w 4994357"/>
              <a:gd name="connsiteY2" fmla="*/ 0 h 1180893"/>
              <a:gd name="connsiteX3" fmla="*/ 4964988 w 4994357"/>
              <a:gd name="connsiteY3" fmla="*/ 1174119 h 1180893"/>
              <a:gd name="connsiteX4" fmla="*/ 0 w 4994357"/>
              <a:gd name="connsiteY4" fmla="*/ 1180893 h 118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357" h="1180893">
                <a:moveTo>
                  <a:pt x="0" y="1180893"/>
                </a:moveTo>
                <a:lnTo>
                  <a:pt x="530597" y="0"/>
                </a:lnTo>
                <a:lnTo>
                  <a:pt x="4994357" y="0"/>
                </a:lnTo>
                <a:lnTo>
                  <a:pt x="4964988" y="1174119"/>
                </a:lnTo>
                <a:lnTo>
                  <a:pt x="0" y="1180893"/>
                </a:lnTo>
                <a:close/>
              </a:path>
            </a:pathLst>
          </a:custGeom>
          <a:solidFill>
            <a:srgbClr val="DC281E"/>
          </a:solidFill>
          <a:ln>
            <a:solidFill>
              <a:srgbClr val="DC2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A491E7E0-07F4-420E-8528-4742A77C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694256"/>
            <a:ext cx="930711" cy="301754"/>
          </a:xfrm>
          <a:prstGeom prst="rect">
            <a:avLst/>
          </a:prstGeom>
        </p:spPr>
      </p:pic>
    </p:spTree>
    <p:extLst>
      <p:ext uri="{BB962C8B-B14F-4D97-AF65-F5344CB8AC3E}">
        <p14:creationId xmlns:p14="http://schemas.microsoft.com/office/powerpoint/2010/main" val="394309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260603"/>
            <a:ext cx="8325612" cy="1351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628650" y="438912"/>
            <a:ext cx="7886700" cy="9941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bg1"/>
                </a:solidFill>
                <a:latin typeface="Arial Narrow" panose="020B0606020202030204" pitchFamily="34" charset="0"/>
                <a:ea typeface="+mj-ea"/>
                <a:cs typeface="+mj-cs"/>
              </a:rPr>
              <a:t>PERFORMANCE</a:t>
            </a:r>
          </a:p>
        </p:txBody>
      </p:sp>
      <p:pic>
        <p:nvPicPr>
          <p:cNvPr id="15" name="Picture 14">
            <a:extLst>
              <a:ext uri="{FF2B5EF4-FFF2-40B4-BE49-F238E27FC236}">
                <a16:creationId xmlns:a16="http://schemas.microsoft.com/office/drawing/2014/main" id="{7FA3070C-57EC-43C5-9F66-2090E5C38944}"/>
              </a:ext>
            </a:extLst>
          </p:cNvPr>
          <p:cNvPicPr>
            <a:picLocks noChangeAspect="1"/>
          </p:cNvPicPr>
          <p:nvPr/>
        </p:nvPicPr>
        <p:blipFill rotWithShape="1">
          <a:blip r:embed="rId3"/>
          <a:srcRect t="8239" r="1" b="5131"/>
          <a:stretch/>
        </p:blipFill>
        <p:spPr>
          <a:xfrm>
            <a:off x="541210" y="1887582"/>
            <a:ext cx="4030790" cy="2365771"/>
          </a:xfrm>
          <a:prstGeom prst="rect">
            <a:avLst/>
          </a:prstGeom>
        </p:spPr>
      </p:pic>
      <p:sp>
        <p:nvSpPr>
          <p:cNvPr id="11" name="TextBox 10"/>
          <p:cNvSpPr txBox="1"/>
          <p:nvPr/>
        </p:nvSpPr>
        <p:spPr>
          <a:xfrm>
            <a:off x="4572000" y="2114550"/>
            <a:ext cx="4572000" cy="2518171"/>
          </a:xfrm>
          <a:prstGeom prst="rect">
            <a:avLst/>
          </a:prstGeom>
        </p:spPr>
        <p:txBody>
          <a:bodyPr vert="horz" lIns="91440" tIns="45720" rIns="91440" bIns="45720" rtlCol="0" anchor="ctr">
            <a:noAutofit/>
          </a:bodyPr>
          <a:lstStyle/>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1100 Watt rapid recovery, energy efficient encased heating element</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8-10 minute cold start time</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4-5 minute reheat time</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1 Watt stand-by power usage</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60 cups / </a:t>
            </a:r>
            <a:r>
              <a:rPr lang="en-US" sz="1400" dirty="0" err="1">
                <a:latin typeface="Arial" panose="020B0604020202020204" pitchFamily="34" charset="0"/>
                <a:cs typeface="Arial" panose="020B0604020202020204" pitchFamily="34" charset="0"/>
              </a:rPr>
              <a:t>hr</a:t>
            </a:r>
            <a:r>
              <a:rPr lang="en-US" sz="1400" dirty="0">
                <a:latin typeface="Arial" panose="020B0604020202020204" pitchFamily="34" charset="0"/>
                <a:cs typeface="Arial" panose="020B0604020202020204" pitchFamily="34" charset="0"/>
              </a:rPr>
              <a:t> hot water supply rate</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2.5 quarts, 5/8 gallon (2.4L) tank capacity</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Minimum operating pressure = 15psi</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Maximum operating pressure = 140psi</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Recommended operating pressure = 60psi</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Weight = 8lbs</a:t>
            </a:r>
          </a:p>
        </p:txBody>
      </p:sp>
    </p:spTree>
    <p:extLst>
      <p:ext uri="{BB962C8B-B14F-4D97-AF65-F5344CB8AC3E}">
        <p14:creationId xmlns:p14="http://schemas.microsoft.com/office/powerpoint/2010/main" val="1618647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9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9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0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603504" y="480197"/>
            <a:ext cx="3867912" cy="10087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kern="1200">
                <a:solidFill>
                  <a:schemeClr val="tx1"/>
                </a:solidFill>
                <a:latin typeface="+mj-lt"/>
                <a:ea typeface="+mj-ea"/>
                <a:cs typeface="+mj-cs"/>
              </a:rPr>
              <a:t>CONTENTS</a:t>
            </a:r>
          </a:p>
        </p:txBody>
      </p:sp>
      <p:sp>
        <p:nvSpPr>
          <p:cNvPr id="11" name="TextBox 10"/>
          <p:cNvSpPr txBox="1"/>
          <p:nvPr/>
        </p:nvSpPr>
        <p:spPr>
          <a:xfrm>
            <a:off x="603504" y="1591322"/>
            <a:ext cx="3867912" cy="2829757"/>
          </a:xfrm>
          <a:prstGeom prst="rect">
            <a:avLst/>
          </a:prstGeom>
        </p:spPr>
        <p:txBody>
          <a:bodyPr vert="horz" lIns="91440" tIns="45720" rIns="91440" bIns="45720" rtlCol="0">
            <a:normAutofit/>
          </a:bodyPr>
          <a:lstStyle/>
          <a:p>
            <a:pPr marL="285750" indent="-228600">
              <a:lnSpc>
                <a:spcPct val="90000"/>
              </a:lnSpc>
              <a:spcAft>
                <a:spcPts val="900"/>
              </a:spcAft>
              <a:buFont typeface="Arial" panose="020B0604020202020204" pitchFamily="34" charset="0"/>
              <a:buChar char="•"/>
            </a:pPr>
            <a:r>
              <a:rPr lang="en-US" sz="1500" dirty="0"/>
              <a:t>Tank</a:t>
            </a:r>
          </a:p>
          <a:p>
            <a:pPr marL="285750" indent="-228600">
              <a:lnSpc>
                <a:spcPct val="90000"/>
              </a:lnSpc>
              <a:spcAft>
                <a:spcPts val="900"/>
              </a:spcAft>
              <a:buFont typeface="Arial" panose="020B0604020202020204" pitchFamily="34" charset="0"/>
              <a:buChar char="•"/>
            </a:pPr>
            <a:endParaRPr lang="en-US" sz="1500" dirty="0"/>
          </a:p>
          <a:p>
            <a:pPr marL="285750" indent="-228600">
              <a:lnSpc>
                <a:spcPct val="90000"/>
              </a:lnSpc>
              <a:spcAft>
                <a:spcPts val="900"/>
              </a:spcAft>
              <a:buFont typeface="Arial" panose="020B0604020202020204" pitchFamily="34" charset="0"/>
              <a:buChar char="•"/>
            </a:pPr>
            <a:r>
              <a:rPr lang="en-US" sz="1500" dirty="0"/>
              <a:t>Power Cord</a:t>
            </a:r>
          </a:p>
          <a:p>
            <a:pPr marL="285750" indent="-228600">
              <a:lnSpc>
                <a:spcPct val="90000"/>
              </a:lnSpc>
              <a:spcAft>
                <a:spcPts val="900"/>
              </a:spcAft>
              <a:buFont typeface="Arial" panose="020B0604020202020204" pitchFamily="34" charset="0"/>
              <a:buChar char="•"/>
            </a:pPr>
            <a:endParaRPr lang="en-US" sz="1500" dirty="0"/>
          </a:p>
          <a:p>
            <a:pPr marL="285750" indent="-228600">
              <a:lnSpc>
                <a:spcPct val="90000"/>
              </a:lnSpc>
              <a:spcAft>
                <a:spcPts val="900"/>
              </a:spcAft>
              <a:buFont typeface="Arial" panose="020B0604020202020204" pitchFamily="34" charset="0"/>
              <a:buChar char="•"/>
            </a:pPr>
            <a:r>
              <a:rPr lang="en-US" sz="1500" dirty="0"/>
              <a:t>Hose Clamp</a:t>
            </a:r>
          </a:p>
          <a:p>
            <a:pPr marL="285750" indent="-228600">
              <a:lnSpc>
                <a:spcPct val="90000"/>
              </a:lnSpc>
              <a:spcAft>
                <a:spcPts val="900"/>
              </a:spcAft>
              <a:buFont typeface="Arial" panose="020B0604020202020204" pitchFamily="34" charset="0"/>
              <a:buChar char="•"/>
            </a:pPr>
            <a:endParaRPr lang="en-US" sz="1500" dirty="0"/>
          </a:p>
        </p:txBody>
      </p:sp>
      <p:grpSp>
        <p:nvGrpSpPr>
          <p:cNvPr id="35" name="Group 34">
            <a:extLst>
              <a:ext uri="{FF2B5EF4-FFF2-40B4-BE49-F238E27FC236}">
                <a16:creationId xmlns:a16="http://schemas.microsoft.com/office/drawing/2014/main" id="{94A29E90-D722-457B-BFBF-EBB96389B341}"/>
              </a:ext>
            </a:extLst>
          </p:cNvPr>
          <p:cNvGrpSpPr/>
          <p:nvPr/>
        </p:nvGrpSpPr>
        <p:grpSpPr>
          <a:xfrm>
            <a:off x="5227231" y="964752"/>
            <a:ext cx="3552723" cy="3097408"/>
            <a:chOff x="76199" y="1373126"/>
            <a:chExt cx="4199573" cy="3505201"/>
          </a:xfrm>
        </p:grpSpPr>
        <p:pic>
          <p:nvPicPr>
            <p:cNvPr id="36" name="Picture 35">
              <a:extLst>
                <a:ext uri="{FF2B5EF4-FFF2-40B4-BE49-F238E27FC236}">
                  <a16:creationId xmlns:a16="http://schemas.microsoft.com/office/drawing/2014/main" id="{F0AA646B-10E4-40FA-B827-20E56043E56E}"/>
                </a:ext>
              </a:extLst>
            </p:cNvPr>
            <p:cNvPicPr>
              <a:picLocks noChangeAspect="1"/>
            </p:cNvPicPr>
            <p:nvPr/>
          </p:nvPicPr>
          <p:blipFill>
            <a:blip r:embed="rId3"/>
            <a:stretch>
              <a:fillRect/>
            </a:stretch>
          </p:blipFill>
          <p:spPr>
            <a:xfrm>
              <a:off x="3254799" y="3125726"/>
              <a:ext cx="848900" cy="857250"/>
            </a:xfrm>
            <a:prstGeom prst="rect">
              <a:avLst/>
            </a:prstGeom>
          </p:spPr>
        </p:pic>
        <p:pic>
          <p:nvPicPr>
            <p:cNvPr id="37" name="Picture 36" descr="A close up of a box&#10;&#10;Description automatically generated">
              <a:extLst>
                <a:ext uri="{FF2B5EF4-FFF2-40B4-BE49-F238E27FC236}">
                  <a16:creationId xmlns:a16="http://schemas.microsoft.com/office/drawing/2014/main" id="{0FD704AB-B758-4319-A334-19C7E9E4D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1373126"/>
              <a:ext cx="3505201" cy="3505201"/>
            </a:xfrm>
            <a:prstGeom prst="rect">
              <a:avLst/>
            </a:prstGeom>
          </p:spPr>
        </p:pic>
        <p:pic>
          <p:nvPicPr>
            <p:cNvPr id="38" name="Picture 37">
              <a:extLst>
                <a:ext uri="{FF2B5EF4-FFF2-40B4-BE49-F238E27FC236}">
                  <a16:creationId xmlns:a16="http://schemas.microsoft.com/office/drawing/2014/main" id="{FDA7EF0F-FC70-4F08-BF29-79371BFB682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08" b="97830" l="5563" r="97616">
                          <a14:foregroundMark x1="6490" y1="74624" x2="6490" y2="74624"/>
                          <a14:foregroundMark x1="5695" y1="78464" x2="5695" y2="78464"/>
                          <a14:foregroundMark x1="54040" y1="25376" x2="52980" y2="25376"/>
                          <a14:foregroundMark x1="54702" y1="33055" x2="54702" y2="33055"/>
                          <a14:foregroundMark x1="54702" y1="33055" x2="54702" y2="33055"/>
                          <a14:foregroundMark x1="54702" y1="32721" x2="54702" y2="32721"/>
                          <a14:foregroundMark x1="53642" y1="31386" x2="53642" y2="31386"/>
                          <a14:foregroundMark x1="61854" y1="9516" x2="61854" y2="9516"/>
                          <a14:foregroundMark x1="61854" y1="9516" x2="61854" y2="9516"/>
                          <a14:foregroundMark x1="73377" y1="4841" x2="73377" y2="4841"/>
                          <a14:foregroundMark x1="73377" y1="4841" x2="73377" y2="4841"/>
                          <a14:foregroundMark x1="89801" y1="42571" x2="89801" y2="42571"/>
                          <a14:foregroundMark x1="97616" y1="65275" x2="97616" y2="65275"/>
                          <a14:foregroundMark x1="76821" y1="93990" x2="76821" y2="93990"/>
                          <a14:foregroundMark x1="21325" y1="88815" x2="21325" y2="88815"/>
                          <a14:foregroundMark x1="21325" y1="89649" x2="22384" y2="89316"/>
                          <a14:foregroundMark x1="23046" y1="84975" x2="23046" y2="84975"/>
                          <a14:foregroundMark x1="20662" y1="84975" x2="20662" y2="84975"/>
                          <a14:foregroundMark x1="20000" y1="85476" x2="20000" y2="85476"/>
                          <a14:foregroundMark x1="59073" y1="97830" x2="59073" y2="97830"/>
                          <a14:backgroundMark x1="36291" y1="44240" x2="36291" y2="44240"/>
                          <a14:backgroundMark x1="31258" y1="76795" x2="31258" y2="76795"/>
                        </a14:backgroundRemoval>
                      </a14:imgEffect>
                    </a14:imgLayer>
                  </a14:imgProps>
                </a:ext>
              </a:extLst>
            </a:blip>
            <a:stretch>
              <a:fillRect/>
            </a:stretch>
          </p:blipFill>
          <p:spPr>
            <a:xfrm>
              <a:off x="3082726" y="1852095"/>
              <a:ext cx="1193046" cy="946536"/>
            </a:xfrm>
            <a:prstGeom prst="rect">
              <a:avLst/>
            </a:prstGeom>
          </p:spPr>
        </p:pic>
      </p:grpSp>
    </p:spTree>
    <p:extLst>
      <p:ext uri="{BB962C8B-B14F-4D97-AF65-F5344CB8AC3E}">
        <p14:creationId xmlns:p14="http://schemas.microsoft.com/office/powerpoint/2010/main" val="35721177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80AB98-83BB-456F-887E-987C87E29B72}"/>
              </a:ext>
            </a:extLst>
          </p:cNvPr>
          <p:cNvSpPr>
            <a:spLocks noGrp="1"/>
          </p:cNvSpPr>
          <p:nvPr>
            <p:ph type="title"/>
          </p:nvPr>
        </p:nvSpPr>
        <p:spPr>
          <a:xfrm>
            <a:off x="3724072" y="471951"/>
            <a:ext cx="4939868" cy="964620"/>
          </a:xfrm>
        </p:spPr>
        <p:txBody>
          <a:bodyPr vert="horz" lIns="91440" tIns="45720" rIns="91440" bIns="45720" rtlCol="0" anchor="b">
            <a:normAutofit fontScale="90000"/>
          </a:bodyPr>
          <a:lstStyle/>
          <a:p>
            <a:pPr marL="0" marR="0" lvl="0" indent="0" defTabSz="914400" fontAlgn="auto">
              <a:spcAft>
                <a:spcPts val="600"/>
              </a:spcAft>
              <a:buClrTx/>
              <a:buSzTx/>
              <a:tabLst/>
              <a:defRPr/>
            </a:pPr>
            <a:r>
              <a:rPr kumimoji="0" lang="en-US" sz="3100" b="0" i="0" u="none" strike="noStrike" cap="none" spc="0" normalizeH="0" baseline="0" noProof="0" dirty="0">
                <a:ln>
                  <a:noFill/>
                </a:ln>
                <a:effectLst/>
                <a:uLnTx/>
                <a:uFillTx/>
                <a:latin typeface="Arial Narrow" panose="020B0606020202030204" pitchFamily="34" charset="0"/>
              </a:rPr>
              <a:t>HT-400</a:t>
            </a:r>
            <a:br>
              <a:rPr kumimoji="0" lang="en-US" sz="3100" b="0" i="0" u="none" strike="noStrike" cap="none" spc="0" normalizeH="0" baseline="0" noProof="0" dirty="0">
                <a:ln>
                  <a:noFill/>
                </a:ln>
                <a:effectLst/>
                <a:uLnTx/>
                <a:uFillTx/>
                <a:latin typeface="Arial Narrow" panose="020B0606020202030204" pitchFamily="34" charset="0"/>
              </a:rPr>
            </a:br>
            <a:r>
              <a:rPr kumimoji="0" lang="en-US" sz="3100" b="0" i="0" u="none" strike="noStrike" cap="none" spc="0" normalizeH="0" baseline="0" noProof="0" dirty="0">
                <a:ln>
                  <a:noFill/>
                </a:ln>
                <a:effectLst/>
                <a:uLnTx/>
                <a:uFillTx/>
                <a:latin typeface="Arial Narrow" panose="020B0606020202030204" pitchFamily="34" charset="0"/>
              </a:rPr>
              <a:t>LITTLE BUTLER HEATING TANK</a:t>
            </a:r>
          </a:p>
        </p:txBody>
      </p:sp>
      <p:sp>
        <p:nvSpPr>
          <p:cNvPr id="10" name="Text Placeholder 9">
            <a:extLst>
              <a:ext uri="{FF2B5EF4-FFF2-40B4-BE49-F238E27FC236}">
                <a16:creationId xmlns:a16="http://schemas.microsoft.com/office/drawing/2014/main" id="{C0678FF6-ADD5-437A-9D35-611618CF9651}"/>
              </a:ext>
            </a:extLst>
          </p:cNvPr>
          <p:cNvSpPr>
            <a:spLocks noGrp="1"/>
          </p:cNvSpPr>
          <p:nvPr>
            <p:ph type="body" sz="half" idx="2"/>
          </p:nvPr>
        </p:nvSpPr>
        <p:spPr>
          <a:xfrm>
            <a:off x="3724073" y="1828800"/>
            <a:ext cx="4939867" cy="2839064"/>
          </a:xfrm>
        </p:spPr>
        <p:txBody>
          <a:bodyPr vert="horz" lIns="91440" tIns="45720" rIns="91440" bIns="45720" rtlCol="0">
            <a:normAutofit fontScale="25000" lnSpcReduction="20000"/>
          </a:bodyPr>
          <a:lstStyle/>
          <a:p>
            <a:pPr marL="285750"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$420 list price</a:t>
            </a:r>
          </a:p>
          <a:p>
            <a:pPr marL="285750"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Replaces</a:t>
            </a:r>
          </a:p>
          <a:p>
            <a:pPr marL="742950" lvl="1"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HT-100</a:t>
            </a:r>
          </a:p>
          <a:p>
            <a:pPr marL="742950" lvl="1"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HT-250</a:t>
            </a:r>
          </a:p>
          <a:p>
            <a:pPr marL="742950" lvl="1"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HT-300</a:t>
            </a:r>
          </a:p>
          <a:p>
            <a:pPr marL="285750"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5 year warranty</a:t>
            </a:r>
          </a:p>
          <a:p>
            <a:pPr marL="285750" indent="-285750">
              <a:spcAft>
                <a:spcPts val="900"/>
              </a:spcAft>
              <a:buFont typeface="Arial" panose="020B0604020202020204" pitchFamily="34" charset="0"/>
              <a:buChar char="•"/>
            </a:pPr>
            <a:r>
              <a:rPr lang="en-US" sz="8000" dirty="0">
                <a:latin typeface="Arial" panose="020B0604020202020204" pitchFamily="34" charset="0"/>
                <a:cs typeface="Arial" panose="020B0604020202020204" pitchFamily="34" charset="0"/>
              </a:rPr>
              <a:t>Available 7/15/2020</a:t>
            </a:r>
          </a:p>
          <a:p>
            <a:pPr indent="-228600" defTabSz="914400">
              <a:buFont typeface="Arial" panose="020B0604020202020204" pitchFamily="34" charset="0"/>
              <a:buChar char="•"/>
            </a:pPr>
            <a:endParaRPr lang="en-US" sz="1500" dirty="0"/>
          </a:p>
        </p:txBody>
      </p:sp>
      <p:pic>
        <p:nvPicPr>
          <p:cNvPr id="83" name="Picture 82" descr="A close up of a sign&#10;&#10;Description automatically generated">
            <a:extLst>
              <a:ext uri="{FF2B5EF4-FFF2-40B4-BE49-F238E27FC236}">
                <a16:creationId xmlns:a16="http://schemas.microsoft.com/office/drawing/2014/main" id="{804AD61A-CBF6-46D0-9DCF-D4D5817C12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45" b="2"/>
          <a:stretch/>
        </p:blipFill>
        <p:spPr>
          <a:xfrm>
            <a:off x="20" y="10"/>
            <a:ext cx="3476673" cy="5143490"/>
          </a:xfrm>
          <a:prstGeom prst="rect">
            <a:avLst/>
          </a:prstGeom>
          <a:effectLst/>
        </p:spPr>
      </p:pic>
      <p:cxnSp>
        <p:nvCxnSpPr>
          <p:cNvPr id="95" name="Straight Connector 8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E65E3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3BED0B-BC26-4867-862D-C6765265D170}"/>
              </a:ext>
            </a:extLst>
          </p:cNvPr>
          <p:cNvCxnSpPr>
            <a:cxnSpLocks/>
          </p:cNvCxnSpPr>
          <p:nvPr/>
        </p:nvCxnSpPr>
        <p:spPr>
          <a:xfrm flipV="1">
            <a:off x="3810700" y="1586337"/>
            <a:ext cx="4732020" cy="1"/>
          </a:xfrm>
          <a:prstGeom prst="line">
            <a:avLst/>
          </a:prstGeom>
          <a:ln>
            <a:solidFill>
              <a:srgbClr val="DC28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77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99">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9" name="Freeform: Shape 101">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51435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0" name="Freeform: Shape 103">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51435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680AB98-83BB-456F-887E-987C87E29B72}"/>
              </a:ext>
            </a:extLst>
          </p:cNvPr>
          <p:cNvSpPr>
            <a:spLocks noGrp="1"/>
          </p:cNvSpPr>
          <p:nvPr>
            <p:ph type="title"/>
          </p:nvPr>
        </p:nvSpPr>
        <p:spPr>
          <a:xfrm>
            <a:off x="166144" y="687515"/>
            <a:ext cx="3018591" cy="687134"/>
          </a:xfrm>
        </p:spPr>
        <p:txBody>
          <a:bodyPr vert="horz" lIns="91440" tIns="45720" rIns="91440" bIns="45720" rtlCol="0" anchor="b">
            <a:noAutofit/>
          </a:bodyPr>
          <a:lstStyle/>
          <a:p>
            <a:pPr marL="0" marR="0" lvl="0" indent="0" defTabSz="914400" fontAlgn="auto">
              <a:spcAft>
                <a:spcPts val="600"/>
              </a:spcAft>
              <a:buClrTx/>
              <a:buSzTx/>
              <a:tabLst/>
              <a:defRPr/>
            </a:pPr>
            <a:r>
              <a:rPr kumimoji="0" lang="en-US" sz="3600" b="0" i="0" u="none" strike="noStrike" kern="1200" cap="none" spc="0" normalizeH="0" baseline="0" noProof="0" dirty="0">
                <a:ln>
                  <a:noFill/>
                </a:ln>
                <a:solidFill>
                  <a:schemeClr val="tx1"/>
                </a:solidFill>
                <a:effectLst/>
                <a:uLnTx/>
                <a:uFillTx/>
                <a:latin typeface="Arial Narrow" panose="020B0606020202030204" pitchFamily="34" charset="0"/>
              </a:rPr>
              <a:t>INSTALLATION</a:t>
            </a:r>
          </a:p>
        </p:txBody>
      </p:sp>
      <p:sp>
        <p:nvSpPr>
          <p:cNvPr id="106" name="Rectangle 10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8" name="Rectangle 10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50317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2E24C644-60DF-4984-9110-39C62B70BC21}"/>
              </a:ext>
            </a:extLst>
          </p:cNvPr>
          <p:cNvSpPr/>
          <p:nvPr/>
        </p:nvSpPr>
        <p:spPr>
          <a:xfrm>
            <a:off x="278319" y="1700142"/>
            <a:ext cx="2645525" cy="33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2BA5F22-FC7B-4BBC-976E-04ED3F186C9A}"/>
              </a:ext>
            </a:extLst>
          </p:cNvPr>
          <p:cNvGrpSpPr/>
          <p:nvPr/>
        </p:nvGrpSpPr>
        <p:grpSpPr>
          <a:xfrm>
            <a:off x="3429000" y="361950"/>
            <a:ext cx="5436679" cy="4180958"/>
            <a:chOff x="-1" y="209550"/>
            <a:chExt cx="6403248" cy="4761484"/>
          </a:xfrm>
        </p:grpSpPr>
        <p:pic>
          <p:nvPicPr>
            <p:cNvPr id="9" name="Picture 8">
              <a:extLst>
                <a:ext uri="{FF2B5EF4-FFF2-40B4-BE49-F238E27FC236}">
                  <a16:creationId xmlns:a16="http://schemas.microsoft.com/office/drawing/2014/main" id="{84B4EA79-4C43-4102-83A2-D73CA5A9CC09}"/>
                </a:ext>
              </a:extLst>
            </p:cNvPr>
            <p:cNvPicPr>
              <a:picLocks noChangeAspect="1"/>
            </p:cNvPicPr>
            <p:nvPr/>
          </p:nvPicPr>
          <p:blipFill rotWithShape="1">
            <a:blip r:embed="rId3"/>
            <a:srcRect r="7715"/>
            <a:stretch/>
          </p:blipFill>
          <p:spPr>
            <a:xfrm>
              <a:off x="-1" y="1228054"/>
              <a:ext cx="4192137" cy="3742980"/>
            </a:xfrm>
            <a:prstGeom prst="rect">
              <a:avLst/>
            </a:prstGeom>
          </p:spPr>
        </p:pic>
        <p:sp>
          <p:nvSpPr>
            <p:cNvPr id="11" name="Rectangle 10">
              <a:extLst>
                <a:ext uri="{FF2B5EF4-FFF2-40B4-BE49-F238E27FC236}">
                  <a16:creationId xmlns:a16="http://schemas.microsoft.com/office/drawing/2014/main" id="{40197C32-5F01-432A-990B-514E12D82035}"/>
                </a:ext>
              </a:extLst>
            </p:cNvPr>
            <p:cNvSpPr/>
            <p:nvPr/>
          </p:nvSpPr>
          <p:spPr>
            <a:xfrm>
              <a:off x="2438400" y="1733550"/>
              <a:ext cx="990600" cy="8382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4D685DA-31C3-4B28-96AE-0F6B0DE4504C}"/>
                </a:ext>
              </a:extLst>
            </p:cNvPr>
            <p:cNvCxnSpPr/>
            <p:nvPr/>
          </p:nvCxnSpPr>
          <p:spPr>
            <a:xfrm flipV="1">
              <a:off x="3429000" y="1504950"/>
              <a:ext cx="918709" cy="2286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3640AAC-D687-4120-BC73-B80A81BE7E19}"/>
                </a:ext>
              </a:extLst>
            </p:cNvPr>
            <p:cNvPicPr>
              <a:picLocks noChangeAspect="1"/>
            </p:cNvPicPr>
            <p:nvPr/>
          </p:nvPicPr>
          <p:blipFill>
            <a:blip r:embed="rId4"/>
            <a:stretch>
              <a:fillRect/>
            </a:stretch>
          </p:blipFill>
          <p:spPr>
            <a:xfrm>
              <a:off x="4347709" y="209550"/>
              <a:ext cx="2055538" cy="4086722"/>
            </a:xfrm>
            <a:prstGeom prst="rect">
              <a:avLst/>
            </a:prstGeom>
            <a:ln>
              <a:solidFill>
                <a:srgbClr val="FF0000"/>
              </a:solidFill>
            </a:ln>
          </p:spPr>
        </p:pic>
      </p:grpSp>
      <p:sp>
        <p:nvSpPr>
          <p:cNvPr id="40" name="Rectangle 39">
            <a:extLst>
              <a:ext uri="{FF2B5EF4-FFF2-40B4-BE49-F238E27FC236}">
                <a16:creationId xmlns:a16="http://schemas.microsoft.com/office/drawing/2014/main" id="{7E3B7A90-E9D7-42AD-AECD-867B59B0B979}"/>
              </a:ext>
            </a:extLst>
          </p:cNvPr>
          <p:cNvSpPr/>
          <p:nvPr/>
        </p:nvSpPr>
        <p:spPr>
          <a:xfrm>
            <a:off x="76201" y="483388"/>
            <a:ext cx="1219200" cy="33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C0678FF6-ADD5-437A-9D35-611618CF9651}"/>
              </a:ext>
            </a:extLst>
          </p:cNvPr>
          <p:cNvSpPr>
            <a:spLocks noGrp="1"/>
          </p:cNvSpPr>
          <p:nvPr>
            <p:ph type="body" sz="half" idx="2"/>
          </p:nvPr>
        </p:nvSpPr>
        <p:spPr>
          <a:xfrm>
            <a:off x="250075" y="1570134"/>
            <a:ext cx="2579180" cy="2819210"/>
          </a:xfrm>
        </p:spPr>
        <p:txBody>
          <a:bodyPr vert="horz" lIns="91440" tIns="45720" rIns="91440" bIns="45720" rtlCol="0" anchor="t">
            <a:normAutofit fontScale="92500" lnSpcReduction="10000"/>
          </a:bodyPr>
          <a:lstStyle/>
          <a:p>
            <a:pPr marL="285750" indent="-285750">
              <a:spcBef>
                <a:spcPts val="0"/>
              </a:spcBef>
              <a:spcAft>
                <a:spcPts val="1200"/>
              </a:spcAft>
              <a:buFont typeface="Arial" panose="020B0604020202020204" pitchFamily="34" charset="0"/>
              <a:buChar char="•"/>
            </a:pPr>
            <a:r>
              <a:rPr lang="en-US" sz="1300" dirty="0">
                <a:latin typeface="Arial" panose="020B0604020202020204" pitchFamily="34" charset="0"/>
                <a:cs typeface="Arial" panose="020B0604020202020204" pitchFamily="34" charset="0"/>
              </a:rPr>
              <a:t>The HT-400 Should be compatible with any OPEN VENT style dispensing faucet – Faucets where the water outlet for the heated water is open to the atmosphere; there is no valve between the exit of heated water from the tank and the atmosphere.  This creates a “push” system.  (see diagram)</a:t>
            </a:r>
            <a:br>
              <a:rPr lang="en-US"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a:p>
            <a:pPr marL="285750" indent="-285750">
              <a:spcBef>
                <a:spcPts val="0"/>
              </a:spcBef>
              <a:spcAft>
                <a:spcPts val="1200"/>
              </a:spcAft>
              <a:buFont typeface="Arial" panose="020B0604020202020204" pitchFamily="34" charset="0"/>
              <a:buChar char="•"/>
            </a:pPr>
            <a:r>
              <a:rPr lang="en-US" sz="1300" dirty="0">
                <a:latin typeface="Arial" panose="020B0604020202020204" pitchFamily="34" charset="0"/>
                <a:cs typeface="Arial" panose="020B0604020202020204" pitchFamily="34" charset="0"/>
              </a:rPr>
              <a:t>Franke only guarantees proper performance when tank is paired with a Franke dispensing faucet.</a:t>
            </a:r>
          </a:p>
          <a:p>
            <a:pPr indent="-228600" defTabSz="914400">
              <a:buFont typeface="Arial" panose="020B0604020202020204" pitchFamily="34" charset="0"/>
              <a:buChar char="•"/>
            </a:pPr>
            <a:endParaRPr lang="en-US" sz="1100" dirty="0"/>
          </a:p>
        </p:txBody>
      </p:sp>
      <p:cxnSp>
        <p:nvCxnSpPr>
          <p:cNvPr id="4" name="Straight Connector 3">
            <a:extLst>
              <a:ext uri="{FF2B5EF4-FFF2-40B4-BE49-F238E27FC236}">
                <a16:creationId xmlns:a16="http://schemas.microsoft.com/office/drawing/2014/main" id="{498ABE38-8E45-4F57-93D0-382E29F54C83}"/>
              </a:ext>
            </a:extLst>
          </p:cNvPr>
          <p:cNvCxnSpPr/>
          <p:nvPr/>
        </p:nvCxnSpPr>
        <p:spPr>
          <a:xfrm>
            <a:off x="278319" y="1374649"/>
            <a:ext cx="2639615" cy="0"/>
          </a:xfrm>
          <a:prstGeom prst="line">
            <a:avLst/>
          </a:prstGeom>
          <a:ln w="12700">
            <a:solidFill>
              <a:srgbClr val="DC28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605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4876038" y="133810"/>
            <a:ext cx="3847338" cy="10087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Arial Narrow" panose="020B0606020202030204" pitchFamily="34" charset="0"/>
                <a:ea typeface="+mj-ea"/>
                <a:cs typeface="+mj-cs"/>
              </a:rPr>
              <a:t>INSTALLATION</a:t>
            </a:r>
            <a:endParaRPr lang="en-US" sz="3600" kern="1200" dirty="0">
              <a:solidFill>
                <a:schemeClr val="tx1"/>
              </a:solidFill>
              <a:latin typeface="Arial Narrow" panose="020B0606020202030204" pitchFamily="34" charset="0"/>
              <a:ea typeface="+mj-ea"/>
              <a:cs typeface="+mj-cs"/>
            </a:endParaRPr>
          </a:p>
        </p:txBody>
      </p:sp>
      <p:pic>
        <p:nvPicPr>
          <p:cNvPr id="14" name="Picture 13" descr="A close up of a box&#10;&#10;Description automatically generated">
            <a:extLst>
              <a:ext uri="{FF2B5EF4-FFF2-40B4-BE49-F238E27FC236}">
                <a16:creationId xmlns:a16="http://schemas.microsoft.com/office/drawing/2014/main" id="{70B5A2DD-3163-448E-907E-16EC5407F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74" y="590930"/>
            <a:ext cx="3845052" cy="3845052"/>
          </a:xfrm>
          <a:prstGeom prst="rect">
            <a:avLst/>
          </a:prstGeom>
        </p:spPr>
      </p:pic>
      <p:sp>
        <p:nvSpPr>
          <p:cNvPr id="11" name="TextBox 10"/>
          <p:cNvSpPr txBox="1"/>
          <p:nvPr/>
        </p:nvSpPr>
        <p:spPr>
          <a:xfrm>
            <a:off x="4876038" y="1276350"/>
            <a:ext cx="4115562" cy="3657600"/>
          </a:xfrm>
          <a:prstGeom prst="rect">
            <a:avLst/>
          </a:prstGeom>
        </p:spPr>
        <p:txBody>
          <a:bodyPr vert="horz" lIns="91440" tIns="45720" rIns="91440" bIns="45720" rtlCol="0">
            <a:normAutofit fontScale="85000" lnSpcReduction="10000"/>
          </a:bodyPr>
          <a:lstStyle/>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Allow 4-6” space around the unit in the cabinet</a:t>
            </a:r>
          </a:p>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The tank has feet on the bottom</a:t>
            </a:r>
          </a:p>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It must be mounted vertically</a:t>
            </a:r>
          </a:p>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Franke recommends using a filtration system for the water entering the tank – it will improve taste, tank performance and prolong tank life </a:t>
            </a:r>
          </a:p>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Inlet connection is ¼” push fitting for ¼” poly-tubing – compatible with all Franke Hot Water Dispensing Faucets </a:t>
            </a:r>
          </a:p>
          <a:p>
            <a:pPr marL="285750" indent="-285750">
              <a:spcAft>
                <a:spcPts val="900"/>
              </a:spcAft>
              <a:buFont typeface="Arial" panose="020B0604020202020204" pitchFamily="34" charset="0"/>
              <a:buChar char="•"/>
            </a:pPr>
            <a:r>
              <a:rPr lang="en-US" dirty="0">
                <a:latin typeface="Arial" panose="020B0604020202020204" pitchFamily="34" charset="0"/>
                <a:cs typeface="Arial" panose="020B0604020202020204" pitchFamily="34" charset="0"/>
              </a:rPr>
              <a:t>Discharge connection is clamp on fitting for silicone discharge tubing – compatible with all Franke Hot Water Dispensing Faucets</a:t>
            </a:r>
          </a:p>
          <a:p>
            <a:pPr marL="285750" indent="-228600">
              <a:lnSpc>
                <a:spcPct val="90000"/>
              </a:lnSpc>
              <a:spcAft>
                <a:spcPts val="9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295998186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260603"/>
            <a:ext cx="8325612" cy="1351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628650" y="438912"/>
            <a:ext cx="7886700" cy="9941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bg1"/>
                </a:solidFill>
                <a:latin typeface="Arial Narrow" panose="020B0606020202030204" pitchFamily="34" charset="0"/>
                <a:ea typeface="+mj-ea"/>
                <a:cs typeface="+mj-cs"/>
              </a:rPr>
              <a:t>PUSH FITTINGS – A CLOSER LOOK</a:t>
            </a:r>
          </a:p>
        </p:txBody>
      </p:sp>
      <p:sp>
        <p:nvSpPr>
          <p:cNvPr id="2" name="TextBox 1">
            <a:extLst>
              <a:ext uri="{FF2B5EF4-FFF2-40B4-BE49-F238E27FC236}">
                <a16:creationId xmlns:a16="http://schemas.microsoft.com/office/drawing/2014/main" id="{BABE6A56-D7B5-4211-B065-6CEF2138FE91}"/>
              </a:ext>
            </a:extLst>
          </p:cNvPr>
          <p:cNvSpPr txBox="1"/>
          <p:nvPr/>
        </p:nvSpPr>
        <p:spPr>
          <a:xfrm>
            <a:off x="446427" y="1612396"/>
            <a:ext cx="8290663" cy="3662541"/>
          </a:xfrm>
          <a:prstGeom prst="rect">
            <a:avLst/>
          </a:prstGeom>
          <a:noFill/>
        </p:spPr>
        <p:txBody>
          <a:bodyPr wrap="square" rtlCol="0">
            <a:spAutoFit/>
          </a:bodyPr>
          <a:lstStyle/>
          <a:p>
            <a:pPr marL="231775" indent="-231775">
              <a:spcAft>
                <a:spcPts val="600"/>
              </a:spcAft>
            </a:pPr>
            <a:r>
              <a:rPr lang="en-US" sz="1100" b="1" dirty="0">
                <a:latin typeface="Arial" panose="020B0604020202020204" pitchFamily="34" charset="0"/>
                <a:cs typeface="Arial" panose="020B0604020202020204" pitchFamily="34" charset="0"/>
                <a:sym typeface="Arial"/>
              </a:rPr>
              <a:t>FACTS</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Established design that’s been around since the 1980’s.  Most push fitting suppliers offer a 25 year warranty!</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Push fitting installation is faster than compression fittings or soldered fittings</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Push fittings compact design is ideal for tight spaces, like underneath a kitchen cabinet</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Push fittings don’t require tools of any kind, minimizing the chance of damage</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Compression fittings must be assembled and tightened correctly to create a proper seal.  They have more components, so there are more opportunities for errors in installation</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Compression fittings can require retightening over time</a:t>
            </a:r>
          </a:p>
          <a:p>
            <a:pPr marL="285750" indent="-2857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Soldered joints can develop pin holes if not properly installed.  </a:t>
            </a:r>
          </a:p>
          <a:p>
            <a:pPr marL="285750" indent="-285750">
              <a:spcAft>
                <a:spcPts val="600"/>
              </a:spcAft>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a:spcAft>
                <a:spcPts val="600"/>
              </a:spcAft>
            </a:pPr>
            <a:r>
              <a:rPr lang="en-US" sz="1100" b="1" dirty="0">
                <a:solidFill>
                  <a:schemeClr val="dk1"/>
                </a:solidFill>
                <a:latin typeface="Arial" panose="020B0604020202020204" pitchFamily="34" charset="0"/>
                <a:ea typeface="Arial"/>
                <a:cs typeface="Arial" panose="020B0604020202020204" pitchFamily="34" charset="0"/>
                <a:sym typeface="Arial"/>
              </a:rPr>
              <a:t>IMPORTANT TO REMEMBER</a:t>
            </a:r>
          </a:p>
          <a:p>
            <a:pPr marL="285750" indent="-285750">
              <a:spcAft>
                <a:spcPts val="600"/>
              </a:spcAft>
              <a:buFont typeface="Arial" panose="020B0604020202020204" pitchFamily="34" charset="0"/>
              <a:buChar char="•"/>
            </a:pPr>
            <a:r>
              <a:rPr lang="en-US" sz="1100" dirty="0">
                <a:solidFill>
                  <a:schemeClr val="dk1"/>
                </a:solidFill>
                <a:latin typeface="Arial" panose="020B0604020202020204" pitchFamily="34" charset="0"/>
                <a:ea typeface="Arial"/>
                <a:cs typeface="Arial" panose="020B0604020202020204" pitchFamily="34" charset="0"/>
                <a:sym typeface="Arial"/>
              </a:rPr>
              <a:t>Push fittings, like any fitting, must be installed properly in order to function as intended</a:t>
            </a:r>
          </a:p>
          <a:p>
            <a:pPr marL="285750" indent="-285750">
              <a:spcAft>
                <a:spcPts val="600"/>
              </a:spcAft>
              <a:buFont typeface="Arial" panose="020B0604020202020204" pitchFamily="34" charset="0"/>
              <a:buChar char="•"/>
            </a:pPr>
            <a:r>
              <a:rPr lang="en-US" sz="1100" dirty="0">
                <a:solidFill>
                  <a:schemeClr val="dk1"/>
                </a:solidFill>
                <a:latin typeface="Arial" panose="020B0604020202020204" pitchFamily="34" charset="0"/>
                <a:ea typeface="Arial"/>
                <a:cs typeface="Arial" panose="020B0604020202020204" pitchFamily="34" charset="0"/>
                <a:sym typeface="Arial"/>
              </a:rPr>
              <a:t>It’s critical to make sure the tubing being connected is cut square, free of burrs and is not scratched or deformed in any way.  </a:t>
            </a:r>
          </a:p>
          <a:p>
            <a:pPr marL="285750" indent="-285750">
              <a:spcAft>
                <a:spcPts val="600"/>
              </a:spcAft>
              <a:buFont typeface="Arial" panose="020B0604020202020204" pitchFamily="34" charset="0"/>
              <a:buChar char="•"/>
            </a:pPr>
            <a:r>
              <a:rPr lang="en-US" sz="1100" dirty="0">
                <a:solidFill>
                  <a:schemeClr val="dk1"/>
                </a:solidFill>
                <a:latin typeface="Arial" panose="020B0604020202020204" pitchFamily="34" charset="0"/>
                <a:ea typeface="Arial"/>
                <a:cs typeface="Arial" panose="020B0604020202020204" pitchFamily="34" charset="0"/>
                <a:sym typeface="Arial"/>
              </a:rPr>
              <a:t>The tubing must be pressed in COMPLETELY, all the way to the fitting stop</a:t>
            </a:r>
          </a:p>
          <a:p>
            <a:endParaRPr lang="en-US" dirty="0"/>
          </a:p>
        </p:txBody>
      </p:sp>
    </p:spTree>
    <p:extLst>
      <p:ext uri="{BB962C8B-B14F-4D97-AF65-F5344CB8AC3E}">
        <p14:creationId xmlns:p14="http://schemas.microsoft.com/office/powerpoint/2010/main" val="92710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260603"/>
            <a:ext cx="8325612" cy="1351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628650" y="438912"/>
            <a:ext cx="7886700" cy="9941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bg1"/>
                </a:solidFill>
                <a:latin typeface="Arial Narrow" panose="020B0606020202030204" pitchFamily="34" charset="0"/>
                <a:ea typeface="+mj-ea"/>
                <a:cs typeface="+mj-cs"/>
              </a:rPr>
              <a:t>TROUBLE SHOOTING</a:t>
            </a:r>
          </a:p>
        </p:txBody>
      </p:sp>
      <p:pic>
        <p:nvPicPr>
          <p:cNvPr id="5" name="Picture 4">
            <a:extLst>
              <a:ext uri="{FF2B5EF4-FFF2-40B4-BE49-F238E27FC236}">
                <a16:creationId xmlns:a16="http://schemas.microsoft.com/office/drawing/2014/main" id="{8F465223-B7AD-46DD-A01B-1BEF7E69F4BD}"/>
              </a:ext>
            </a:extLst>
          </p:cNvPr>
          <p:cNvPicPr>
            <a:picLocks noChangeAspect="1"/>
          </p:cNvPicPr>
          <p:nvPr/>
        </p:nvPicPr>
        <p:blipFill rotWithShape="1">
          <a:blip r:embed="rId3"/>
          <a:srcRect b="37487"/>
          <a:stretch/>
        </p:blipFill>
        <p:spPr>
          <a:xfrm>
            <a:off x="406909" y="1683544"/>
            <a:ext cx="4041931" cy="3360506"/>
          </a:xfrm>
          <a:prstGeom prst="rect">
            <a:avLst/>
          </a:prstGeom>
        </p:spPr>
      </p:pic>
      <p:pic>
        <p:nvPicPr>
          <p:cNvPr id="6" name="Picture 5">
            <a:extLst>
              <a:ext uri="{FF2B5EF4-FFF2-40B4-BE49-F238E27FC236}">
                <a16:creationId xmlns:a16="http://schemas.microsoft.com/office/drawing/2014/main" id="{99C8BC04-6DC6-4013-B81F-42ACBC273C43}"/>
              </a:ext>
            </a:extLst>
          </p:cNvPr>
          <p:cNvPicPr>
            <a:picLocks noChangeAspect="1"/>
          </p:cNvPicPr>
          <p:nvPr/>
        </p:nvPicPr>
        <p:blipFill>
          <a:blip r:embed="rId4"/>
          <a:stretch>
            <a:fillRect/>
          </a:stretch>
        </p:blipFill>
        <p:spPr>
          <a:xfrm>
            <a:off x="4695159" y="1633164"/>
            <a:ext cx="4041932" cy="3360506"/>
          </a:xfrm>
          <a:prstGeom prst="rect">
            <a:avLst/>
          </a:prstGeom>
        </p:spPr>
      </p:pic>
    </p:spTree>
    <p:extLst>
      <p:ext uri="{BB962C8B-B14F-4D97-AF65-F5344CB8AC3E}">
        <p14:creationId xmlns:p14="http://schemas.microsoft.com/office/powerpoint/2010/main" val="90220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33586"/>
            <a:ext cx="3249230" cy="463466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387016" y="557213"/>
            <a:ext cx="2777665" cy="372189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Arial Narrow" panose="020B0606020202030204" pitchFamily="34" charset="0"/>
                <a:ea typeface="+mj-ea"/>
                <a:cs typeface="+mj-cs"/>
              </a:rPr>
              <a:t>MODEL COMPARISON</a:t>
            </a:r>
          </a:p>
        </p:txBody>
      </p:sp>
      <p:pic>
        <p:nvPicPr>
          <p:cNvPr id="9" name="Picture 8" descr="A close up of a box&#10;&#10;Description automatically generated">
            <a:extLst>
              <a:ext uri="{FF2B5EF4-FFF2-40B4-BE49-F238E27FC236}">
                <a16:creationId xmlns:a16="http://schemas.microsoft.com/office/drawing/2014/main" id="{085359E4-81EB-42BE-8C7E-D7714ECCA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474" y="205338"/>
            <a:ext cx="871357" cy="871357"/>
          </a:xfrm>
          <a:prstGeom prst="rect">
            <a:avLst/>
          </a:prstGeom>
        </p:spPr>
      </p:pic>
      <p:pic>
        <p:nvPicPr>
          <p:cNvPr id="10" name="Picture 9">
            <a:extLst>
              <a:ext uri="{FF2B5EF4-FFF2-40B4-BE49-F238E27FC236}">
                <a16:creationId xmlns:a16="http://schemas.microsoft.com/office/drawing/2014/main" id="{F3BE6AFD-8754-41A8-8271-B8C016185B46}"/>
              </a:ext>
            </a:extLst>
          </p:cNvPr>
          <p:cNvPicPr>
            <a:picLocks noChangeAspect="1"/>
          </p:cNvPicPr>
          <p:nvPr/>
        </p:nvPicPr>
        <p:blipFill>
          <a:blip r:embed="rId4"/>
          <a:stretch>
            <a:fillRect/>
          </a:stretch>
        </p:blipFill>
        <p:spPr>
          <a:xfrm>
            <a:off x="6432031" y="177100"/>
            <a:ext cx="730769" cy="920228"/>
          </a:xfrm>
          <a:prstGeom prst="rect">
            <a:avLst/>
          </a:prstGeom>
        </p:spPr>
      </p:pic>
      <p:pic>
        <p:nvPicPr>
          <p:cNvPr id="11" name="Picture 10">
            <a:extLst>
              <a:ext uri="{FF2B5EF4-FFF2-40B4-BE49-F238E27FC236}">
                <a16:creationId xmlns:a16="http://schemas.microsoft.com/office/drawing/2014/main" id="{0016A942-D40F-45D5-B4BC-A96951B72D09}"/>
              </a:ext>
            </a:extLst>
          </p:cNvPr>
          <p:cNvPicPr>
            <a:picLocks noChangeAspect="1"/>
          </p:cNvPicPr>
          <p:nvPr/>
        </p:nvPicPr>
        <p:blipFill>
          <a:blip r:embed="rId5"/>
          <a:stretch>
            <a:fillRect/>
          </a:stretch>
        </p:blipFill>
        <p:spPr>
          <a:xfrm>
            <a:off x="7239000" y="275250"/>
            <a:ext cx="523662" cy="783190"/>
          </a:xfrm>
          <a:prstGeom prst="rect">
            <a:avLst/>
          </a:prstGeom>
        </p:spPr>
      </p:pic>
      <p:pic>
        <p:nvPicPr>
          <p:cNvPr id="12" name="Picture 11">
            <a:extLst>
              <a:ext uri="{FF2B5EF4-FFF2-40B4-BE49-F238E27FC236}">
                <a16:creationId xmlns:a16="http://schemas.microsoft.com/office/drawing/2014/main" id="{AB8B7040-B3A0-4DBD-951E-518C1C39BADA}"/>
              </a:ext>
            </a:extLst>
          </p:cNvPr>
          <p:cNvPicPr>
            <a:picLocks noChangeAspect="1"/>
          </p:cNvPicPr>
          <p:nvPr/>
        </p:nvPicPr>
        <p:blipFill>
          <a:blip r:embed="rId6"/>
          <a:stretch>
            <a:fillRect/>
          </a:stretch>
        </p:blipFill>
        <p:spPr>
          <a:xfrm>
            <a:off x="7958106" y="314138"/>
            <a:ext cx="679912" cy="783190"/>
          </a:xfrm>
          <a:prstGeom prst="rect">
            <a:avLst/>
          </a:prstGeom>
        </p:spPr>
      </p:pic>
      <p:graphicFrame>
        <p:nvGraphicFramePr>
          <p:cNvPr id="13" name="Table 12">
            <a:extLst>
              <a:ext uri="{FF2B5EF4-FFF2-40B4-BE49-F238E27FC236}">
                <a16:creationId xmlns:a16="http://schemas.microsoft.com/office/drawing/2014/main" id="{50BC26B5-C76D-44D4-93BF-B11BFF8CF256}"/>
              </a:ext>
            </a:extLst>
          </p:cNvPr>
          <p:cNvGraphicFramePr>
            <a:graphicFrameLocks noGrp="1"/>
          </p:cNvGraphicFramePr>
          <p:nvPr>
            <p:extLst>
              <p:ext uri="{D42A27DB-BD31-4B8C-83A1-F6EECF244321}">
                <p14:modId xmlns:p14="http://schemas.microsoft.com/office/powerpoint/2010/main" val="3020056081"/>
              </p:ext>
            </p:extLst>
          </p:nvPr>
        </p:nvGraphicFramePr>
        <p:xfrm>
          <a:off x="3940934" y="1200150"/>
          <a:ext cx="4950403" cy="3821408"/>
        </p:xfrm>
        <a:graphic>
          <a:graphicData uri="http://schemas.openxmlformats.org/drawingml/2006/table">
            <a:tbl>
              <a:tblPr/>
              <a:tblGrid>
                <a:gridCol w="1658191">
                  <a:extLst>
                    <a:ext uri="{9D8B030D-6E8A-4147-A177-3AD203B41FA5}">
                      <a16:colId xmlns:a16="http://schemas.microsoft.com/office/drawing/2014/main" val="4140536209"/>
                    </a:ext>
                  </a:extLst>
                </a:gridCol>
                <a:gridCol w="823053">
                  <a:extLst>
                    <a:ext uri="{9D8B030D-6E8A-4147-A177-3AD203B41FA5}">
                      <a16:colId xmlns:a16="http://schemas.microsoft.com/office/drawing/2014/main" val="2990231013"/>
                    </a:ext>
                  </a:extLst>
                </a:gridCol>
                <a:gridCol w="823053">
                  <a:extLst>
                    <a:ext uri="{9D8B030D-6E8A-4147-A177-3AD203B41FA5}">
                      <a16:colId xmlns:a16="http://schemas.microsoft.com/office/drawing/2014/main" val="417411270"/>
                    </a:ext>
                  </a:extLst>
                </a:gridCol>
                <a:gridCol w="823053">
                  <a:extLst>
                    <a:ext uri="{9D8B030D-6E8A-4147-A177-3AD203B41FA5}">
                      <a16:colId xmlns:a16="http://schemas.microsoft.com/office/drawing/2014/main" val="1046510151"/>
                    </a:ext>
                  </a:extLst>
                </a:gridCol>
                <a:gridCol w="823053">
                  <a:extLst>
                    <a:ext uri="{9D8B030D-6E8A-4147-A177-3AD203B41FA5}">
                      <a16:colId xmlns:a16="http://schemas.microsoft.com/office/drawing/2014/main" val="174403049"/>
                    </a:ext>
                  </a:extLst>
                </a:gridCol>
              </a:tblGrid>
              <a:tr h="19801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l" fontAlgn="b"/>
                      <a:r>
                        <a:rPr lang="en-US" sz="1100" b="1" u="none" strike="noStrike" dirty="0">
                          <a:solidFill>
                            <a:schemeClr val="bg1"/>
                          </a:solidFill>
                          <a:effectLst/>
                        </a:rPr>
                        <a:t>Feature</a:t>
                      </a:r>
                      <a:endParaRPr lang="en-US" sz="1100" b="1" i="0" u="none" strike="noStrike" dirty="0">
                        <a:solidFill>
                          <a:schemeClr val="bg1"/>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1" u="none" strike="noStrike" dirty="0">
                          <a:solidFill>
                            <a:schemeClr val="bg1"/>
                          </a:solidFill>
                          <a:effectLst/>
                        </a:rPr>
                        <a:t>HT-400</a:t>
                      </a:r>
                      <a:endParaRPr lang="en-US" sz="1100" b="1" i="0" u="none" strike="noStrike" dirty="0">
                        <a:solidFill>
                          <a:schemeClr val="bg1"/>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1" u="none" strike="noStrike" dirty="0">
                          <a:solidFill>
                            <a:schemeClr val="bg1"/>
                          </a:solidFill>
                          <a:effectLst/>
                        </a:rPr>
                        <a:t>HT-300</a:t>
                      </a:r>
                      <a:endParaRPr lang="en-US" sz="1100" b="1" i="0" u="none" strike="noStrike" dirty="0">
                        <a:solidFill>
                          <a:schemeClr val="bg1"/>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1" u="none" strike="noStrike" dirty="0">
                          <a:solidFill>
                            <a:schemeClr val="bg1"/>
                          </a:solidFill>
                          <a:effectLst/>
                        </a:rPr>
                        <a:t>HT-250</a:t>
                      </a:r>
                      <a:endParaRPr lang="en-US" sz="1100" b="1" i="0" u="none" strike="noStrike" dirty="0">
                        <a:solidFill>
                          <a:schemeClr val="bg1"/>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1" u="none" strike="noStrike" dirty="0">
                          <a:solidFill>
                            <a:schemeClr val="bg1"/>
                          </a:solidFill>
                          <a:effectLst/>
                        </a:rPr>
                        <a:t>HT-100</a:t>
                      </a:r>
                      <a:endParaRPr lang="en-US" sz="1100" b="1" i="0" u="none" strike="noStrike" dirty="0">
                        <a:solidFill>
                          <a:schemeClr val="bg1"/>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C281E"/>
                    </a:solidFill>
                  </a:tcPr>
                </a:tc>
                <a:extLst>
                  <a:ext uri="{0D108BD9-81ED-4DB2-BD59-A6C34878D82A}">
                    <a16:rowId xmlns:a16="http://schemas.microsoft.com/office/drawing/2014/main" val="3012884329"/>
                  </a:ext>
                </a:extLst>
              </a:tr>
              <a:tr h="192190">
                <a:tc>
                  <a:txBody>
                    <a:bodyPr/>
                    <a:lstStyle/>
                    <a:p>
                      <a:pPr lvl="0" algn="l" fontAlgn="b"/>
                      <a:r>
                        <a:rPr lang="en-US" sz="1100" b="0" i="0" u="none" strike="noStrike" dirty="0">
                          <a:solidFill>
                            <a:srgbClr val="000000"/>
                          </a:solidFill>
                          <a:effectLst/>
                          <a:latin typeface="+mn-lt"/>
                        </a:rPr>
                        <a:t>List Price</a:t>
                      </a:r>
                    </a:p>
                  </a:txBody>
                  <a:tcPr marL="8626" marR="8626" marT="8626"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b"/>
                      <a:r>
                        <a:rPr lang="en-US" sz="1100" b="0" i="0" u="none" strike="noStrike" dirty="0">
                          <a:solidFill>
                            <a:srgbClr val="000000"/>
                          </a:solidFill>
                          <a:effectLst/>
                          <a:latin typeface="+mn-lt"/>
                        </a:rPr>
                        <a:t>$420</a:t>
                      </a:r>
                    </a:p>
                  </a:txBody>
                  <a:tcPr marL="8626" marR="8626" marT="8626"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b"/>
                      <a:r>
                        <a:rPr lang="en-US" sz="1100" b="0" i="0" u="none" strike="noStrike" dirty="0">
                          <a:solidFill>
                            <a:srgbClr val="000000"/>
                          </a:solidFill>
                          <a:effectLst/>
                          <a:latin typeface="+mn-lt"/>
                        </a:rPr>
                        <a:t>$450</a:t>
                      </a:r>
                    </a:p>
                  </a:txBody>
                  <a:tcPr marL="8626" marR="8626" marT="8626"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b"/>
                      <a:r>
                        <a:rPr lang="en-US" sz="1100" b="0" i="0" u="none" strike="noStrike" dirty="0">
                          <a:solidFill>
                            <a:srgbClr val="000000"/>
                          </a:solidFill>
                          <a:effectLst/>
                          <a:latin typeface="+mn-lt"/>
                        </a:rPr>
                        <a:t>$450</a:t>
                      </a:r>
                    </a:p>
                  </a:txBody>
                  <a:tcPr marL="8626" marR="8626" marT="8626"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p>
                      <a:pPr algn="ctr" fontAlgn="b"/>
                      <a:r>
                        <a:rPr lang="en-US" sz="1100" b="0" i="0" u="none" strike="noStrike" dirty="0">
                          <a:solidFill>
                            <a:srgbClr val="000000"/>
                          </a:solidFill>
                          <a:effectLst/>
                          <a:latin typeface="+mn-lt"/>
                        </a:rPr>
                        <a:t>$365</a:t>
                      </a:r>
                    </a:p>
                  </a:txBody>
                  <a:tcPr marL="8626" marR="8626" marT="8626"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29197991"/>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b="0" i="0" u="none" strike="noStrike" dirty="0">
                          <a:solidFill>
                            <a:srgbClr val="000000"/>
                          </a:solidFill>
                          <a:effectLst/>
                          <a:latin typeface="+mn-lt"/>
                        </a:rPr>
                        <a:t>Length</a:t>
                      </a: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7-3/4"</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9-3/8"</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6-3/4"</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8-3/4"</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413224345"/>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b="0" i="0" u="none" strike="noStrike" dirty="0">
                          <a:solidFill>
                            <a:srgbClr val="000000"/>
                          </a:solidFill>
                          <a:effectLst/>
                          <a:latin typeface="+mn-lt"/>
                        </a:rPr>
                        <a:t>Width</a:t>
                      </a: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7-1/2"</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7-13/16"</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6-3/8"</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7-7/8"</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06769090"/>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b="0" i="0" u="none" strike="noStrike" dirty="0">
                          <a:solidFill>
                            <a:srgbClr val="000000"/>
                          </a:solidFill>
                          <a:effectLst/>
                          <a:latin typeface="+mn-lt"/>
                        </a:rPr>
                        <a:t>Height</a:t>
                      </a: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11-13/16"</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11-9/16"</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10-3/4"</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latin typeface="+mn-lt"/>
                        </a:rPr>
                        <a:t>11-3/4"</a:t>
                      </a:r>
                      <a:endParaRPr lang="en-US" sz="1100" b="0" i="0" u="none" strike="noStrike" dirty="0">
                        <a:solidFill>
                          <a:srgbClr val="000000"/>
                        </a:solidFill>
                        <a:effectLst/>
                        <a:latin typeface="+mn-lt"/>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94915549"/>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Power</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1100 Watts</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1300 Watts</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1300 Watts</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780 Watts</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4014427962"/>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Max Temp</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208⁰ F</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194⁰ F</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194⁰ F</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190⁰ F</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41277203"/>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Hot water supply rate</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60 cups / hr</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60 cups / </a:t>
                      </a:r>
                      <a:r>
                        <a:rPr lang="en-US" sz="1100" u="none" strike="noStrike" dirty="0" err="1">
                          <a:effectLst/>
                        </a:rPr>
                        <a:t>hr</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60 cups / </a:t>
                      </a:r>
                      <a:r>
                        <a:rPr lang="en-US" sz="1100" u="none" strike="noStrike" dirty="0" err="1">
                          <a:effectLst/>
                        </a:rPr>
                        <a:t>hr</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40 cups / </a:t>
                      </a:r>
                      <a:r>
                        <a:rPr lang="en-US" sz="1100" u="none" strike="noStrike" dirty="0" err="1">
                          <a:effectLst/>
                        </a:rPr>
                        <a:t>hr</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149383882"/>
                  </a:ext>
                </a:extLst>
              </a:tr>
              <a:tr h="37497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Temperature adjustment</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Digital selector</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Analog dial </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Analog dial</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Analog dial</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163183931"/>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Temperature Accuracy</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+/- 1⁰ F</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+/- 5⁰ F</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+/- 5⁰ F</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+/- 5⁰ F</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9121534"/>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All digital temp control</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Yes</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No</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No</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229616056"/>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Min Pressure</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15 PSI</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20 PSI</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20 PSI</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20 PSI</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889586588"/>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Max Pressure</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140 PSI</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60 PSI</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60 PSI</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60 PSI</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397805205"/>
                  </a:ext>
                </a:extLst>
              </a:tr>
              <a:tr h="37497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Patented water management system</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Yes</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389544705"/>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Encased heating element</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Yes</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a:effectLst/>
                        </a:rPr>
                        <a:t>No</a:t>
                      </a:r>
                      <a:endParaRPr lang="en-US" sz="1100" b="0" i="0" u="none" strike="noStrike">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1100" u="none" strike="noStrike" dirty="0">
                          <a:effectLst/>
                        </a:rPr>
                        <a:t>No</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174798563"/>
                  </a:ext>
                </a:extLst>
              </a:tr>
              <a:tr h="37497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b="0" i="0" u="none" strike="noStrike" dirty="0">
                          <a:solidFill>
                            <a:srgbClr val="000000"/>
                          </a:solidFill>
                          <a:effectLst/>
                          <a:latin typeface="+mn-lt"/>
                        </a:rPr>
                        <a:t>Integrated push fitting connections</a:t>
                      </a: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0" i="0" u="none" strike="noStrike" dirty="0">
                          <a:solidFill>
                            <a:srgbClr val="000000"/>
                          </a:solidFill>
                          <a:effectLst/>
                          <a:latin typeface="+mn-lt"/>
                        </a:rPr>
                        <a:t>Yes</a:t>
                      </a: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0" i="0" u="none" strike="noStrike" dirty="0">
                          <a:solidFill>
                            <a:srgbClr val="000000"/>
                          </a:solidFill>
                          <a:effectLst/>
                          <a:latin typeface="+mn-lt"/>
                        </a:rPr>
                        <a:t>No</a:t>
                      </a: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0" i="0" u="none" strike="noStrike" dirty="0">
                          <a:solidFill>
                            <a:srgbClr val="000000"/>
                          </a:solidFill>
                          <a:effectLst/>
                          <a:latin typeface="+mn-lt"/>
                        </a:rPr>
                        <a:t>Yes</a:t>
                      </a: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b="0" i="0" u="none" strike="noStrike" dirty="0">
                          <a:solidFill>
                            <a:srgbClr val="000000"/>
                          </a:solidFill>
                          <a:effectLst/>
                          <a:latin typeface="+mn-lt"/>
                        </a:rPr>
                        <a:t>No</a:t>
                      </a: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432473720"/>
                  </a:ext>
                </a:extLst>
              </a:tr>
              <a:tr h="19219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1100" u="none" strike="noStrike" dirty="0">
                          <a:effectLst/>
                        </a:rPr>
                        <a:t>Warranty</a:t>
                      </a:r>
                      <a:endParaRPr lang="en-US" sz="1100" b="0" i="0" u="none" strike="noStrike" dirty="0">
                        <a:solidFill>
                          <a:srgbClr val="000000"/>
                        </a:solidFill>
                        <a:effectLst/>
                        <a:latin typeface="Arial" panose="020B0604020202020204" pitchFamily="34" charset="0"/>
                      </a:endParaRPr>
                    </a:p>
                  </a:txBody>
                  <a:tcPr marL="8626" marR="8626" marT="8626"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5 years</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3 years</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3 years</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1100" u="none" strike="noStrike" dirty="0">
                          <a:effectLst/>
                        </a:rPr>
                        <a:t>3 years</a:t>
                      </a:r>
                      <a:endParaRPr lang="en-US" sz="1100" b="0" i="0" u="none" strike="noStrike" dirty="0">
                        <a:solidFill>
                          <a:srgbClr val="000000"/>
                        </a:solidFill>
                        <a:effectLst/>
                        <a:latin typeface="Arial" panose="020B0604020202020204" pitchFamily="34" charset="0"/>
                      </a:endParaRPr>
                    </a:p>
                  </a:txBody>
                  <a:tcPr marL="8626" marR="8626" marT="86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3991654146"/>
                  </a:ext>
                </a:extLst>
              </a:tr>
            </a:tbl>
          </a:graphicData>
        </a:graphic>
      </p:graphicFrame>
    </p:spTree>
    <p:extLst>
      <p:ext uri="{BB962C8B-B14F-4D97-AF65-F5344CB8AC3E}">
        <p14:creationId xmlns:p14="http://schemas.microsoft.com/office/powerpoint/2010/main" val="402987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9548DB-0109-41B7-9842-0E3E5BBD8B9E}"/>
              </a:ext>
            </a:extLst>
          </p:cNvPr>
          <p:cNvSpPr txBox="1"/>
          <p:nvPr/>
        </p:nvSpPr>
        <p:spPr>
          <a:xfrm>
            <a:off x="480060" y="1555772"/>
            <a:ext cx="2064265" cy="203195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kern="1200" dirty="0">
                <a:solidFill>
                  <a:srgbClr val="FFFFFF"/>
                </a:solidFill>
                <a:latin typeface="Arial Narrow" panose="020B0606020202030204" pitchFamily="34" charset="0"/>
                <a:ea typeface="+mj-ea"/>
                <a:cs typeface="+mj-cs"/>
              </a:rPr>
              <a:t>COMPETITIVE BENCHMARK</a:t>
            </a:r>
          </a:p>
        </p:txBody>
      </p:sp>
      <p:graphicFrame>
        <p:nvGraphicFramePr>
          <p:cNvPr id="5" name="Table 4">
            <a:extLst>
              <a:ext uri="{FF2B5EF4-FFF2-40B4-BE49-F238E27FC236}">
                <a16:creationId xmlns:a16="http://schemas.microsoft.com/office/drawing/2014/main" id="{31079582-504C-4892-BA8A-9AB3C61C7139}"/>
              </a:ext>
            </a:extLst>
          </p:cNvPr>
          <p:cNvGraphicFramePr>
            <a:graphicFrameLocks noGrp="1"/>
          </p:cNvGraphicFramePr>
          <p:nvPr>
            <p:extLst>
              <p:ext uri="{D42A27DB-BD31-4B8C-83A1-F6EECF244321}">
                <p14:modId xmlns:p14="http://schemas.microsoft.com/office/powerpoint/2010/main" val="2264648036"/>
              </p:ext>
            </p:extLst>
          </p:nvPr>
        </p:nvGraphicFramePr>
        <p:xfrm>
          <a:off x="2664618" y="604448"/>
          <a:ext cx="6412251" cy="4510324"/>
        </p:xfrm>
        <a:graphic>
          <a:graphicData uri="http://schemas.openxmlformats.org/drawingml/2006/table">
            <a:tbl>
              <a:tblPr firstRow="1" bandRow="1">
                <a:noFill/>
              </a:tblPr>
              <a:tblGrid>
                <a:gridCol w="1611471">
                  <a:extLst>
                    <a:ext uri="{9D8B030D-6E8A-4147-A177-3AD203B41FA5}">
                      <a16:colId xmlns:a16="http://schemas.microsoft.com/office/drawing/2014/main" val="4140536209"/>
                    </a:ext>
                  </a:extLst>
                </a:gridCol>
                <a:gridCol w="777730">
                  <a:extLst>
                    <a:ext uri="{9D8B030D-6E8A-4147-A177-3AD203B41FA5}">
                      <a16:colId xmlns:a16="http://schemas.microsoft.com/office/drawing/2014/main" val="2990231013"/>
                    </a:ext>
                  </a:extLst>
                </a:gridCol>
                <a:gridCol w="686378">
                  <a:extLst>
                    <a:ext uri="{9D8B030D-6E8A-4147-A177-3AD203B41FA5}">
                      <a16:colId xmlns:a16="http://schemas.microsoft.com/office/drawing/2014/main" val="417411270"/>
                    </a:ext>
                  </a:extLst>
                </a:gridCol>
                <a:gridCol w="731646">
                  <a:extLst>
                    <a:ext uri="{9D8B030D-6E8A-4147-A177-3AD203B41FA5}">
                      <a16:colId xmlns:a16="http://schemas.microsoft.com/office/drawing/2014/main" val="1046510151"/>
                    </a:ext>
                  </a:extLst>
                </a:gridCol>
                <a:gridCol w="700026">
                  <a:extLst>
                    <a:ext uri="{9D8B030D-6E8A-4147-A177-3AD203B41FA5}">
                      <a16:colId xmlns:a16="http://schemas.microsoft.com/office/drawing/2014/main" val="174403049"/>
                    </a:ext>
                  </a:extLst>
                </a:gridCol>
                <a:gridCol w="1062199">
                  <a:extLst>
                    <a:ext uri="{9D8B030D-6E8A-4147-A177-3AD203B41FA5}">
                      <a16:colId xmlns:a16="http://schemas.microsoft.com/office/drawing/2014/main" val="3189920335"/>
                    </a:ext>
                  </a:extLst>
                </a:gridCol>
                <a:gridCol w="842801">
                  <a:extLst>
                    <a:ext uri="{9D8B030D-6E8A-4147-A177-3AD203B41FA5}">
                      <a16:colId xmlns:a16="http://schemas.microsoft.com/office/drawing/2014/main" val="359076784"/>
                    </a:ext>
                  </a:extLst>
                </a:gridCol>
              </a:tblGrid>
              <a:tr h="41236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l" fontAlgn="b"/>
                      <a:r>
                        <a:rPr lang="en-US" sz="800" b="1" u="none" strike="noStrike" dirty="0">
                          <a:solidFill>
                            <a:schemeClr val="bg1"/>
                          </a:solidFill>
                          <a:effectLst/>
                          <a:latin typeface="Arial" panose="020B0604020202020204" pitchFamily="34" charset="0"/>
                          <a:cs typeface="Arial" panose="020B0604020202020204" pitchFamily="34" charset="0"/>
                        </a:rPr>
                        <a:t>Feature</a:t>
                      </a:r>
                      <a:endParaRPr lang="en-US" sz="800" b="1" i="0" u="none" strike="noStrike" dirty="0">
                        <a:solidFill>
                          <a:schemeClr val="bg1"/>
                        </a:solidFill>
                        <a:effectLst/>
                        <a:latin typeface="Arial" panose="020B0604020202020204" pitchFamily="34" charset="0"/>
                        <a:cs typeface="Arial" panose="020B0604020202020204" pitchFamily="34" charset="0"/>
                      </a:endParaRP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u="none" strike="noStrike" dirty="0">
                          <a:solidFill>
                            <a:schemeClr val="bg1"/>
                          </a:solidFill>
                          <a:effectLst/>
                          <a:latin typeface="Arial" panose="020B0604020202020204" pitchFamily="34" charset="0"/>
                          <a:cs typeface="Arial" panose="020B0604020202020204" pitchFamily="34" charset="0"/>
                        </a:rPr>
                        <a:t>Franke                 HT-400</a:t>
                      </a:r>
                      <a:endParaRPr lang="en-US" sz="800" b="1" i="0" u="none" strike="noStrike" dirty="0">
                        <a:solidFill>
                          <a:schemeClr val="bg1"/>
                        </a:solidFill>
                        <a:effectLst/>
                        <a:latin typeface="Arial" panose="020B0604020202020204" pitchFamily="34" charset="0"/>
                        <a:cs typeface="Arial" panose="020B0604020202020204" pitchFamily="34" charset="0"/>
                      </a:endParaRP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u="none" strike="noStrike" dirty="0" err="1">
                          <a:solidFill>
                            <a:schemeClr val="bg1"/>
                          </a:solidFill>
                          <a:effectLst/>
                          <a:latin typeface="Arial" panose="020B0604020202020204" pitchFamily="34" charset="0"/>
                          <a:cs typeface="Arial" panose="020B0604020202020204" pitchFamily="34" charset="0"/>
                        </a:rPr>
                        <a:t>Insinkerator</a:t>
                      </a:r>
                      <a:r>
                        <a:rPr lang="en-US" sz="800" b="1" u="none" strike="noStrike" dirty="0">
                          <a:solidFill>
                            <a:schemeClr val="bg1"/>
                          </a:solidFill>
                          <a:effectLst/>
                          <a:latin typeface="Arial" panose="020B0604020202020204" pitchFamily="34" charset="0"/>
                          <a:cs typeface="Arial" panose="020B0604020202020204" pitchFamily="34" charset="0"/>
                        </a:rPr>
                        <a:t>   HWT-00 </a:t>
                      </a:r>
                      <a:endParaRPr lang="en-US" sz="800" b="1" i="0" u="none" strike="noStrike" dirty="0">
                        <a:solidFill>
                          <a:schemeClr val="bg1"/>
                        </a:solidFill>
                        <a:effectLst/>
                        <a:latin typeface="Arial" panose="020B0604020202020204" pitchFamily="34" charset="0"/>
                        <a:cs typeface="Arial" panose="020B0604020202020204" pitchFamily="34" charset="0"/>
                      </a:endParaRP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u="none" strike="noStrike" dirty="0" err="1">
                          <a:solidFill>
                            <a:schemeClr val="bg1"/>
                          </a:solidFill>
                          <a:effectLst/>
                          <a:latin typeface="Arial" panose="020B0604020202020204" pitchFamily="34" charset="0"/>
                          <a:cs typeface="Arial" panose="020B0604020202020204" pitchFamily="34" charset="0"/>
                        </a:rPr>
                        <a:t>Insinkerator</a:t>
                      </a:r>
                      <a:r>
                        <a:rPr lang="en-US" sz="800" b="1" u="none" strike="noStrike" dirty="0">
                          <a:solidFill>
                            <a:schemeClr val="bg1"/>
                          </a:solidFill>
                          <a:effectLst/>
                          <a:latin typeface="Arial" panose="020B0604020202020204" pitchFamily="34" charset="0"/>
                          <a:cs typeface="Arial" panose="020B0604020202020204" pitchFamily="34" charset="0"/>
                        </a:rPr>
                        <a:t> HWT300</a:t>
                      </a:r>
                      <a:endParaRPr lang="en-US" sz="800" b="1" i="0" u="none" strike="noStrike" dirty="0">
                        <a:solidFill>
                          <a:schemeClr val="bg1"/>
                        </a:solidFill>
                        <a:effectLst/>
                        <a:latin typeface="Arial" panose="020B0604020202020204" pitchFamily="34" charset="0"/>
                        <a:cs typeface="Arial" panose="020B0604020202020204" pitchFamily="34" charset="0"/>
                      </a:endParaRP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u="none" strike="noStrike" dirty="0">
                          <a:solidFill>
                            <a:schemeClr val="bg1"/>
                          </a:solidFill>
                          <a:effectLst/>
                          <a:latin typeface="Arial" panose="020B0604020202020204" pitchFamily="34" charset="0"/>
                          <a:cs typeface="Arial" panose="020B0604020202020204" pitchFamily="34" charset="0"/>
                        </a:rPr>
                        <a:t>BTI Aqua Solutions HT4105</a:t>
                      </a:r>
                      <a:endParaRPr lang="en-US" sz="800" b="1" i="0" u="none" strike="noStrike" dirty="0">
                        <a:solidFill>
                          <a:schemeClr val="bg1"/>
                        </a:solidFill>
                        <a:effectLst/>
                        <a:latin typeface="Arial" panose="020B0604020202020204" pitchFamily="34" charset="0"/>
                        <a:cs typeface="Arial" panose="020B0604020202020204" pitchFamily="34" charset="0"/>
                      </a:endParaRP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i="0" u="none" strike="noStrike" dirty="0">
                          <a:solidFill>
                            <a:schemeClr val="bg1"/>
                          </a:solidFill>
                          <a:effectLst/>
                          <a:latin typeface="Arial" panose="020B0604020202020204" pitchFamily="34" charset="0"/>
                          <a:cs typeface="Arial" panose="020B0604020202020204" pitchFamily="34" charset="0"/>
                        </a:rPr>
                        <a:t>Mountain Plumbing MT641-3 / California Faucet  9628SS</a:t>
                      </a: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1" i="0" u="none" strike="noStrike" dirty="0">
                          <a:solidFill>
                            <a:schemeClr val="bg1"/>
                          </a:solidFill>
                          <a:effectLst/>
                          <a:latin typeface="Arial" panose="020B0604020202020204" pitchFamily="34" charset="0"/>
                          <a:cs typeface="Arial" panose="020B0604020202020204" pitchFamily="34" charset="0"/>
                        </a:rPr>
                        <a:t>Newport Brass 5-036</a:t>
                      </a:r>
                    </a:p>
                  </a:txBody>
                  <a:tcPr marL="78801" marR="3717" marT="39401" marB="39401" anchor="ctr">
                    <a:lnL w="12700" cmpd="sng">
                      <a:noFill/>
                      <a:prstDash val="solid"/>
                    </a:lnL>
                    <a:lnR w="12700" cmpd="sng">
                      <a:noFill/>
                      <a:prstDash val="solid"/>
                    </a:lnR>
                    <a:lnT w="12700" cmpd="sng">
                      <a:noFill/>
                      <a:prstDash val="solid"/>
                    </a:lnT>
                    <a:lnB w="9525" cap="flat" cmpd="sng" algn="ctr">
                      <a:solidFill>
                        <a:srgbClr val="D8DCDC"/>
                      </a:solidFill>
                      <a:prstDash val="solid"/>
                    </a:lnB>
                    <a:lnTlToBr w="12700" cmpd="sng">
                      <a:noFill/>
                      <a:prstDash val="solid"/>
                    </a:lnTlToBr>
                    <a:lnBlToTr w="12700" cmpd="sng">
                      <a:noFill/>
                      <a:prstDash val="solid"/>
                    </a:lnBlToTr>
                    <a:solidFill>
                      <a:srgbClr val="DC281E"/>
                    </a:solidFill>
                  </a:tcPr>
                </a:tc>
                <a:extLst>
                  <a:ext uri="{0D108BD9-81ED-4DB2-BD59-A6C34878D82A}">
                    <a16:rowId xmlns:a16="http://schemas.microsoft.com/office/drawing/2014/main" val="3012884329"/>
                  </a:ext>
                </a:extLst>
              </a:tr>
              <a:tr h="204098">
                <a:tc>
                  <a:txBody>
                    <a:bodyPr/>
                    <a:lstStyle/>
                    <a:p>
                      <a:pPr lvl="0" algn="l"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List Price (*references available separately from 3</a:t>
                      </a:r>
                      <a:r>
                        <a:rPr lang="en-US" sz="800" b="0" i="0" u="none" strike="noStrike" baseline="30000" dirty="0">
                          <a:solidFill>
                            <a:schemeClr val="tx1">
                              <a:lumMod val="75000"/>
                              <a:lumOff val="25000"/>
                            </a:schemeClr>
                          </a:solidFill>
                          <a:effectLst/>
                          <a:latin typeface="Arial" panose="020B0604020202020204" pitchFamily="34" charset="0"/>
                          <a:cs typeface="Arial" panose="020B0604020202020204" pitchFamily="34" charset="0"/>
                        </a:rPr>
                        <a:t>rd</a:t>
                      </a: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 party, not listed on manufacturer website)</a:t>
                      </a:r>
                    </a:p>
                  </a:txBody>
                  <a:tcPr marL="78801" marR="3717" marT="39401" marB="39401" anchor="ctr">
                    <a:lnL w="9525" cap="flat" cmpd="sng" algn="ctr">
                      <a:solidFill>
                        <a:srgbClr val="D8DCDC"/>
                      </a:solidFill>
                      <a:prstDash val="soli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algn="ctr" fontAlgn="b"/>
                      <a:r>
                        <a:rPr lang="en-US" sz="1200" b="1" i="0" u="none" strike="noStrike" dirty="0">
                          <a:solidFill>
                            <a:schemeClr val="tx1">
                              <a:lumMod val="75000"/>
                              <a:lumOff val="25000"/>
                            </a:schemeClr>
                          </a:solidFill>
                          <a:effectLst/>
                          <a:latin typeface="Arial" panose="020B0604020202020204" pitchFamily="34" charset="0"/>
                          <a:cs typeface="Arial" panose="020B0604020202020204" pitchFamily="34" charset="0"/>
                        </a:rPr>
                        <a:t>$420</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algn="ctr" fontAlgn="b"/>
                      <a:r>
                        <a:rPr lang="en-US" sz="1200" b="0" i="0" u="none" strike="noStrike" dirty="0">
                          <a:solidFill>
                            <a:schemeClr val="tx1">
                              <a:lumMod val="75000"/>
                              <a:lumOff val="25000"/>
                            </a:schemeClr>
                          </a:solidFill>
                          <a:effectLst/>
                          <a:latin typeface="Arial" panose="020B0604020202020204" pitchFamily="34" charset="0"/>
                          <a:cs typeface="Arial" panose="020B0604020202020204" pitchFamily="34" charset="0"/>
                        </a:rPr>
                        <a:t>$432*</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algn="ctr" fontAlgn="b"/>
                      <a:r>
                        <a:rPr lang="en-US" sz="1200" b="0" i="0" u="none" strike="noStrike" dirty="0">
                          <a:solidFill>
                            <a:schemeClr val="tx1">
                              <a:lumMod val="75000"/>
                              <a:lumOff val="25000"/>
                            </a:schemeClr>
                          </a:solidFill>
                          <a:effectLst/>
                          <a:latin typeface="Arial" panose="020B0604020202020204" pitchFamily="34" charset="0"/>
                          <a:cs typeface="Arial" panose="020B0604020202020204" pitchFamily="34" charset="0"/>
                        </a:rPr>
                        <a:t>$671*</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algn="ctr" fontAlgn="b"/>
                      <a:r>
                        <a:rPr lang="en-US" sz="1200" b="0" i="0" u="none" strike="noStrike" dirty="0">
                          <a:solidFill>
                            <a:schemeClr val="tx1">
                              <a:lumMod val="75000"/>
                              <a:lumOff val="25000"/>
                            </a:schemeClr>
                          </a:solidFill>
                          <a:effectLst/>
                          <a:latin typeface="Arial" panose="020B0604020202020204" pitchFamily="34" charset="0"/>
                          <a:cs typeface="Arial" panose="020B0604020202020204" pitchFamily="34" charset="0"/>
                        </a:rPr>
                        <a:t>$639*</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algn="ctr" fontAlgn="b"/>
                      <a:r>
                        <a:rPr lang="en-US" sz="1200" b="0" i="0" u="none" strike="noStrike" dirty="0">
                          <a:solidFill>
                            <a:schemeClr val="tx1">
                              <a:lumMod val="75000"/>
                              <a:lumOff val="25000"/>
                            </a:schemeClr>
                          </a:solidFill>
                          <a:effectLst/>
                          <a:latin typeface="Arial" panose="020B0604020202020204" pitchFamily="34" charset="0"/>
                          <a:cs typeface="Arial" panose="020B0604020202020204" pitchFamily="34" charset="0"/>
                        </a:rPr>
                        <a:t>$605* / $595*</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tc>
                  <a:txBody>
                    <a:bodyPr/>
                    <a:lstStyle/>
                    <a:p>
                      <a:pPr marL="0" algn="ctr" defTabSz="914400" rtl="0" eaLnBrk="1" fontAlgn="b" latinLnBrk="0" hangingPunct="1"/>
                      <a:r>
                        <a:rPr lang="en-US" sz="1200" b="0" i="0" u="none" strike="noStrike" kern="1200" dirty="0">
                          <a:solidFill>
                            <a:schemeClr val="tx1">
                              <a:lumMod val="75000"/>
                              <a:lumOff val="25000"/>
                            </a:schemeClr>
                          </a:solidFill>
                          <a:effectLst/>
                          <a:latin typeface="Arial" panose="020B0604020202020204" pitchFamily="34" charset="0"/>
                          <a:ea typeface="+mn-ea"/>
                          <a:cs typeface="Arial" panose="020B0604020202020204" pitchFamily="34" charset="0"/>
                        </a:rPr>
                        <a:t>$491*</a:t>
                      </a:r>
                    </a:p>
                  </a:txBody>
                  <a:tcPr marL="78801" marR="3717" marT="39401" marB="39401" anchor="ctr">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round/>
                      <a:headEnd type="none" w="med" len="med"/>
                      <a:tailEnd type="none" w="med" len="me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873970277"/>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Length</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u="none" strike="noStrike" dirty="0">
                          <a:solidFill>
                            <a:schemeClr val="tx1">
                              <a:lumMod val="75000"/>
                              <a:lumOff val="25000"/>
                            </a:schemeClr>
                          </a:solidFill>
                          <a:effectLst/>
                          <a:latin typeface="Arial" panose="020B0604020202020204" pitchFamily="34" charset="0"/>
                          <a:cs typeface="Arial" panose="020B0604020202020204" pitchFamily="34" charset="0"/>
                        </a:rPr>
                        <a:t>7-3/4"</a:t>
                      </a:r>
                      <a:endPar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6-3/4”</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8-1/8”</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7-1/2”</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8”</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914400" rtl="0" eaLnBrk="1" fontAlgn="b" latinLnBrk="0" hangingPunct="1"/>
                      <a:r>
                        <a:rPr lang="en-US" sz="800" b="0" i="0" u="none" strike="noStrike" kern="1200" dirty="0">
                          <a:solidFill>
                            <a:schemeClr val="tx1">
                              <a:lumMod val="75000"/>
                              <a:lumOff val="25000"/>
                            </a:schemeClr>
                          </a:solidFill>
                          <a:effectLst/>
                          <a:latin typeface="Arial" panose="020B0604020202020204" pitchFamily="34" charset="0"/>
                          <a:ea typeface="+mn-ea"/>
                          <a:cs typeface="Arial" panose="020B0604020202020204" pitchFamily="34" charset="0"/>
                        </a:rPr>
                        <a:t>9-3/8"</a:t>
                      </a:r>
                    </a:p>
                  </a:txBody>
                  <a:tcPr marL="78801" marR="3717" marT="39401" marB="39401" anchor="b">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2413224345"/>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Width</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u="none" strike="noStrike" dirty="0">
                          <a:solidFill>
                            <a:schemeClr val="tx1">
                              <a:lumMod val="75000"/>
                              <a:lumOff val="25000"/>
                            </a:schemeClr>
                          </a:solidFill>
                          <a:effectLst/>
                          <a:latin typeface="Arial" panose="020B0604020202020204" pitchFamily="34" charset="0"/>
                          <a:cs typeface="Arial" panose="020B0604020202020204" pitchFamily="34" charset="0"/>
                        </a:rPr>
                        <a:t>7-1/2"</a:t>
                      </a:r>
                      <a:endPar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6-1/8”</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6-1/4”</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7-1/2”</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7-3/4”</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914400" rtl="0" eaLnBrk="1" fontAlgn="b" latinLnBrk="0" hangingPunct="1"/>
                      <a:r>
                        <a:rPr lang="en-US" sz="800" b="0" i="0" u="none" strike="noStrike" kern="1200">
                          <a:solidFill>
                            <a:schemeClr val="tx1">
                              <a:lumMod val="75000"/>
                              <a:lumOff val="25000"/>
                            </a:schemeClr>
                          </a:solidFill>
                          <a:effectLst/>
                          <a:latin typeface="Arial" panose="020B0604020202020204" pitchFamily="34" charset="0"/>
                          <a:ea typeface="+mn-ea"/>
                          <a:cs typeface="Arial" panose="020B0604020202020204" pitchFamily="34" charset="0"/>
                        </a:rPr>
                        <a:t>7-13/16"</a:t>
                      </a:r>
                    </a:p>
                  </a:txBody>
                  <a:tcPr marL="78801" marR="3717" marT="39401" marB="39401" anchor="b">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06769090"/>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Height</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11-13/16"</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10-7/8”</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12-1/4”</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10-3/4”</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12”</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algn="ctr" defTabSz="914400" rtl="0" eaLnBrk="1" fontAlgn="b" latinLnBrk="0" hangingPunct="1"/>
                      <a:r>
                        <a:rPr lang="en-US" sz="800" b="0" i="0" u="none" strike="noStrike" kern="1200" dirty="0">
                          <a:solidFill>
                            <a:schemeClr val="tx1">
                              <a:lumMod val="75000"/>
                              <a:lumOff val="25000"/>
                            </a:schemeClr>
                          </a:solidFill>
                          <a:effectLst/>
                          <a:latin typeface="Arial" panose="020B0604020202020204" pitchFamily="34" charset="0"/>
                          <a:ea typeface="+mn-ea"/>
                          <a:cs typeface="Arial" panose="020B0604020202020204" pitchFamily="34" charset="0"/>
                        </a:rPr>
                        <a:t>11-9/16"</a:t>
                      </a:r>
                    </a:p>
                  </a:txBody>
                  <a:tcPr marL="78801" marR="3717" marT="39401" marB="39401" anchor="b">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2894915549"/>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Power</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u="none" strike="noStrike" dirty="0">
                          <a:solidFill>
                            <a:schemeClr val="tx1">
                              <a:lumMod val="75000"/>
                              <a:lumOff val="25000"/>
                            </a:schemeClr>
                          </a:solidFill>
                          <a:effectLst/>
                          <a:latin typeface="Arial" panose="020B0604020202020204" pitchFamily="34" charset="0"/>
                          <a:cs typeface="Arial" panose="020B0604020202020204" pitchFamily="34" charset="0"/>
                        </a:rPr>
                        <a:t>1100 Watts</a:t>
                      </a:r>
                      <a:endPar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750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1300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1500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1300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1300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014427962"/>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Max Temp</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208⁰ F</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210⁰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210⁰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208⁰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190⁰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190⁰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1041277203"/>
                  </a:ext>
                </a:extLst>
              </a:tr>
              <a:tr h="3082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Temperature adjustment</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Digital selector</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Analog selector</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Digital touch screen</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Digital touch screen</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Analog selector</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Analog selector</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63183931"/>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Temperature Accuracy</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+/- 1⁰ F</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+/- 7.5⁰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+/- 1⁰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+/- 2⁰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+/- 5⁰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+/- 5⁰ F</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29121534"/>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All digital temp control</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Yes</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229616056"/>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Min Pressure</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15 PSI</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30 PSI</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15 PSI</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15 psi</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20 PSI</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35 PSI</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3889586588"/>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Max Pressure</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dirty="0">
                          <a:solidFill>
                            <a:schemeClr val="tx1">
                              <a:lumMod val="75000"/>
                              <a:lumOff val="25000"/>
                            </a:schemeClr>
                          </a:solidFill>
                          <a:effectLst/>
                          <a:latin typeface="Arial" panose="020B0604020202020204" pitchFamily="34" charset="0"/>
                          <a:cs typeface="Arial" panose="020B0604020202020204" pitchFamily="34" charset="0"/>
                        </a:rPr>
                        <a:t>140 PSI</a:t>
                      </a:r>
                      <a:endPar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80 PSI</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80 PSI</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72 psi</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70 PSI</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100 PSI</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97805205"/>
                  </a:ext>
                </a:extLst>
              </a:tr>
              <a:tr h="3082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Patented water management system</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Yes</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3389544705"/>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Encased heating element</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u="none" strike="noStrike" dirty="0">
                          <a:solidFill>
                            <a:schemeClr val="tx1">
                              <a:lumMod val="75000"/>
                              <a:lumOff val="25000"/>
                            </a:schemeClr>
                          </a:solidFill>
                          <a:effectLst/>
                          <a:latin typeface="Arial" panose="020B0604020202020204" pitchFamily="34" charset="0"/>
                          <a:cs typeface="Arial" panose="020B0604020202020204" pitchFamily="34" charset="0"/>
                        </a:rPr>
                        <a:t>Yes</a:t>
                      </a:r>
                      <a:endPar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ctr"/>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74798563"/>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Integrated push fitting connections</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1432473720"/>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Standby power consumption</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 Watt</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26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19 Watts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1 Watt</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Not Listed</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Not Listed</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09805687"/>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Easy no-tool installation</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Yes</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No</a:t>
                      </a:r>
                    </a:p>
                  </a:txBody>
                  <a:tcPr marL="78801" marR="3717" marT="39401" marB="39401"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lnTlToBr w="12700" cmpd="sng">
                      <a:noFill/>
                      <a:prstDash val="solid"/>
                    </a:lnTlToBr>
                    <a:lnBlToTr w="12700" cmpd="sng">
                      <a:noFill/>
                      <a:prstDash val="solid"/>
                    </a:lnBlToTr>
                    <a:solidFill>
                      <a:srgbClr val="D8DEDC">
                        <a:alpha val="20000"/>
                      </a:srgbClr>
                    </a:solidFill>
                  </a:tcPr>
                </a:tc>
                <a:extLst>
                  <a:ext uri="{0D108BD9-81ED-4DB2-BD59-A6C34878D82A}">
                    <a16:rowId xmlns:a16="http://schemas.microsoft.com/office/drawing/2014/main" val="1285954964"/>
                  </a:ext>
                </a:extLst>
              </a:tr>
              <a:tr h="2040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lvl="0" algn="l"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Warranty</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u="none" strike="noStrike">
                          <a:solidFill>
                            <a:schemeClr val="tx1">
                              <a:lumMod val="75000"/>
                              <a:lumOff val="25000"/>
                            </a:schemeClr>
                          </a:solidFill>
                          <a:effectLst/>
                          <a:latin typeface="Arial" panose="020B0604020202020204" pitchFamily="34" charset="0"/>
                          <a:cs typeface="Arial" panose="020B0604020202020204" pitchFamily="34" charset="0"/>
                        </a:rPr>
                        <a:t>5 years</a:t>
                      </a:r>
                      <a:endPar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endParaRP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3 years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4 years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5 years*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a:solidFill>
                            <a:schemeClr val="tx1">
                              <a:lumMod val="75000"/>
                              <a:lumOff val="25000"/>
                            </a:schemeClr>
                          </a:solidFill>
                          <a:effectLst/>
                          <a:latin typeface="Arial" panose="020B0604020202020204" pitchFamily="34" charset="0"/>
                          <a:cs typeface="Arial" panose="020B0604020202020204" pitchFamily="34" charset="0"/>
                        </a:rPr>
                        <a:t>3 years</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ctr" fontAlgn="b"/>
                      <a:r>
                        <a:rPr lang="en-US" sz="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1 year</a:t>
                      </a:r>
                    </a:p>
                  </a:txBody>
                  <a:tcPr marL="78801" marR="3717" marT="39401" marB="39401"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991654146"/>
                  </a:ext>
                </a:extLst>
              </a:tr>
            </a:tbl>
          </a:graphicData>
        </a:graphic>
      </p:graphicFrame>
      <p:pic>
        <p:nvPicPr>
          <p:cNvPr id="8" name="Picture 7" descr="A close up of a box&#10;&#10;Description automatically generated">
            <a:extLst>
              <a:ext uri="{FF2B5EF4-FFF2-40B4-BE49-F238E27FC236}">
                <a16:creationId xmlns:a16="http://schemas.microsoft.com/office/drawing/2014/main" id="{B28FAC94-C6BF-4F5E-A2A5-9E4F09313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6980" y="7789"/>
            <a:ext cx="596863" cy="596863"/>
          </a:xfrm>
          <a:prstGeom prst="rect">
            <a:avLst/>
          </a:prstGeom>
        </p:spPr>
      </p:pic>
      <p:pic>
        <p:nvPicPr>
          <p:cNvPr id="9" name="Picture 8">
            <a:extLst>
              <a:ext uri="{FF2B5EF4-FFF2-40B4-BE49-F238E27FC236}">
                <a16:creationId xmlns:a16="http://schemas.microsoft.com/office/drawing/2014/main" id="{C0EAE9DA-C39D-4119-A2CC-B0F4DEDF07AA}"/>
              </a:ext>
            </a:extLst>
          </p:cNvPr>
          <p:cNvPicPr>
            <a:picLocks noChangeAspect="1"/>
          </p:cNvPicPr>
          <p:nvPr/>
        </p:nvPicPr>
        <p:blipFill>
          <a:blip r:embed="rId4"/>
          <a:stretch>
            <a:fillRect/>
          </a:stretch>
        </p:blipFill>
        <p:spPr>
          <a:xfrm>
            <a:off x="5218988" y="34868"/>
            <a:ext cx="445050" cy="542704"/>
          </a:xfrm>
          <a:prstGeom prst="rect">
            <a:avLst/>
          </a:prstGeom>
        </p:spPr>
      </p:pic>
      <p:pic>
        <p:nvPicPr>
          <p:cNvPr id="10" name="Picture 9">
            <a:extLst>
              <a:ext uri="{FF2B5EF4-FFF2-40B4-BE49-F238E27FC236}">
                <a16:creationId xmlns:a16="http://schemas.microsoft.com/office/drawing/2014/main" id="{7E242EA1-DA64-46DA-B7D4-EAA3D2BB20DC}"/>
              </a:ext>
            </a:extLst>
          </p:cNvPr>
          <p:cNvPicPr>
            <a:picLocks noChangeAspect="1"/>
          </p:cNvPicPr>
          <p:nvPr/>
        </p:nvPicPr>
        <p:blipFill>
          <a:blip r:embed="rId5"/>
          <a:stretch>
            <a:fillRect/>
          </a:stretch>
        </p:blipFill>
        <p:spPr>
          <a:xfrm>
            <a:off x="5897675" y="44097"/>
            <a:ext cx="456135" cy="535326"/>
          </a:xfrm>
          <a:prstGeom prst="rect">
            <a:avLst/>
          </a:prstGeom>
        </p:spPr>
      </p:pic>
      <p:pic>
        <p:nvPicPr>
          <p:cNvPr id="11" name="Picture 10">
            <a:extLst>
              <a:ext uri="{FF2B5EF4-FFF2-40B4-BE49-F238E27FC236}">
                <a16:creationId xmlns:a16="http://schemas.microsoft.com/office/drawing/2014/main" id="{13B14B55-554F-4D45-99F3-10048FEFB2A9}"/>
              </a:ext>
            </a:extLst>
          </p:cNvPr>
          <p:cNvPicPr>
            <a:picLocks noChangeAspect="1"/>
          </p:cNvPicPr>
          <p:nvPr/>
        </p:nvPicPr>
        <p:blipFill>
          <a:blip r:embed="rId6"/>
          <a:stretch>
            <a:fillRect/>
          </a:stretch>
        </p:blipFill>
        <p:spPr>
          <a:xfrm>
            <a:off x="6587447" y="24984"/>
            <a:ext cx="412141" cy="551485"/>
          </a:xfrm>
          <a:prstGeom prst="rect">
            <a:avLst/>
          </a:prstGeom>
        </p:spPr>
      </p:pic>
      <p:pic>
        <p:nvPicPr>
          <p:cNvPr id="12" name="Picture 11">
            <a:extLst>
              <a:ext uri="{FF2B5EF4-FFF2-40B4-BE49-F238E27FC236}">
                <a16:creationId xmlns:a16="http://schemas.microsoft.com/office/drawing/2014/main" id="{72F8B13B-7314-496C-A8A7-6CE3819D7C0E}"/>
              </a:ext>
            </a:extLst>
          </p:cNvPr>
          <p:cNvPicPr>
            <a:picLocks noChangeAspect="1"/>
          </p:cNvPicPr>
          <p:nvPr/>
        </p:nvPicPr>
        <p:blipFill>
          <a:blip r:embed="rId7"/>
          <a:stretch>
            <a:fillRect/>
          </a:stretch>
        </p:blipFill>
        <p:spPr>
          <a:xfrm>
            <a:off x="7551750" y="42552"/>
            <a:ext cx="371247" cy="549383"/>
          </a:xfrm>
          <a:prstGeom prst="rect">
            <a:avLst/>
          </a:prstGeom>
        </p:spPr>
      </p:pic>
      <p:pic>
        <p:nvPicPr>
          <p:cNvPr id="13" name="Picture 12">
            <a:extLst>
              <a:ext uri="{FF2B5EF4-FFF2-40B4-BE49-F238E27FC236}">
                <a16:creationId xmlns:a16="http://schemas.microsoft.com/office/drawing/2014/main" id="{C535F484-BE7A-4119-94A7-E4B379DB5BF8}"/>
              </a:ext>
            </a:extLst>
          </p:cNvPr>
          <p:cNvPicPr>
            <a:picLocks noChangeAspect="1"/>
          </p:cNvPicPr>
          <p:nvPr/>
        </p:nvPicPr>
        <p:blipFill>
          <a:blip r:embed="rId8"/>
          <a:stretch>
            <a:fillRect/>
          </a:stretch>
        </p:blipFill>
        <p:spPr>
          <a:xfrm>
            <a:off x="8430477" y="36330"/>
            <a:ext cx="371247" cy="528792"/>
          </a:xfrm>
          <a:prstGeom prst="rect">
            <a:avLst/>
          </a:prstGeom>
        </p:spPr>
      </p:pic>
      <p:sp>
        <p:nvSpPr>
          <p:cNvPr id="2" name="Rectangle 1">
            <a:extLst>
              <a:ext uri="{FF2B5EF4-FFF2-40B4-BE49-F238E27FC236}">
                <a16:creationId xmlns:a16="http://schemas.microsoft.com/office/drawing/2014/main" id="{AEB70A03-7A25-42F1-A230-6D4CEDE40149}"/>
              </a:ext>
            </a:extLst>
          </p:cNvPr>
          <p:cNvSpPr/>
          <p:nvPr/>
        </p:nvSpPr>
        <p:spPr>
          <a:xfrm>
            <a:off x="4296205" y="2859610"/>
            <a:ext cx="762000" cy="17691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222C2F-F739-456F-9D94-6081BF469C43}"/>
              </a:ext>
            </a:extLst>
          </p:cNvPr>
          <p:cNvSpPr/>
          <p:nvPr/>
        </p:nvSpPr>
        <p:spPr>
          <a:xfrm>
            <a:off x="4296205" y="3056592"/>
            <a:ext cx="762000" cy="17691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223F28-6646-4EDC-998A-BC5A6847EE39}"/>
              </a:ext>
            </a:extLst>
          </p:cNvPr>
          <p:cNvSpPr/>
          <p:nvPr/>
        </p:nvSpPr>
        <p:spPr>
          <a:xfrm>
            <a:off x="4296205" y="3255867"/>
            <a:ext cx="762000" cy="19903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E710AC-2382-4874-AF2F-793AD2085AD9}"/>
              </a:ext>
            </a:extLst>
          </p:cNvPr>
          <p:cNvSpPr/>
          <p:nvPr/>
        </p:nvSpPr>
        <p:spPr>
          <a:xfrm>
            <a:off x="4296205" y="3475304"/>
            <a:ext cx="762000" cy="17691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D61D34-AAF9-457D-A726-0BBDFF841382}"/>
              </a:ext>
            </a:extLst>
          </p:cNvPr>
          <p:cNvSpPr/>
          <p:nvPr/>
        </p:nvSpPr>
        <p:spPr>
          <a:xfrm>
            <a:off x="4296205" y="3667579"/>
            <a:ext cx="762000" cy="31424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570D68A-A872-4FEC-B45A-77E2DA2398B1}"/>
              </a:ext>
            </a:extLst>
          </p:cNvPr>
          <p:cNvSpPr/>
          <p:nvPr/>
        </p:nvSpPr>
        <p:spPr>
          <a:xfrm>
            <a:off x="4296205" y="3996914"/>
            <a:ext cx="762000" cy="17691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36D3502-363A-421F-A9D0-7942FD12DB1A}"/>
              </a:ext>
            </a:extLst>
          </p:cNvPr>
          <p:cNvSpPr/>
          <p:nvPr/>
        </p:nvSpPr>
        <p:spPr>
          <a:xfrm>
            <a:off x="4296205" y="4188920"/>
            <a:ext cx="762000" cy="31069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DCD21-DFFF-4868-AE28-A5E627F23126}"/>
              </a:ext>
            </a:extLst>
          </p:cNvPr>
          <p:cNvSpPr/>
          <p:nvPr/>
        </p:nvSpPr>
        <p:spPr>
          <a:xfrm>
            <a:off x="4296205" y="4504136"/>
            <a:ext cx="762000" cy="20607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40715E-4F51-4C10-918E-23213C99B07A}"/>
              </a:ext>
            </a:extLst>
          </p:cNvPr>
          <p:cNvSpPr/>
          <p:nvPr/>
        </p:nvSpPr>
        <p:spPr>
          <a:xfrm>
            <a:off x="4296205" y="4713515"/>
            <a:ext cx="762000" cy="1935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9460339-869E-438F-A09C-55867EF0C110}"/>
              </a:ext>
            </a:extLst>
          </p:cNvPr>
          <p:cNvSpPr/>
          <p:nvPr/>
        </p:nvSpPr>
        <p:spPr>
          <a:xfrm>
            <a:off x="4296205" y="4908345"/>
            <a:ext cx="762000" cy="20808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88DD11-A783-4BEF-B4E2-29DA32413A02}"/>
              </a:ext>
            </a:extLst>
          </p:cNvPr>
          <p:cNvSpPr/>
          <p:nvPr/>
        </p:nvSpPr>
        <p:spPr>
          <a:xfrm>
            <a:off x="4304894" y="1065396"/>
            <a:ext cx="762000" cy="41003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357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nextCondLst>
                <p:cond evt="onClick" delay="0">
                  <p:tgtEl>
                    <p:spTgt spid="5"/>
                  </p:tgtEl>
                </p:cond>
              </p:nextCondLst>
            </p:seq>
          </p:childTnLst>
        </p:cTn>
      </p:par>
    </p:tnLst>
    <p:bldLst>
      <p:bldP spid="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15B34-E13E-4FA0-B8C2-662948C3B34D}"/>
              </a:ext>
            </a:extLst>
          </p:cNvPr>
          <p:cNvPicPr>
            <a:picLocks noChangeAspect="1"/>
          </p:cNvPicPr>
          <p:nvPr/>
        </p:nvPicPr>
        <p:blipFill>
          <a:blip r:embed="rId3"/>
          <a:stretch>
            <a:fillRect/>
          </a:stretch>
        </p:blipFill>
        <p:spPr>
          <a:xfrm>
            <a:off x="6400800" y="1013041"/>
            <a:ext cx="2353091" cy="3117417"/>
          </a:xfrm>
          <a:prstGeom prst="rect">
            <a:avLst/>
          </a:prstGeom>
        </p:spPr>
      </p:pic>
      <p:sp useBgFill="1">
        <p:nvSpPr>
          <p:cNvPr id="32" name="Freeform 8">
            <a:extLst>
              <a:ext uri="{FF2B5EF4-FFF2-40B4-BE49-F238E27FC236}">
                <a16:creationId xmlns:a16="http://schemas.microsoft.com/office/drawing/2014/main" id="{6D0A83AF-007F-4D9C-91CC-1BF617BA7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360"/>
            <a:ext cx="7101525" cy="514386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74ECAE55-685A-4305-A4B4-37C08C7C7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771883"/>
            <a:ext cx="6058538" cy="4371975"/>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8648" y="2494716"/>
            <a:ext cx="3464719" cy="926307"/>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4100" b="0" i="0" u="none" strike="noStrike" cap="none" spc="0" normalizeH="0" baseline="0" noProof="0" dirty="0">
                <a:ln>
                  <a:noFill/>
                </a:ln>
                <a:solidFill>
                  <a:srgbClr val="FFFFFF"/>
                </a:solidFill>
                <a:effectLst/>
                <a:uLnTx/>
                <a:uFillTx/>
                <a:latin typeface="Arial Narrow" panose="020B0606020202030204" pitchFamily="34" charset="0"/>
                <a:ea typeface="+mj-ea"/>
                <a:cs typeface="+mj-cs"/>
              </a:rPr>
              <a:t>QUESTIONS?</a:t>
            </a:r>
          </a:p>
        </p:txBody>
      </p:sp>
      <p:pic>
        <p:nvPicPr>
          <p:cNvPr id="13" name="Picture 12" descr="A close up of a sign&#10;&#10;Description automatically generated">
            <a:extLst>
              <a:ext uri="{FF2B5EF4-FFF2-40B4-BE49-F238E27FC236}">
                <a16:creationId xmlns:a16="http://schemas.microsoft.com/office/drawing/2014/main" id="{A92086E2-F6C3-4997-BB39-0358C03B0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93" y="4689013"/>
            <a:ext cx="930711" cy="301754"/>
          </a:xfrm>
          <a:prstGeom prst="rect">
            <a:avLst/>
          </a:prstGeom>
        </p:spPr>
      </p:pic>
    </p:spTree>
    <p:extLst>
      <p:ext uri="{BB962C8B-B14F-4D97-AF65-F5344CB8AC3E}">
        <p14:creationId xmlns:p14="http://schemas.microsoft.com/office/powerpoint/2010/main" val="43910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212D92E5-3635-4985-B9F4-5B3709EC09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90" b="10702"/>
          <a:stretch/>
        </p:blipFill>
        <p:spPr>
          <a:xfrm>
            <a:off x="4664868" y="10"/>
            <a:ext cx="4479131" cy="5143490"/>
          </a:xfrm>
          <a:prstGeom prst="rect">
            <a:avLst/>
          </a:prstGeom>
        </p:spPr>
      </p:pic>
      <p:sp useBgFill="1">
        <p:nvSpPr>
          <p:cNvPr id="32" name="Freeform 8">
            <a:extLst>
              <a:ext uri="{FF2B5EF4-FFF2-40B4-BE49-F238E27FC236}">
                <a16:creationId xmlns:a16="http://schemas.microsoft.com/office/drawing/2014/main" id="{6D0A83AF-007F-4D9C-91CC-1BF617BA7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360"/>
            <a:ext cx="7101525" cy="5143860"/>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74ECAE55-685A-4305-A4B4-37C08C7C7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 y="771883"/>
            <a:ext cx="6058538" cy="4371975"/>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8649" y="1950243"/>
            <a:ext cx="3464719" cy="2586037"/>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endParaRPr kumimoji="0" lang="en-US" sz="4100" b="0" i="0" u="none" strike="noStrike" cap="none" spc="0" normalizeH="0" baseline="0" noProof="0" dirty="0">
              <a:ln>
                <a:noFill/>
              </a:ln>
              <a:solidFill>
                <a:srgbClr val="FFFFFF"/>
              </a:solidFill>
              <a:effectLst/>
              <a:uLnTx/>
              <a:uFillTx/>
              <a:latin typeface="Arial Narrow" panose="020B0606020202030204" pitchFamily="34" charset="0"/>
              <a:ea typeface="+mj-ea"/>
              <a:cs typeface="+mj-cs"/>
            </a:endParaRPr>
          </a:p>
          <a:p>
            <a:pPr marL="0" marR="0" lvl="0" indent="0" algn="ctr" fontAlgn="auto">
              <a:lnSpc>
                <a:spcPct val="90000"/>
              </a:lnSpc>
              <a:spcBef>
                <a:spcPct val="0"/>
              </a:spcBef>
              <a:spcAft>
                <a:spcPts val="600"/>
              </a:spcAft>
              <a:buClrTx/>
              <a:buSzTx/>
              <a:tabLst/>
              <a:defRPr/>
            </a:pPr>
            <a:r>
              <a:rPr kumimoji="0" lang="en-US" sz="4100" b="0" i="0" u="none" strike="noStrike" cap="none" spc="0" normalizeH="0" baseline="0" noProof="0" dirty="0">
                <a:ln>
                  <a:noFill/>
                </a:ln>
                <a:solidFill>
                  <a:srgbClr val="FFFFFF"/>
                </a:solidFill>
                <a:effectLst/>
                <a:uLnTx/>
                <a:uFillTx/>
                <a:latin typeface="Arial Narrow" panose="020B0606020202030204" pitchFamily="34" charset="0"/>
                <a:ea typeface="+mj-ea"/>
                <a:cs typeface="+mj-cs"/>
              </a:rPr>
              <a:t>THANK YOU!!!</a:t>
            </a:r>
          </a:p>
        </p:txBody>
      </p:sp>
      <p:pic>
        <p:nvPicPr>
          <p:cNvPr id="13" name="Picture 12" descr="A close up of a sign&#10;&#10;Description automatically generated">
            <a:extLst>
              <a:ext uri="{FF2B5EF4-FFF2-40B4-BE49-F238E27FC236}">
                <a16:creationId xmlns:a16="http://schemas.microsoft.com/office/drawing/2014/main" id="{A92086E2-F6C3-4997-BB39-0358C03B0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93" y="4689013"/>
            <a:ext cx="930711" cy="301754"/>
          </a:xfrm>
          <a:prstGeom prst="rect">
            <a:avLst/>
          </a:prstGeom>
        </p:spPr>
      </p:pic>
    </p:spTree>
    <p:extLst>
      <p:ext uri="{BB962C8B-B14F-4D97-AF65-F5344CB8AC3E}">
        <p14:creationId xmlns:p14="http://schemas.microsoft.com/office/powerpoint/2010/main" val="116236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preparing food in a kitchen&#10;&#10;Description automatically generated">
            <a:extLst>
              <a:ext uri="{FF2B5EF4-FFF2-40B4-BE49-F238E27FC236}">
                <a16:creationId xmlns:a16="http://schemas.microsoft.com/office/drawing/2014/main" id="{5078C86D-EEB3-4883-BC45-206FC1D77C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76" t="9091" r="15588" b="-2"/>
          <a:stretch/>
        </p:blipFill>
        <p:spPr>
          <a:xfrm>
            <a:off x="4766581" y="10"/>
            <a:ext cx="4377419" cy="3847800"/>
          </a:xfrm>
          <a:custGeom>
            <a:avLst/>
            <a:gdLst/>
            <a:ahLst/>
            <a:cxnLst/>
            <a:rect l="l" t="t" r="r" b="b"/>
            <a:pathLst>
              <a:path w="5836558" h="5130414">
                <a:moveTo>
                  <a:pt x="2376055" y="0"/>
                </a:moveTo>
                <a:lnTo>
                  <a:pt x="5836558" y="0"/>
                </a:lnTo>
                <a:lnTo>
                  <a:pt x="5836558" y="5130414"/>
                </a:lnTo>
                <a:lnTo>
                  <a:pt x="0" y="5130414"/>
                </a:lnTo>
                <a:close/>
              </a:path>
            </a:pathLst>
          </a:custGeom>
        </p:spPr>
      </p:pic>
      <p:sp>
        <p:nvSpPr>
          <p:cNvPr id="11" name="TextBox 10"/>
          <p:cNvSpPr txBox="1"/>
          <p:nvPr/>
        </p:nvSpPr>
        <p:spPr>
          <a:xfrm>
            <a:off x="630936" y="598081"/>
            <a:ext cx="4703223" cy="1792844"/>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lang="en-US" sz="3600" dirty="0">
                <a:latin typeface="Arial Narrow" panose="020B0606020202030204" pitchFamily="34" charset="0"/>
                <a:ea typeface="+mj-ea"/>
                <a:cs typeface="Arial" panose="020B0604020202020204" pitchFamily="34" charset="0"/>
              </a:rPr>
              <a:t>CUSTOMER NEEDS &amp; VALUE PROPOSTION</a:t>
            </a:r>
            <a:endParaRPr kumimoji="0" lang="en-US" sz="3600" b="0" i="0" u="none" strike="noStrike" cap="none" spc="0" normalizeH="0" baseline="0" noProof="0" dirty="0">
              <a:ln>
                <a:noFill/>
              </a:ln>
              <a:effectLst/>
              <a:uLnTx/>
              <a:uFillTx/>
              <a:latin typeface="Arial Narrow" panose="020B0606020202030204" pitchFamily="34" charset="0"/>
              <a:ea typeface="+mj-ea"/>
              <a:cs typeface="Arial" panose="020B0604020202020204" pitchFamily="34" charset="0"/>
            </a:endParaRPr>
          </a:p>
        </p:txBody>
      </p:sp>
      <p:sp>
        <p:nvSpPr>
          <p:cNvPr id="102" name="Freeform: Shape 95">
            <a:extLst>
              <a:ext uri="{FF2B5EF4-FFF2-40B4-BE49-F238E27FC236}">
                <a16:creationId xmlns:a16="http://schemas.microsoft.com/office/drawing/2014/main" id="{5EB73228-F09B-409F-9EC1-7E853C4F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380" y="3969381"/>
            <a:ext cx="4957620" cy="1174119"/>
          </a:xfrm>
          <a:custGeom>
            <a:avLst/>
            <a:gdLst>
              <a:gd name="connsiteX0" fmla="*/ 1186806 w 6610160"/>
              <a:gd name="connsiteY0" fmla="*/ 0 h 1565491"/>
              <a:gd name="connsiteX1" fmla="*/ 1692132 w 6610160"/>
              <a:gd name="connsiteY1" fmla="*/ 0 h 1565491"/>
              <a:gd name="connsiteX2" fmla="*/ 6104834 w 6610160"/>
              <a:gd name="connsiteY2" fmla="*/ 0 h 1565491"/>
              <a:gd name="connsiteX3" fmla="*/ 6610160 w 6610160"/>
              <a:gd name="connsiteY3" fmla="*/ 0 h 1565491"/>
              <a:gd name="connsiteX4" fmla="*/ 6610160 w 6610160"/>
              <a:gd name="connsiteY4" fmla="*/ 1565491 h 1565491"/>
              <a:gd name="connsiteX5" fmla="*/ 0 w 6610160"/>
              <a:gd name="connsiteY5" fmla="*/ 1565491 h 1565491"/>
              <a:gd name="connsiteX6" fmla="*/ 724290 w 6610160"/>
              <a:gd name="connsiteY6" fmla="*/ 1591 h 1565491"/>
              <a:gd name="connsiteX7" fmla="*/ 1186070 w 6610160"/>
              <a:gd name="connsiteY7"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0160" h="1565491">
                <a:moveTo>
                  <a:pt x="1186806" y="0"/>
                </a:moveTo>
                <a:lnTo>
                  <a:pt x="1692132" y="0"/>
                </a:lnTo>
                <a:lnTo>
                  <a:pt x="6104834" y="0"/>
                </a:lnTo>
                <a:lnTo>
                  <a:pt x="6610160" y="0"/>
                </a:lnTo>
                <a:lnTo>
                  <a:pt x="6610160" y="1565491"/>
                </a:lnTo>
                <a:lnTo>
                  <a:pt x="0" y="1565491"/>
                </a:lnTo>
                <a:lnTo>
                  <a:pt x="724290" y="1591"/>
                </a:lnTo>
                <a:lnTo>
                  <a:pt x="1186070" y="159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97">
            <a:extLst>
              <a:ext uri="{FF2B5EF4-FFF2-40B4-BE49-F238E27FC236}">
                <a16:creationId xmlns:a16="http://schemas.microsoft.com/office/drawing/2014/main" id="{3150A4AE-7BE7-480D-BD8C-3951E647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69382"/>
            <a:ext cx="4608277" cy="1174118"/>
          </a:xfrm>
          <a:custGeom>
            <a:avLst/>
            <a:gdLst>
              <a:gd name="connsiteX0" fmla="*/ 0 w 6144370"/>
              <a:gd name="connsiteY0" fmla="*/ 0 h 1565491"/>
              <a:gd name="connsiteX1" fmla="*/ 6144370 w 6144370"/>
              <a:gd name="connsiteY1" fmla="*/ 0 h 1565491"/>
              <a:gd name="connsiteX2" fmla="*/ 5419344 w 6144370"/>
              <a:gd name="connsiteY2" fmla="*/ 1565491 h 1565491"/>
              <a:gd name="connsiteX3" fmla="*/ 0 w 6144370"/>
              <a:gd name="connsiteY3" fmla="*/ 1565491 h 1565491"/>
            </a:gdLst>
            <a:ahLst/>
            <a:cxnLst>
              <a:cxn ang="0">
                <a:pos x="connsiteX0" y="connsiteY0"/>
              </a:cxn>
              <a:cxn ang="0">
                <a:pos x="connsiteX1" y="connsiteY1"/>
              </a:cxn>
              <a:cxn ang="0">
                <a:pos x="connsiteX2" y="connsiteY2"/>
              </a:cxn>
              <a:cxn ang="0">
                <a:pos x="connsiteX3" y="connsiteY3"/>
              </a:cxn>
            </a:cxnLst>
            <a:rect l="l" t="t" r="r" b="b"/>
            <a:pathLst>
              <a:path w="6144370" h="1565491">
                <a:moveTo>
                  <a:pt x="0" y="0"/>
                </a:moveTo>
                <a:lnTo>
                  <a:pt x="6144370" y="0"/>
                </a:lnTo>
                <a:lnTo>
                  <a:pt x="5419344" y="1565491"/>
                </a:lnTo>
                <a:lnTo>
                  <a:pt x="0" y="15654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arallelogram 6">
            <a:extLst>
              <a:ext uri="{FF2B5EF4-FFF2-40B4-BE49-F238E27FC236}">
                <a16:creationId xmlns:a16="http://schemas.microsoft.com/office/drawing/2014/main" id="{02C576FA-FC1D-4189-9A7B-60A2C1F01DEA}"/>
              </a:ext>
            </a:extLst>
          </p:cNvPr>
          <p:cNvSpPr/>
          <p:nvPr/>
        </p:nvSpPr>
        <p:spPr>
          <a:xfrm>
            <a:off x="4182533" y="3969381"/>
            <a:ext cx="4994357" cy="1180893"/>
          </a:xfrm>
          <a:custGeom>
            <a:avLst/>
            <a:gdLst>
              <a:gd name="connsiteX0" fmla="*/ 0 w 4608277"/>
              <a:gd name="connsiteY0" fmla="*/ 1174119 h 1174119"/>
              <a:gd name="connsiteX1" fmla="*/ 293530 w 4608277"/>
              <a:gd name="connsiteY1" fmla="*/ 0 h 1174119"/>
              <a:gd name="connsiteX2" fmla="*/ 4608277 w 4608277"/>
              <a:gd name="connsiteY2" fmla="*/ 0 h 1174119"/>
              <a:gd name="connsiteX3" fmla="*/ 4314747 w 4608277"/>
              <a:gd name="connsiteY3" fmla="*/ 1174119 h 1174119"/>
              <a:gd name="connsiteX4" fmla="*/ 0 w 4608277"/>
              <a:gd name="connsiteY4" fmla="*/ 1174119 h 1174119"/>
              <a:gd name="connsiteX0" fmla="*/ 0 w 4845344"/>
              <a:gd name="connsiteY0" fmla="*/ 1180893 h 1180893"/>
              <a:gd name="connsiteX1" fmla="*/ 530597 w 4845344"/>
              <a:gd name="connsiteY1" fmla="*/ 0 h 1180893"/>
              <a:gd name="connsiteX2" fmla="*/ 4845344 w 4845344"/>
              <a:gd name="connsiteY2" fmla="*/ 0 h 1180893"/>
              <a:gd name="connsiteX3" fmla="*/ 4551814 w 4845344"/>
              <a:gd name="connsiteY3" fmla="*/ 1174119 h 1180893"/>
              <a:gd name="connsiteX4" fmla="*/ 0 w 4845344"/>
              <a:gd name="connsiteY4" fmla="*/ 1180893 h 1180893"/>
              <a:gd name="connsiteX0" fmla="*/ 0 w 4964988"/>
              <a:gd name="connsiteY0" fmla="*/ 1180893 h 1180893"/>
              <a:gd name="connsiteX1" fmla="*/ 530597 w 4964988"/>
              <a:gd name="connsiteY1" fmla="*/ 0 h 1180893"/>
              <a:gd name="connsiteX2" fmla="*/ 4845344 w 4964988"/>
              <a:gd name="connsiteY2" fmla="*/ 0 h 1180893"/>
              <a:gd name="connsiteX3" fmla="*/ 4964988 w 4964988"/>
              <a:gd name="connsiteY3" fmla="*/ 1174119 h 1180893"/>
              <a:gd name="connsiteX4" fmla="*/ 0 w 4964988"/>
              <a:gd name="connsiteY4" fmla="*/ 1180893 h 1180893"/>
              <a:gd name="connsiteX0" fmla="*/ 0 w 4994357"/>
              <a:gd name="connsiteY0" fmla="*/ 1180893 h 1180893"/>
              <a:gd name="connsiteX1" fmla="*/ 530597 w 4994357"/>
              <a:gd name="connsiteY1" fmla="*/ 0 h 1180893"/>
              <a:gd name="connsiteX2" fmla="*/ 4994357 w 4994357"/>
              <a:gd name="connsiteY2" fmla="*/ 0 h 1180893"/>
              <a:gd name="connsiteX3" fmla="*/ 4964988 w 4994357"/>
              <a:gd name="connsiteY3" fmla="*/ 1174119 h 1180893"/>
              <a:gd name="connsiteX4" fmla="*/ 0 w 4994357"/>
              <a:gd name="connsiteY4" fmla="*/ 1180893 h 118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357" h="1180893">
                <a:moveTo>
                  <a:pt x="0" y="1180893"/>
                </a:moveTo>
                <a:lnTo>
                  <a:pt x="530597" y="0"/>
                </a:lnTo>
                <a:lnTo>
                  <a:pt x="4994357" y="0"/>
                </a:lnTo>
                <a:lnTo>
                  <a:pt x="4964988" y="1174119"/>
                </a:lnTo>
                <a:lnTo>
                  <a:pt x="0" y="1180893"/>
                </a:lnTo>
                <a:close/>
              </a:path>
            </a:pathLst>
          </a:custGeom>
          <a:solidFill>
            <a:srgbClr val="DC281E"/>
          </a:solidFill>
          <a:ln>
            <a:solidFill>
              <a:srgbClr val="DC28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9839AD81-952A-4DA6-9DD8-F1383DF1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4705350"/>
            <a:ext cx="930711" cy="301754"/>
          </a:xfrm>
          <a:prstGeom prst="rect">
            <a:avLst/>
          </a:prstGeom>
        </p:spPr>
      </p:pic>
    </p:spTree>
    <p:extLst>
      <p:ext uri="{BB962C8B-B14F-4D97-AF65-F5344CB8AC3E}">
        <p14:creationId xmlns:p14="http://schemas.microsoft.com/office/powerpoint/2010/main" val="413412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715000" y="3181350"/>
            <a:ext cx="2362200" cy="1447800"/>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2"/>
                </a:solidFill>
              </a:ln>
            </a:endParaRPr>
          </a:p>
        </p:txBody>
      </p:sp>
      <p:sp>
        <p:nvSpPr>
          <p:cNvPr id="13" name="Rounded Rectangle 12"/>
          <p:cNvSpPr/>
          <p:nvPr/>
        </p:nvSpPr>
        <p:spPr>
          <a:xfrm>
            <a:off x="1154863" y="3181350"/>
            <a:ext cx="2362200" cy="1447800"/>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2"/>
                </a:solidFill>
              </a:ln>
            </a:endParaRPr>
          </a:p>
        </p:txBody>
      </p:sp>
      <p:sp>
        <p:nvSpPr>
          <p:cNvPr id="11" name="Rounded Rectangle 10"/>
          <p:cNvSpPr/>
          <p:nvPr/>
        </p:nvSpPr>
        <p:spPr>
          <a:xfrm>
            <a:off x="1154863" y="895350"/>
            <a:ext cx="2362200" cy="1447800"/>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2"/>
                </a:solidFill>
              </a:ln>
            </a:endParaRPr>
          </a:p>
        </p:txBody>
      </p:sp>
      <p:sp>
        <p:nvSpPr>
          <p:cNvPr id="5" name="Rounded Rectangle 4"/>
          <p:cNvSpPr/>
          <p:nvPr/>
        </p:nvSpPr>
        <p:spPr>
          <a:xfrm>
            <a:off x="5715000" y="895350"/>
            <a:ext cx="2362200" cy="14478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2"/>
                </a:solidFill>
              </a:ln>
            </a:endParaRPr>
          </a:p>
        </p:txBody>
      </p:sp>
      <p:graphicFrame>
        <p:nvGraphicFramePr>
          <p:cNvPr id="4" name="Diagram 3"/>
          <p:cNvGraphicFramePr/>
          <p:nvPr/>
        </p:nvGraphicFramePr>
        <p:xfrm>
          <a:off x="1447800" y="7429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213764" y="1123950"/>
            <a:ext cx="17526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Enable me to save money.</a:t>
            </a:r>
          </a:p>
        </p:txBody>
      </p:sp>
      <p:sp>
        <p:nvSpPr>
          <p:cNvPr id="17" name="TextBox 16">
            <a:extLst>
              <a:ext uri="{FF2B5EF4-FFF2-40B4-BE49-F238E27FC236}">
                <a16:creationId xmlns:a16="http://schemas.microsoft.com/office/drawing/2014/main" id="{A6FBB227-9666-4721-A602-8A714F83EDE7}"/>
              </a:ext>
            </a:extLst>
          </p:cNvPr>
          <p:cNvSpPr txBox="1"/>
          <p:nvPr/>
        </p:nvSpPr>
        <p:spPr>
          <a:xfrm>
            <a:off x="1371600" y="1123950"/>
            <a:ext cx="17526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Save time when they interact with your product.</a:t>
            </a:r>
          </a:p>
        </p:txBody>
      </p:sp>
      <p:sp>
        <p:nvSpPr>
          <p:cNvPr id="20" name="TextBox 19">
            <a:extLst>
              <a:ext uri="{FF2B5EF4-FFF2-40B4-BE49-F238E27FC236}">
                <a16:creationId xmlns:a16="http://schemas.microsoft.com/office/drawing/2014/main" id="{196E59FC-726B-45A3-8495-37A6E4DCF3C6}"/>
              </a:ext>
            </a:extLst>
          </p:cNvPr>
          <p:cNvSpPr txBox="1"/>
          <p:nvPr/>
        </p:nvSpPr>
        <p:spPr>
          <a:xfrm>
            <a:off x="1196644" y="3448715"/>
            <a:ext cx="1752600" cy="913070"/>
          </a:xfrm>
          <a:prstGeom prst="rect">
            <a:avLst/>
          </a:prstGeom>
          <a:noFill/>
        </p:spPr>
        <p:txBody>
          <a:bodyPr wrap="square" rtlCol="0">
            <a:spAutoFit/>
          </a:bodyPr>
          <a:lstStyle/>
          <a:p>
            <a:r>
              <a:rPr lang="en-US" sz="2000" baseline="30000" dirty="0">
                <a:latin typeface="Arial" panose="020B0604020202020204" pitchFamily="34" charset="0"/>
                <a:cs typeface="Arial" panose="020B0604020202020204" pitchFamily="34" charset="0"/>
              </a:rPr>
              <a:t>Eliminate energy waste. Use less energy to perform the same task.</a:t>
            </a:r>
          </a:p>
        </p:txBody>
      </p:sp>
      <p:sp>
        <p:nvSpPr>
          <p:cNvPr id="21" name="TextBox 20">
            <a:extLst>
              <a:ext uri="{FF2B5EF4-FFF2-40B4-BE49-F238E27FC236}">
                <a16:creationId xmlns:a16="http://schemas.microsoft.com/office/drawing/2014/main" id="{0A87F8BB-3F7E-4464-9854-ACA4B198EAAB}"/>
              </a:ext>
            </a:extLst>
          </p:cNvPr>
          <p:cNvSpPr txBox="1"/>
          <p:nvPr/>
        </p:nvSpPr>
        <p:spPr>
          <a:xfrm>
            <a:off x="6324600" y="3448715"/>
            <a:ext cx="17526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Make everyday tasks easier.</a:t>
            </a:r>
          </a:p>
        </p:txBody>
      </p:sp>
      <p:sp>
        <p:nvSpPr>
          <p:cNvPr id="22" name="TextBox 21">
            <a:extLst>
              <a:ext uri="{FF2B5EF4-FFF2-40B4-BE49-F238E27FC236}">
                <a16:creationId xmlns:a16="http://schemas.microsoft.com/office/drawing/2014/main" id="{75FC8D13-A176-4806-ADAC-F7CE84C241F8}"/>
              </a:ext>
            </a:extLst>
          </p:cNvPr>
          <p:cNvSpPr txBox="1"/>
          <p:nvPr/>
        </p:nvSpPr>
        <p:spPr>
          <a:xfrm>
            <a:off x="6213764" y="133350"/>
            <a:ext cx="2730856" cy="369332"/>
          </a:xfrm>
          <a:prstGeom prst="rect">
            <a:avLst/>
          </a:prstGeom>
          <a:noFill/>
        </p:spPr>
        <p:txBody>
          <a:bodyPr wrap="square" rtlCol="0">
            <a:spAutoFit/>
          </a:bodyPr>
          <a:lstStyle/>
          <a:p>
            <a:pPr algn="r"/>
            <a:r>
              <a:rPr lang="en-US" dirty="0">
                <a:solidFill>
                  <a:schemeClr val="bg1">
                    <a:lumMod val="85000"/>
                  </a:schemeClr>
                </a:solidFill>
                <a:latin typeface="Arial" panose="020B0604020202020204" pitchFamily="34" charset="0"/>
                <a:cs typeface="Arial" panose="020B0604020202020204" pitchFamily="34" charset="0"/>
              </a:rPr>
              <a:t>CUSTOMER NEEDS</a:t>
            </a:r>
          </a:p>
        </p:txBody>
      </p:sp>
    </p:spTree>
    <p:extLst>
      <p:ext uri="{BB962C8B-B14F-4D97-AF65-F5344CB8AC3E}">
        <p14:creationId xmlns:p14="http://schemas.microsoft.com/office/powerpoint/2010/main" val="2348882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735D961D-A6C3-4515-9A18-7850B2F58E9E}"/>
              </a:ext>
            </a:extLst>
          </p:cNvPr>
          <p:cNvPicPr>
            <a:picLocks noChangeAspect="1"/>
          </p:cNvPicPr>
          <p:nvPr/>
        </p:nvPicPr>
        <p:blipFill rotWithShape="1">
          <a:blip r:embed="rId2">
            <a:extLst>
              <a:ext uri="{28A0092B-C50C-407E-A947-70E740481C1C}">
                <a14:useLocalDpi xmlns:a14="http://schemas.microsoft.com/office/drawing/2010/main" val="0"/>
              </a:ext>
            </a:extLst>
          </a:blip>
          <a:srcRect t="3915" r="24110" b="-1"/>
          <a:stretch/>
        </p:blipFill>
        <p:spPr>
          <a:xfrm>
            <a:off x="1922044" y="10"/>
            <a:ext cx="7221956" cy="5143490"/>
          </a:xfrm>
          <a:prstGeom prst="rect">
            <a:avLst/>
          </a:prstGeom>
        </p:spPr>
      </p:pic>
      <p:sp>
        <p:nvSpPr>
          <p:cNvPr id="13"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5115696" cy="514385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4509372" cy="514385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28600" y="3638550"/>
            <a:ext cx="3657600" cy="163291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latin typeface="Arial" panose="020B0604020202020204" pitchFamily="34" charset="0"/>
                <a:ea typeface="+mj-ea"/>
                <a:cs typeface="Arial" panose="020B0604020202020204" pitchFamily="34" charset="0"/>
              </a:rPr>
              <a:t>CONVENIENCE</a:t>
            </a:r>
          </a:p>
        </p:txBody>
      </p:sp>
    </p:spTree>
    <p:extLst>
      <p:ext uri="{BB962C8B-B14F-4D97-AF65-F5344CB8AC3E}">
        <p14:creationId xmlns:p14="http://schemas.microsoft.com/office/powerpoint/2010/main" val="203744018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97BE3-299E-422E-8045-A3B28883CB50}"/>
              </a:ext>
            </a:extLst>
          </p:cNvPr>
          <p:cNvSpPr txBox="1"/>
          <p:nvPr/>
        </p:nvSpPr>
        <p:spPr>
          <a:xfrm>
            <a:off x="5486400" y="1212403"/>
            <a:ext cx="3276600" cy="2718693"/>
          </a:xfrm>
          <a:prstGeom prst="rect">
            <a:avLst/>
          </a:prstGeom>
          <a:noFill/>
        </p:spPr>
        <p:txBody>
          <a:bodyPr wrap="square" rtlCol="0">
            <a:spAutoFit/>
          </a:bodyPr>
          <a:lstStyle/>
          <a:p>
            <a:r>
              <a:rPr lang="en-US" sz="3200" baseline="30000" dirty="0">
                <a:latin typeface="Arial" panose="020B0604020202020204" pitchFamily="34" charset="0"/>
                <a:cs typeface="Arial" panose="020B0604020202020204" pitchFamily="34" charset="0"/>
              </a:rPr>
              <a:t>Provides almost boiling water coming out of your faucet is not only very convenient but time saving. It maintains a consistent and reliable supply of hot water for when you need it.</a:t>
            </a:r>
          </a:p>
        </p:txBody>
      </p:sp>
      <p:pic>
        <p:nvPicPr>
          <p:cNvPr id="5" name="Picture 4" descr="A person standing in front of a window&#10;&#10;Description automatically generated">
            <a:extLst>
              <a:ext uri="{FF2B5EF4-FFF2-40B4-BE49-F238E27FC236}">
                <a16:creationId xmlns:a16="http://schemas.microsoft.com/office/drawing/2014/main" id="{144AF474-73A1-416F-AC7A-8DA842A55A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722"/>
          <a:stretch/>
        </p:blipFill>
        <p:spPr>
          <a:xfrm>
            <a:off x="0" y="0"/>
            <a:ext cx="4876800" cy="5143500"/>
          </a:xfrm>
          <a:prstGeom prst="rect">
            <a:avLst/>
          </a:prstGeom>
        </p:spPr>
      </p:pic>
      <p:sp>
        <p:nvSpPr>
          <p:cNvPr id="6" name="TextBox 5">
            <a:extLst>
              <a:ext uri="{FF2B5EF4-FFF2-40B4-BE49-F238E27FC236}">
                <a16:creationId xmlns:a16="http://schemas.microsoft.com/office/drawing/2014/main" id="{C2571B39-F64A-4B23-B0A3-58A95BA405C7}"/>
              </a:ext>
            </a:extLst>
          </p:cNvPr>
          <p:cNvSpPr txBox="1"/>
          <p:nvPr/>
        </p:nvSpPr>
        <p:spPr>
          <a:xfrm>
            <a:off x="7010400" y="133350"/>
            <a:ext cx="1934220" cy="369332"/>
          </a:xfrm>
          <a:prstGeom prst="rect">
            <a:avLst/>
          </a:prstGeom>
          <a:noFill/>
        </p:spPr>
        <p:txBody>
          <a:bodyPr wrap="square" rtlCol="0">
            <a:spAutoFit/>
          </a:bodyPr>
          <a:lstStyle/>
          <a:p>
            <a:pPr algn="r"/>
            <a:r>
              <a:rPr lang="en-US" dirty="0">
                <a:solidFill>
                  <a:schemeClr val="bg1">
                    <a:lumMod val="85000"/>
                  </a:schemeClr>
                </a:solidFill>
                <a:latin typeface="Arial" panose="020B0604020202020204" pitchFamily="34" charset="0"/>
                <a:cs typeface="Arial" panose="020B0604020202020204" pitchFamily="34" charset="0"/>
              </a:rPr>
              <a:t>CONVENIENCE</a:t>
            </a:r>
          </a:p>
        </p:txBody>
      </p:sp>
    </p:spTree>
    <p:extLst>
      <p:ext uri="{BB962C8B-B14F-4D97-AF65-F5344CB8AC3E}">
        <p14:creationId xmlns:p14="http://schemas.microsoft.com/office/powerpoint/2010/main" val="368446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83F47-8071-47BC-96D3-5BCA6C9D2774}"/>
              </a:ext>
            </a:extLst>
          </p:cNvPr>
          <p:cNvPicPr>
            <a:picLocks noChangeAspect="1"/>
          </p:cNvPicPr>
          <p:nvPr/>
        </p:nvPicPr>
        <p:blipFill rotWithShape="1">
          <a:blip r:embed="rId2">
            <a:extLst>
              <a:ext uri="{28A0092B-C50C-407E-A947-70E740481C1C}">
                <a14:useLocalDpi xmlns:a14="http://schemas.microsoft.com/office/drawing/2010/main" val="0"/>
              </a:ext>
            </a:extLst>
          </a:blip>
          <a:srcRect t="10678" r="9089" b="323"/>
          <a:stretch/>
        </p:blipFill>
        <p:spPr>
          <a:xfrm>
            <a:off x="1922044" y="10"/>
            <a:ext cx="7221956" cy="5143490"/>
          </a:xfrm>
          <a:prstGeom prst="rect">
            <a:avLst/>
          </a:prstGeom>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5115696" cy="514385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4509372" cy="514385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603504" y="3031958"/>
            <a:ext cx="2909424" cy="163291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latin typeface="Arial Narrow" panose="020B0606020202030204" pitchFamily="34" charset="0"/>
                <a:ea typeface="+mj-ea"/>
                <a:cs typeface="+mj-cs"/>
              </a:rPr>
              <a:t>ENERGY EFFICIENT</a:t>
            </a:r>
          </a:p>
        </p:txBody>
      </p:sp>
    </p:spTree>
    <p:extLst>
      <p:ext uri="{BB962C8B-B14F-4D97-AF65-F5344CB8AC3E}">
        <p14:creationId xmlns:p14="http://schemas.microsoft.com/office/powerpoint/2010/main" val="62335806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97BE3-299E-422E-8045-A3B28883CB50}"/>
              </a:ext>
            </a:extLst>
          </p:cNvPr>
          <p:cNvSpPr txBox="1"/>
          <p:nvPr/>
        </p:nvSpPr>
        <p:spPr>
          <a:xfrm>
            <a:off x="5486400" y="1212403"/>
            <a:ext cx="3276600" cy="2718693"/>
          </a:xfrm>
          <a:prstGeom prst="rect">
            <a:avLst/>
          </a:prstGeom>
          <a:noFill/>
        </p:spPr>
        <p:txBody>
          <a:bodyPr wrap="square" rtlCol="0">
            <a:spAutoFit/>
          </a:bodyPr>
          <a:lstStyle/>
          <a:p>
            <a:r>
              <a:rPr lang="en-US" sz="3200" baseline="30000" dirty="0">
                <a:latin typeface="Arial" panose="020B0604020202020204" pitchFamily="34" charset="0"/>
                <a:cs typeface="Arial" panose="020B0604020202020204" pitchFamily="34" charset="0"/>
              </a:rPr>
              <a:t>The HT-400 5/8 gallon tank produces up to 208°F water instantly. The energy efficient tank uses less energy throughout the day than a light bulb or boiling a kettle 3 times a day. </a:t>
            </a:r>
          </a:p>
        </p:txBody>
      </p:sp>
      <p:sp>
        <p:nvSpPr>
          <p:cNvPr id="6" name="TextBox 5">
            <a:extLst>
              <a:ext uri="{FF2B5EF4-FFF2-40B4-BE49-F238E27FC236}">
                <a16:creationId xmlns:a16="http://schemas.microsoft.com/office/drawing/2014/main" id="{C2571B39-F64A-4B23-B0A3-58A95BA405C7}"/>
              </a:ext>
            </a:extLst>
          </p:cNvPr>
          <p:cNvSpPr txBox="1"/>
          <p:nvPr/>
        </p:nvSpPr>
        <p:spPr>
          <a:xfrm>
            <a:off x="6172200" y="133350"/>
            <a:ext cx="2772420" cy="369332"/>
          </a:xfrm>
          <a:prstGeom prst="rect">
            <a:avLst/>
          </a:prstGeom>
          <a:noFill/>
        </p:spPr>
        <p:txBody>
          <a:bodyPr wrap="square" rtlCol="0">
            <a:spAutoFit/>
          </a:bodyPr>
          <a:lstStyle/>
          <a:p>
            <a:pPr algn="r"/>
            <a:r>
              <a:rPr lang="en-US" dirty="0">
                <a:solidFill>
                  <a:schemeClr val="bg1">
                    <a:lumMod val="85000"/>
                  </a:schemeClr>
                </a:solidFill>
                <a:latin typeface="Arial" panose="020B0604020202020204" pitchFamily="34" charset="0"/>
                <a:cs typeface="Arial" panose="020B0604020202020204" pitchFamily="34" charset="0"/>
              </a:rPr>
              <a:t>ENERGY EFFICIENT</a:t>
            </a:r>
          </a:p>
        </p:txBody>
      </p:sp>
      <p:pic>
        <p:nvPicPr>
          <p:cNvPr id="3" name="Picture 2" descr="A person standing in front of a window&#10;&#10;Description automatically generated">
            <a:extLst>
              <a:ext uri="{FF2B5EF4-FFF2-40B4-BE49-F238E27FC236}">
                <a16:creationId xmlns:a16="http://schemas.microsoft.com/office/drawing/2014/main" id="{91A59421-95C3-472B-B91E-1C757C113C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21" r="16946"/>
          <a:stretch/>
        </p:blipFill>
        <p:spPr>
          <a:xfrm>
            <a:off x="-152400" y="-2"/>
            <a:ext cx="5181600" cy="5143501"/>
          </a:xfrm>
          <a:prstGeom prst="rect">
            <a:avLst/>
          </a:prstGeom>
        </p:spPr>
      </p:pic>
    </p:spTree>
    <p:extLst>
      <p:ext uri="{BB962C8B-B14F-4D97-AF65-F5344CB8AC3E}">
        <p14:creationId xmlns:p14="http://schemas.microsoft.com/office/powerpoint/2010/main" val="180614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49EE4B-5C28-44C3-9E67-4D042116A46F}"/>
              </a:ext>
            </a:extLst>
          </p:cNvPr>
          <p:cNvPicPr>
            <a:picLocks noChangeAspect="1"/>
          </p:cNvPicPr>
          <p:nvPr/>
        </p:nvPicPr>
        <p:blipFill rotWithShape="1">
          <a:blip r:embed="rId2">
            <a:extLst>
              <a:ext uri="{28A0092B-C50C-407E-A947-70E740481C1C}">
                <a14:useLocalDpi xmlns:a14="http://schemas.microsoft.com/office/drawing/2010/main" val="0"/>
              </a:ext>
            </a:extLst>
          </a:blip>
          <a:srcRect l="24387" t="2915" r="1" b="6177"/>
          <a:stretch/>
        </p:blipFill>
        <p:spPr>
          <a:xfrm>
            <a:off x="20" y="10"/>
            <a:ext cx="6531408" cy="5143490"/>
          </a:xfrm>
          <a:prstGeom prst="rect">
            <a:avLst/>
          </a:prstGeom>
        </p:spPr>
      </p:pic>
      <p:sp>
        <p:nvSpPr>
          <p:cNvPr id="16" name="Freeform: Shape 15">
            <a:extLst>
              <a:ext uri="{FF2B5EF4-FFF2-40B4-BE49-F238E27FC236}">
                <a16:creationId xmlns:a16="http://schemas.microsoft.com/office/drawing/2014/main" id="{63174CE2-EAFC-4544-8CF9-23DDE077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374857" y="-358"/>
            <a:ext cx="5769142" cy="5143858"/>
          </a:xfrm>
          <a:custGeom>
            <a:avLst/>
            <a:gdLst>
              <a:gd name="connsiteX0" fmla="*/ 7590845 w 7590845"/>
              <a:gd name="connsiteY0" fmla="*/ 6858478 h 6858478"/>
              <a:gd name="connsiteX1" fmla="*/ 166290 w 7590845"/>
              <a:gd name="connsiteY1" fmla="*/ 6858478 h 6858478"/>
              <a:gd name="connsiteX2" fmla="*/ 166550 w 7590845"/>
              <a:gd name="connsiteY2" fmla="*/ 6857915 h 6858478"/>
              <a:gd name="connsiteX3" fmla="*/ 0 w 7590845"/>
              <a:gd name="connsiteY3" fmla="*/ 6857915 h 6858478"/>
              <a:gd name="connsiteX4" fmla="*/ 0 w 7590845"/>
              <a:gd name="connsiteY4" fmla="*/ 0 h 6858478"/>
              <a:gd name="connsiteX5" fmla="*/ 3342665 w 7590845"/>
              <a:gd name="connsiteY5" fmla="*/ 0 h 6858478"/>
              <a:gd name="connsiteX6" fmla="*/ 4408893 w 7590845"/>
              <a:gd name="connsiteY6" fmla="*/ 0 h 6858478"/>
              <a:gd name="connsiteX7" fmla="*/ 4414470 w 7590845"/>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0845" h="6858478">
                <a:moveTo>
                  <a:pt x="7590845" y="6858478"/>
                </a:moveTo>
                <a:lnTo>
                  <a:pt x="166290" y="6858478"/>
                </a:lnTo>
                <a:lnTo>
                  <a:pt x="166550" y="6857915"/>
                </a:lnTo>
                <a:lnTo>
                  <a:pt x="0" y="6857915"/>
                </a:lnTo>
                <a:lnTo>
                  <a:pt x="0" y="0"/>
                </a:lnTo>
                <a:lnTo>
                  <a:pt x="3342665" y="0"/>
                </a:lnTo>
                <a:lnTo>
                  <a:pt x="4408893" y="0"/>
                </a:lnTo>
                <a:lnTo>
                  <a:pt x="441447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550A4F0-C697-42F7-8FAD-3108DDF7B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276" y="-359"/>
            <a:ext cx="5160723" cy="5143859"/>
          </a:xfrm>
          <a:custGeom>
            <a:avLst/>
            <a:gdLst>
              <a:gd name="connsiteX0" fmla="*/ 824356 w 6790308"/>
              <a:gd name="connsiteY0" fmla="*/ 6858479 h 6858479"/>
              <a:gd name="connsiteX1" fmla="*/ 0 w 6790308"/>
              <a:gd name="connsiteY1" fmla="*/ 6858479 h 6858479"/>
              <a:gd name="connsiteX2" fmla="*/ 0 w 6790308"/>
              <a:gd name="connsiteY2" fmla="*/ 0 h 6858479"/>
              <a:gd name="connsiteX3" fmla="*/ 2542128 w 6790308"/>
              <a:gd name="connsiteY3" fmla="*/ 0 h 6858479"/>
              <a:gd name="connsiteX4" fmla="*/ 3608356 w 6790308"/>
              <a:gd name="connsiteY4" fmla="*/ 0 h 6858479"/>
              <a:gd name="connsiteX5" fmla="*/ 3613933 w 6790308"/>
              <a:gd name="connsiteY5" fmla="*/ 0 h 6858479"/>
              <a:gd name="connsiteX6" fmla="*/ 6790308 w 6790308"/>
              <a:gd name="connsiteY6" fmla="*/ 6858478 h 6858479"/>
              <a:gd name="connsiteX7" fmla="*/ 824356 w 6790308"/>
              <a:gd name="connsiteY7" fmla="*/ 6858478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0308" h="6858479">
                <a:moveTo>
                  <a:pt x="824356" y="6858479"/>
                </a:moveTo>
                <a:lnTo>
                  <a:pt x="0" y="6858479"/>
                </a:lnTo>
                <a:lnTo>
                  <a:pt x="0" y="0"/>
                </a:lnTo>
                <a:lnTo>
                  <a:pt x="2542128" y="0"/>
                </a:lnTo>
                <a:lnTo>
                  <a:pt x="3608356" y="0"/>
                </a:lnTo>
                <a:lnTo>
                  <a:pt x="3613933" y="0"/>
                </a:lnTo>
                <a:lnTo>
                  <a:pt x="6790308" y="6858478"/>
                </a:lnTo>
                <a:lnTo>
                  <a:pt x="824356"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388102" y="271912"/>
            <a:ext cx="3127248" cy="1704625"/>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200" b="0" i="0" u="none" strike="noStrike" cap="none" spc="0" normalizeH="0" baseline="0" noProof="0" dirty="0">
                <a:ln>
                  <a:noFill/>
                </a:ln>
                <a:effectLst/>
                <a:uLnTx/>
                <a:uFillTx/>
                <a:latin typeface="Arial Narrow" panose="020B0606020202030204" pitchFamily="34" charset="0"/>
                <a:ea typeface="+mj-ea"/>
                <a:cs typeface="+mj-cs"/>
              </a:rPr>
              <a:t>COST SAVINGS</a:t>
            </a:r>
          </a:p>
        </p:txBody>
      </p:sp>
    </p:spTree>
    <p:extLst>
      <p:ext uri="{BB962C8B-B14F-4D97-AF65-F5344CB8AC3E}">
        <p14:creationId xmlns:p14="http://schemas.microsoft.com/office/powerpoint/2010/main" val="1422379197"/>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q8V.YwaTQ.VpS.dEMp2V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2751</TotalTime>
  <Words>2877</Words>
  <Application>Microsoft Office PowerPoint</Application>
  <PresentationFormat>On-screen Show (16:9)</PresentationFormat>
  <Paragraphs>438</Paragraphs>
  <Slides>27</Slides>
  <Notes>20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Arial Narrow</vt:lpstr>
      <vt:lpstr>Brain Flower</vt:lpstr>
      <vt:lpstr>Calibri</vt:lpstr>
      <vt:lpstr>Calibri Light</vt:lpstr>
      <vt:lpstr>Office Theme</vt:lpstr>
      <vt:lpstr>think-cell Slide</vt:lpstr>
      <vt:lpstr>PowerPoint Presentation</vt:lpstr>
      <vt:lpstr>HT-400 LITTLE BUTLER HEATING TANK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Nixon</dc:creator>
  <cp:lastModifiedBy>Tim Dallas</cp:lastModifiedBy>
  <cp:revision>41</cp:revision>
  <dcterms:created xsi:type="dcterms:W3CDTF">2020-07-06T22:26:42Z</dcterms:created>
  <dcterms:modified xsi:type="dcterms:W3CDTF">2020-07-09T21:37:42Z</dcterms:modified>
</cp:coreProperties>
</file>