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51" r:id="rId2"/>
    <p:sldId id="361" r:id="rId3"/>
    <p:sldId id="347" r:id="rId4"/>
    <p:sldId id="348" r:id="rId5"/>
    <p:sldId id="398" r:id="rId6"/>
    <p:sldId id="397" r:id="rId7"/>
    <p:sldId id="363" r:id="rId8"/>
    <p:sldId id="355" r:id="rId9"/>
    <p:sldId id="364" r:id="rId10"/>
    <p:sldId id="356" r:id="rId11"/>
    <p:sldId id="359" r:id="rId12"/>
    <p:sldId id="410" r:id="rId13"/>
    <p:sldId id="357" r:id="rId14"/>
    <p:sldId id="365" r:id="rId15"/>
    <p:sldId id="350" r:id="rId16"/>
    <p:sldId id="403" r:id="rId17"/>
    <p:sldId id="353" r:id="rId18"/>
    <p:sldId id="358" r:id="rId19"/>
    <p:sldId id="366" r:id="rId20"/>
    <p:sldId id="354" r:id="rId21"/>
    <p:sldId id="399" r:id="rId22"/>
    <p:sldId id="415" r:id="rId23"/>
    <p:sldId id="405" r:id="rId24"/>
    <p:sldId id="406" r:id="rId25"/>
    <p:sldId id="401" r:id="rId26"/>
    <p:sldId id="400" r:id="rId27"/>
    <p:sldId id="402" r:id="rId28"/>
    <p:sldId id="404" r:id="rId29"/>
    <p:sldId id="407" r:id="rId30"/>
    <p:sldId id="372" r:id="rId31"/>
    <p:sldId id="368" r:id="rId32"/>
    <p:sldId id="369" r:id="rId33"/>
    <p:sldId id="373" r:id="rId34"/>
    <p:sldId id="374" r:id="rId35"/>
    <p:sldId id="352" r:id="rId36"/>
  </p:sldIdLst>
  <p:sldSz cx="9875838" cy="75898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91">
          <p15:clr>
            <a:srgbClr val="A4A3A4"/>
          </p15:clr>
        </p15:guide>
        <p15:guide id="2" pos="31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86" autoAdjust="0"/>
  </p:normalViewPr>
  <p:slideViewPr>
    <p:cSldViewPr>
      <p:cViewPr varScale="1">
        <p:scale>
          <a:sx n="69" d="100"/>
          <a:sy n="69" d="100"/>
        </p:scale>
        <p:origin x="1699" y="72"/>
      </p:cViewPr>
      <p:guideLst>
        <p:guide orient="horz" pos="2391"/>
        <p:guide pos="3111"/>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E2D8B7-F672-4CBB-AAA6-BD04C9B03F69}" type="datetimeFigureOut">
              <a:rPr lang="en-US" smtClean="0"/>
              <a:t>4/30/2020</a:t>
            </a:fld>
            <a:endParaRPr lang="en-US"/>
          </a:p>
        </p:txBody>
      </p:sp>
      <p:sp>
        <p:nvSpPr>
          <p:cNvPr id="4" name="Slide Image Placeholder 3"/>
          <p:cNvSpPr>
            <a:spLocks noGrp="1" noRot="1" noChangeAspect="1"/>
          </p:cNvSpPr>
          <p:nvPr>
            <p:ph type="sldImg" idx="2"/>
          </p:nvPr>
        </p:nvSpPr>
        <p:spPr>
          <a:xfrm>
            <a:off x="1198563" y="685800"/>
            <a:ext cx="44608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C59F9B-2C80-4747-919B-3FD3448D0365}" type="slidenum">
              <a:rPr lang="en-US" smtClean="0"/>
              <a:t>‹#›</a:t>
            </a:fld>
            <a:endParaRPr lang="en-US"/>
          </a:p>
        </p:txBody>
      </p:sp>
    </p:spTree>
    <p:extLst>
      <p:ext uri="{BB962C8B-B14F-4D97-AF65-F5344CB8AC3E}">
        <p14:creationId xmlns:p14="http://schemas.microsoft.com/office/powerpoint/2010/main" val="2905384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2006: </a:t>
            </a:r>
            <a:r>
              <a:rPr lang="en-US" sz="1600" dirty="0">
                <a:latin typeface="Times New Roman" panose="02020603050405020304" pitchFamily="18" charset="0"/>
                <a:cs typeface="Times New Roman" panose="02020603050405020304" pitchFamily="18" charset="0"/>
              </a:rPr>
              <a:t>Launched with a line of limited cooking and ventilation products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2009: </a:t>
            </a:r>
            <a:r>
              <a:rPr lang="en-US" sz="1600" dirty="0">
                <a:latin typeface="Times New Roman" panose="02020603050405020304" pitchFamily="18" charset="0"/>
                <a:cs typeface="Times New Roman" panose="02020603050405020304" pitchFamily="18" charset="0"/>
              </a:rPr>
              <a:t>This acquisition dramatically expands our offerings with </a:t>
            </a:r>
            <a:r>
              <a:rPr lang="en-US" sz="1600" dirty="0">
                <a:solidFill>
                  <a:srgbClr val="FF0000"/>
                </a:solidFill>
                <a:latin typeface="Times New Roman" panose="02020603050405020304" pitchFamily="18" charset="0"/>
                <a:cs typeface="Times New Roman" panose="02020603050405020304" pitchFamily="18" charset="0"/>
              </a:rPr>
              <a:t>many </a:t>
            </a:r>
            <a:r>
              <a:rPr lang="en-US" sz="1600" dirty="0">
                <a:latin typeface="Times New Roman" panose="02020603050405020304" pitchFamily="18" charset="0"/>
                <a:cs typeface="Times New Roman" panose="02020603050405020304" pitchFamily="18" charset="0"/>
              </a:rPr>
              <a:t>new models, and exciting new customization capabilities with different types of metals, strapping and finishes.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2017: Abbaka is a leader in handcrafted ventilation &amp; the industry leading  </a:t>
            </a:r>
            <a:r>
              <a:rPr lang="en-US" sz="1600" dirty="0" err="1">
                <a:latin typeface="Times New Roman" panose="02020603050405020304" pitchFamily="18" charset="0"/>
                <a:cs typeface="Times New Roman" panose="02020603050405020304" pitchFamily="18" charset="0"/>
              </a:rPr>
              <a:t>Hy</a:t>
            </a:r>
            <a:r>
              <a:rPr lang="en-US" sz="1600" dirty="0">
                <a:latin typeface="Times New Roman" panose="02020603050405020304" pitchFamily="18" charset="0"/>
                <a:cs typeface="Times New Roman" panose="02020603050405020304" pitchFamily="18" charset="0"/>
              </a:rPr>
              <a:t>-Ex remote blower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2</a:t>
            </a:fld>
            <a:endParaRPr lang="en-US"/>
          </a:p>
        </p:txBody>
      </p:sp>
    </p:spTree>
    <p:extLst>
      <p:ext uri="{BB962C8B-B14F-4D97-AF65-F5344CB8AC3E}">
        <p14:creationId xmlns:p14="http://schemas.microsoft.com/office/powerpoint/2010/main" val="2588289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Delayed Off </a:t>
            </a:r>
            <a:r>
              <a:rPr lang="en-US" dirty="0">
                <a:latin typeface="Times New Roman" panose="02020603050405020304" pitchFamily="18" charset="0"/>
                <a:cs typeface="Times New Roman" panose="02020603050405020304" pitchFamily="18" charset="0"/>
              </a:rPr>
              <a:t>feature will run hood for 7 minutes after you’ve finished cooking and shut off automatically.</a:t>
            </a:r>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3</a:t>
            </a:fld>
            <a:endParaRPr lang="en-US"/>
          </a:p>
        </p:txBody>
      </p:sp>
    </p:spTree>
    <p:extLst>
      <p:ext uri="{BB962C8B-B14F-4D97-AF65-F5344CB8AC3E}">
        <p14:creationId xmlns:p14="http://schemas.microsoft.com/office/powerpoint/2010/main" val="4090248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7921"/>
            <a:r>
              <a:rPr lang="en-US" dirty="0">
                <a:solidFill>
                  <a:prstClr val="black"/>
                </a:solidFill>
                <a:latin typeface="Times New Roman" panose="02020603050405020304" pitchFamily="18" charset="0"/>
                <a:cs typeface="Times New Roman" panose="02020603050405020304" pitchFamily="18" charset="0"/>
              </a:rPr>
              <a:t>Most customers that are purchasing professional-grade appliances think about ventilation options last, when it really is the starting point for a remodel or new build.  The location and ability to properly vent can quickly dictate overall kitchen and appliance layout.  Although hoods serve a very specific function of pulling out cooking odors, grease and smoke they CAN have a strong design appeal, that will help create a focal point for a kitchen - and be the statement piece that a client anchors around.  The ability to customize ventilation is critical when designing for your clients.</a:t>
            </a:r>
          </a:p>
        </p:txBody>
      </p:sp>
      <p:sp>
        <p:nvSpPr>
          <p:cNvPr id="4" name="Slide Number Placeholder 3"/>
          <p:cNvSpPr>
            <a:spLocks noGrp="1"/>
          </p:cNvSpPr>
          <p:nvPr>
            <p:ph type="sldNum" sz="quarter" idx="10"/>
          </p:nvPr>
        </p:nvSpPr>
        <p:spPr/>
        <p:txBody>
          <a:bodyPr/>
          <a:lstStyle/>
          <a:p>
            <a:fld id="{D3C59F9B-2C80-4747-919B-3FD3448D0365}" type="slidenum">
              <a:rPr lang="en-US" smtClean="0"/>
              <a:t>7</a:t>
            </a:fld>
            <a:endParaRPr lang="en-US"/>
          </a:p>
        </p:txBody>
      </p:sp>
    </p:spTree>
    <p:extLst>
      <p:ext uri="{BB962C8B-B14F-4D97-AF65-F5344CB8AC3E}">
        <p14:creationId xmlns:p14="http://schemas.microsoft.com/office/powerpoint/2010/main" val="3147780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b="1" dirty="0">
                <a:latin typeface="Times New Roman" panose="02020603050405020304" pitchFamily="18" charset="0"/>
                <a:cs typeface="Times New Roman" panose="02020603050405020304" pitchFamily="18" charset="0"/>
              </a:rPr>
              <a:t>What is the Difference Between the Proline/Incline &amp; Pyramid/Hampton?:</a:t>
            </a:r>
          </a:p>
          <a:p>
            <a:pPr>
              <a:lnSpc>
                <a:spcPct val="150000"/>
              </a:lnSpc>
            </a:pPr>
            <a:r>
              <a:rPr lang="en-US" sz="1200" dirty="0">
                <a:latin typeface="Times New Roman" panose="02020603050405020304" pitchFamily="18" charset="0"/>
                <a:cs typeface="Times New Roman" panose="02020603050405020304" pitchFamily="18" charset="0"/>
              </a:rPr>
              <a:t>The shells and features on these models are identical with the main difference being the customization allowed on them.  Proline and Pyramid hoods are available in 1,000+ colors and have limited or telescopic flue options.  Specifically the proline has a 12” duct cover option and the Pyramid has a telescopic flue.  The Incline and Hampton models are available in 1,000+ colors, designer metals, can have strapping added and include a wider selection of one-piece duct cover from 6” up.</a:t>
            </a:r>
          </a:p>
          <a:p>
            <a:pPr>
              <a:lnSpc>
                <a:spcPct val="150000"/>
              </a:lnSpc>
            </a:pPr>
            <a:endParaRPr lang="en-US" sz="1200" dirty="0">
              <a:latin typeface="Times New Roman" panose="02020603050405020304" pitchFamily="18" charset="0"/>
              <a:cs typeface="Times New Roman" panose="02020603050405020304" pitchFamily="18" charset="0"/>
            </a:endParaRPr>
          </a:p>
          <a:p>
            <a:pPr>
              <a:lnSpc>
                <a:spcPct val="150000"/>
              </a:lnSpc>
            </a:pPr>
            <a:endParaRPr lang="en-US" sz="1200" dirty="0">
              <a:latin typeface="Times New Roman" panose="02020603050405020304" pitchFamily="18" charset="0"/>
              <a:cs typeface="Times New Roman" panose="02020603050405020304" pitchFamily="18" charset="0"/>
            </a:endParaRPr>
          </a:p>
          <a:p>
            <a:r>
              <a:rPr lang="en-US" dirty="0"/>
              <a:t>From a design perspective there are three different types of ventilation hoods I want to point out to you.  As you know, Wall Hoods are the most common application for kitchens.  This type of ventilation hood is directly affixed to the wall and may have a decorative chimney, or soffit, to line up with the top of your cabinets or to "disappear" into your ceiling.</a:t>
            </a:r>
          </a:p>
          <a:p>
            <a:endParaRPr lang="en-US" dirty="0"/>
          </a:p>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8</a:t>
            </a:fld>
            <a:endParaRPr lang="en-US"/>
          </a:p>
        </p:txBody>
      </p:sp>
    </p:spTree>
    <p:extLst>
      <p:ext uri="{BB962C8B-B14F-4D97-AF65-F5344CB8AC3E}">
        <p14:creationId xmlns:p14="http://schemas.microsoft.com/office/powerpoint/2010/main" val="257122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Liners are the most custom option you can specify.  These power packs contain the "guts" of a hood including the blower, grease traps, lights and controls. They are intended mainly for use in kitchen designs that are using cabinetry or wood shells. They fit into your own creation or into a shell of wood, plaster or metal manufactured by others.</a:t>
            </a:r>
          </a:p>
          <a:p>
            <a:endParaRPr lang="en-US" dirty="0"/>
          </a:p>
          <a:p>
            <a:r>
              <a:rPr lang="en-US" dirty="0"/>
              <a:t>Island Hoods, are popular for those centralizing their cooking appliances</a:t>
            </a:r>
            <a:r>
              <a:rPr lang="en-US" baseline="0" dirty="0"/>
              <a:t> and</a:t>
            </a:r>
            <a:r>
              <a:rPr lang="en-US" dirty="0"/>
              <a:t> hang from the ceiling over an island or peninsula. It may also hang from the peninsula’s wall cabinets. You may choose to hang it higher to avoid blocking any view and if so, it will need more coverage than it would compared to a wall mount. As a general rule, but especially when you specify the Island Hoods, I would recommend at least an additional 3 inches on either side, so a 30" stove would require a 36" hood. It will also need more CFM to compensate for the extra height and for breezes passing through your kitchen.</a:t>
            </a:r>
          </a:p>
        </p:txBody>
      </p:sp>
      <p:sp>
        <p:nvSpPr>
          <p:cNvPr id="4" name="Slide Number Placeholder 3"/>
          <p:cNvSpPr>
            <a:spLocks noGrp="1"/>
          </p:cNvSpPr>
          <p:nvPr>
            <p:ph type="sldNum" sz="quarter" idx="10"/>
          </p:nvPr>
        </p:nvSpPr>
        <p:spPr/>
        <p:txBody>
          <a:bodyPr/>
          <a:lstStyle/>
          <a:p>
            <a:fld id="{D3C59F9B-2C80-4747-919B-3FD3448D0365}" type="slidenum">
              <a:rPr lang="en-US" smtClean="0"/>
              <a:t>9</a:t>
            </a:fld>
            <a:endParaRPr lang="en-US"/>
          </a:p>
        </p:txBody>
      </p:sp>
    </p:spTree>
    <p:extLst>
      <p:ext uri="{BB962C8B-B14F-4D97-AF65-F5344CB8AC3E}">
        <p14:creationId xmlns:p14="http://schemas.microsoft.com/office/powerpoint/2010/main" val="596093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customized designs can range from bold and daring to subtle to perfectly complement the rest of the room.  With over a dozen designer finishes to choose from like brass, copper and pewter the design possibilities are seemingly endless.</a:t>
            </a:r>
          </a:p>
        </p:txBody>
      </p:sp>
      <p:sp>
        <p:nvSpPr>
          <p:cNvPr id="4" name="Slide Number Placeholder 3"/>
          <p:cNvSpPr>
            <a:spLocks noGrp="1"/>
          </p:cNvSpPr>
          <p:nvPr>
            <p:ph type="sldNum" sz="quarter" idx="10"/>
          </p:nvPr>
        </p:nvSpPr>
        <p:spPr/>
        <p:txBody>
          <a:bodyPr/>
          <a:lstStyle/>
          <a:p>
            <a:fld id="{D3C59F9B-2C80-4747-919B-3FD3448D0365}" type="slidenum">
              <a:rPr lang="en-US" smtClean="0"/>
              <a:t>10</a:t>
            </a:fld>
            <a:endParaRPr lang="en-US"/>
          </a:p>
        </p:txBody>
      </p:sp>
    </p:spTree>
    <p:extLst>
      <p:ext uri="{BB962C8B-B14F-4D97-AF65-F5344CB8AC3E}">
        <p14:creationId xmlns:p14="http://schemas.microsoft.com/office/powerpoint/2010/main" val="1263576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12</a:t>
            </a:fld>
            <a:endParaRPr lang="en-US"/>
          </a:p>
        </p:txBody>
      </p:sp>
    </p:spTree>
    <p:extLst>
      <p:ext uri="{BB962C8B-B14F-4D97-AF65-F5344CB8AC3E}">
        <p14:creationId xmlns:p14="http://schemas.microsoft.com/office/powerpoint/2010/main" val="3409788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Sahara</a:t>
            </a:r>
            <a:r>
              <a:rPr lang="en-US" baseline="0" dirty="0">
                <a:latin typeface="Times New Roman" panose="02020603050405020304" pitchFamily="18" charset="0"/>
                <a:cs typeface="Times New Roman" panose="02020603050405020304" pitchFamily="18" charset="0"/>
              </a:rPr>
              <a:t> Curved, Wrangler and </a:t>
            </a:r>
            <a:r>
              <a:rPr lang="en-US" dirty="0">
                <a:latin typeface="Times New Roman" panose="02020603050405020304" pitchFamily="18" charset="0"/>
                <a:cs typeface="Times New Roman" panose="02020603050405020304" pitchFamily="18" charset="0"/>
              </a:rPr>
              <a:t>Bonanza hoods </a:t>
            </a:r>
            <a:r>
              <a:rPr lang="en-US" b="1" u="sng" dirty="0">
                <a:latin typeface="Times New Roman" panose="02020603050405020304" pitchFamily="18" charset="0"/>
                <a:cs typeface="Times New Roman" panose="02020603050405020304" pitchFamily="18" charset="0"/>
              </a:rPr>
              <a:t>without strapping </a:t>
            </a:r>
            <a:r>
              <a:rPr lang="en-US" dirty="0">
                <a:latin typeface="Times New Roman" panose="02020603050405020304" pitchFamily="18" charset="0"/>
                <a:cs typeface="Times New Roman" panose="02020603050405020304" pitchFamily="18" charset="0"/>
              </a:rPr>
              <a:t>will have to be custom quoted</a:t>
            </a:r>
            <a:r>
              <a:rPr lang="en-US" baseline="0" dirty="0">
                <a:latin typeface="Times New Roman" panose="02020603050405020304" pitchFamily="18" charset="0"/>
                <a:cs typeface="Times New Roman" panose="02020603050405020304" pitchFamily="18" charset="0"/>
              </a:rPr>
              <a:t> and assigned a longer lead time.</a:t>
            </a:r>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19</a:t>
            </a:fld>
            <a:endParaRPr lang="en-US"/>
          </a:p>
        </p:txBody>
      </p:sp>
    </p:spTree>
    <p:extLst>
      <p:ext uri="{BB962C8B-B14F-4D97-AF65-F5344CB8AC3E}">
        <p14:creationId xmlns:p14="http://schemas.microsoft.com/office/powerpoint/2010/main" val="2685369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33</a:t>
            </a:fld>
            <a:endParaRPr lang="en-US"/>
          </a:p>
        </p:txBody>
      </p:sp>
    </p:spTree>
    <p:extLst>
      <p:ext uri="{BB962C8B-B14F-4D97-AF65-F5344CB8AC3E}">
        <p14:creationId xmlns:p14="http://schemas.microsoft.com/office/powerpoint/2010/main" val="429343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0688" y="2357771"/>
            <a:ext cx="8394462" cy="1626896"/>
          </a:xfrm>
        </p:spPr>
        <p:txBody>
          <a:bodyPr/>
          <a:lstStyle/>
          <a:p>
            <a:r>
              <a:rPr lang="en-US"/>
              <a:t>Click to edit Master title style</a:t>
            </a:r>
          </a:p>
        </p:txBody>
      </p:sp>
      <p:sp>
        <p:nvSpPr>
          <p:cNvPr id="3" name="Subtitle 2"/>
          <p:cNvSpPr>
            <a:spLocks noGrp="1"/>
          </p:cNvSpPr>
          <p:nvPr>
            <p:ph type="subTitle" idx="1"/>
          </p:nvPr>
        </p:nvSpPr>
        <p:spPr>
          <a:xfrm>
            <a:off x="1481377" y="4300908"/>
            <a:ext cx="6913087" cy="19396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B57C6C-5426-4058-B3E1-B21E3690A676}"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8B3C-25F4-461D-ABAE-164D3A0E3ED5}" type="slidenum">
              <a:rPr lang="en-US" smtClean="0"/>
              <a:t>‹#›</a:t>
            </a:fld>
            <a:endParaRPr lang="en-US"/>
          </a:p>
        </p:txBody>
      </p:sp>
    </p:spTree>
    <p:extLst>
      <p:ext uri="{BB962C8B-B14F-4D97-AF65-F5344CB8AC3E}">
        <p14:creationId xmlns:p14="http://schemas.microsoft.com/office/powerpoint/2010/main" val="1610976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57C6C-5426-4058-B3E1-B21E3690A676}"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8B3C-25F4-461D-ABAE-164D3A0E3ED5}" type="slidenum">
              <a:rPr lang="en-US" smtClean="0"/>
              <a:t>‹#›</a:t>
            </a:fld>
            <a:endParaRPr lang="en-US"/>
          </a:p>
        </p:txBody>
      </p:sp>
    </p:spTree>
    <p:extLst>
      <p:ext uri="{BB962C8B-B14F-4D97-AF65-F5344CB8AC3E}">
        <p14:creationId xmlns:p14="http://schemas.microsoft.com/office/powerpoint/2010/main" val="282798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34359" y="303947"/>
            <a:ext cx="2398662" cy="647595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228" y="303947"/>
            <a:ext cx="7036535" cy="64759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57C6C-5426-4058-B3E1-B21E3690A676}"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8B3C-25F4-461D-ABAE-164D3A0E3ED5}" type="slidenum">
              <a:rPr lang="en-US" smtClean="0"/>
              <a:t>‹#›</a:t>
            </a:fld>
            <a:endParaRPr lang="en-US"/>
          </a:p>
        </p:txBody>
      </p:sp>
    </p:spTree>
    <p:extLst>
      <p:ext uri="{BB962C8B-B14F-4D97-AF65-F5344CB8AC3E}">
        <p14:creationId xmlns:p14="http://schemas.microsoft.com/office/powerpoint/2010/main" val="3175506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92" y="542460"/>
            <a:ext cx="8888254" cy="838350"/>
          </a:xfrm>
        </p:spPr>
        <p:txBody>
          <a:bodyPr/>
          <a:lstStyle>
            <a:lvl1pPr algn="l">
              <a:defRPr>
                <a:solidFill>
                  <a:srgbClr val="FFFFFF"/>
                </a:solidFill>
                <a:effectLst>
                  <a:outerShdw blurRad="203200" dist="38100" dir="2700000">
                    <a:srgbClr val="000000">
                      <a:alpha val="22000"/>
                    </a:srgbClr>
                  </a:outerShdw>
                </a:effectLst>
              </a:defRPr>
            </a:lvl1pPr>
          </a:lstStyle>
          <a:p>
            <a:r>
              <a:rPr lang="en-US"/>
              <a:t>Click to edit Master title style</a:t>
            </a:r>
            <a:endParaRPr lang="en-US" dirty="0"/>
          </a:p>
        </p:txBody>
      </p:sp>
    </p:spTree>
    <p:extLst>
      <p:ext uri="{BB962C8B-B14F-4D97-AF65-F5344CB8AC3E}">
        <p14:creationId xmlns:p14="http://schemas.microsoft.com/office/powerpoint/2010/main" val="2487721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57C6C-5426-4058-B3E1-B21E3690A676}"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8B3C-25F4-461D-ABAE-164D3A0E3ED5}" type="slidenum">
              <a:rPr lang="en-US" smtClean="0"/>
              <a:t>‹#›</a:t>
            </a:fld>
            <a:endParaRPr lang="en-US"/>
          </a:p>
        </p:txBody>
      </p:sp>
    </p:spTree>
    <p:extLst>
      <p:ext uri="{BB962C8B-B14F-4D97-AF65-F5344CB8AC3E}">
        <p14:creationId xmlns:p14="http://schemas.microsoft.com/office/powerpoint/2010/main" val="25434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0123" y="4877175"/>
            <a:ext cx="8394462" cy="150742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0123" y="3216897"/>
            <a:ext cx="8394462" cy="166027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B57C6C-5426-4058-B3E1-B21E3690A676}"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8B3C-25F4-461D-ABAE-164D3A0E3ED5}" type="slidenum">
              <a:rPr lang="en-US" smtClean="0"/>
              <a:t>‹#›</a:t>
            </a:fld>
            <a:endParaRPr lang="en-US"/>
          </a:p>
        </p:txBody>
      </p:sp>
    </p:spTree>
    <p:extLst>
      <p:ext uri="{BB962C8B-B14F-4D97-AF65-F5344CB8AC3E}">
        <p14:creationId xmlns:p14="http://schemas.microsoft.com/office/powerpoint/2010/main" val="3935570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228" y="1770964"/>
            <a:ext cx="4716741" cy="50089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4565" y="1770964"/>
            <a:ext cx="4718456" cy="50089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B57C6C-5426-4058-B3E1-B21E3690A676}"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48B3C-25F4-461D-ABAE-164D3A0E3ED5}" type="slidenum">
              <a:rPr lang="en-US" smtClean="0"/>
              <a:t>‹#›</a:t>
            </a:fld>
            <a:endParaRPr lang="en-US"/>
          </a:p>
        </p:txBody>
      </p:sp>
    </p:spTree>
    <p:extLst>
      <p:ext uri="{BB962C8B-B14F-4D97-AF65-F5344CB8AC3E}">
        <p14:creationId xmlns:p14="http://schemas.microsoft.com/office/powerpoint/2010/main" val="236200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92" y="303945"/>
            <a:ext cx="8888254" cy="126497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3792" y="1698930"/>
            <a:ext cx="4363544" cy="7080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3792" y="2406962"/>
            <a:ext cx="4363544" cy="43729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6789" y="1698930"/>
            <a:ext cx="4365258" cy="7080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6789" y="2406962"/>
            <a:ext cx="4365258" cy="43729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B57C6C-5426-4058-B3E1-B21E3690A676}" type="datetimeFigureOut">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C48B3C-25F4-461D-ABAE-164D3A0E3ED5}" type="slidenum">
              <a:rPr lang="en-US" smtClean="0"/>
              <a:t>‹#›</a:t>
            </a:fld>
            <a:endParaRPr lang="en-US"/>
          </a:p>
        </p:txBody>
      </p:sp>
    </p:spTree>
    <p:extLst>
      <p:ext uri="{BB962C8B-B14F-4D97-AF65-F5344CB8AC3E}">
        <p14:creationId xmlns:p14="http://schemas.microsoft.com/office/powerpoint/2010/main" val="146832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B57C6C-5426-4058-B3E1-B21E3690A676}" type="datetimeFigureOut">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C48B3C-25F4-461D-ABAE-164D3A0E3ED5}" type="slidenum">
              <a:rPr lang="en-US" smtClean="0"/>
              <a:t>‹#›</a:t>
            </a:fld>
            <a:endParaRPr lang="en-US"/>
          </a:p>
        </p:txBody>
      </p:sp>
    </p:spTree>
    <p:extLst>
      <p:ext uri="{BB962C8B-B14F-4D97-AF65-F5344CB8AC3E}">
        <p14:creationId xmlns:p14="http://schemas.microsoft.com/office/powerpoint/2010/main" val="204805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57C6C-5426-4058-B3E1-B21E3690A676}" type="datetimeFigureOut">
              <a:rPr lang="en-US" smtClean="0"/>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C48B3C-25F4-461D-ABAE-164D3A0E3ED5}" type="slidenum">
              <a:rPr lang="en-US" smtClean="0"/>
              <a:t>‹#›</a:t>
            </a:fld>
            <a:endParaRPr lang="en-US"/>
          </a:p>
        </p:txBody>
      </p:sp>
    </p:spTree>
    <p:extLst>
      <p:ext uri="{BB962C8B-B14F-4D97-AF65-F5344CB8AC3E}">
        <p14:creationId xmlns:p14="http://schemas.microsoft.com/office/powerpoint/2010/main" val="68188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93" y="302188"/>
            <a:ext cx="3249083" cy="128605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61178" y="302190"/>
            <a:ext cx="5520868" cy="64777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3793" y="1588245"/>
            <a:ext cx="3249083" cy="51916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B57C6C-5426-4058-B3E1-B21E3690A676}"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48B3C-25F4-461D-ABAE-164D3A0E3ED5}" type="slidenum">
              <a:rPr lang="en-US" smtClean="0"/>
              <a:t>‹#›</a:t>
            </a:fld>
            <a:endParaRPr lang="en-US"/>
          </a:p>
        </p:txBody>
      </p:sp>
    </p:spTree>
    <p:extLst>
      <p:ext uri="{BB962C8B-B14F-4D97-AF65-F5344CB8AC3E}">
        <p14:creationId xmlns:p14="http://schemas.microsoft.com/office/powerpoint/2010/main" val="180942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5734" y="5312887"/>
            <a:ext cx="5925503" cy="627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35734" y="678166"/>
            <a:ext cx="5925503" cy="455390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35734" y="5940103"/>
            <a:ext cx="5925503" cy="890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B57C6C-5426-4058-B3E1-B21E3690A676}"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48B3C-25F4-461D-ABAE-164D3A0E3ED5}" type="slidenum">
              <a:rPr lang="en-US" smtClean="0"/>
              <a:t>‹#›</a:t>
            </a:fld>
            <a:endParaRPr lang="en-US"/>
          </a:p>
        </p:txBody>
      </p:sp>
    </p:spTree>
    <p:extLst>
      <p:ext uri="{BB962C8B-B14F-4D97-AF65-F5344CB8AC3E}">
        <p14:creationId xmlns:p14="http://schemas.microsoft.com/office/powerpoint/2010/main" val="2724716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792" y="303945"/>
            <a:ext cx="8888254" cy="12649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3792" y="1770964"/>
            <a:ext cx="8888254" cy="50089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3792" y="7034657"/>
            <a:ext cx="2304362" cy="404089"/>
          </a:xfrm>
          <a:prstGeom prst="rect">
            <a:avLst/>
          </a:prstGeom>
        </p:spPr>
        <p:txBody>
          <a:bodyPr vert="horz" lIns="91440" tIns="45720" rIns="91440" bIns="45720" rtlCol="0" anchor="ctr"/>
          <a:lstStyle>
            <a:lvl1pPr algn="l">
              <a:defRPr sz="1200">
                <a:solidFill>
                  <a:schemeClr val="tx1">
                    <a:tint val="75000"/>
                  </a:schemeClr>
                </a:solidFill>
              </a:defRPr>
            </a:lvl1pPr>
          </a:lstStyle>
          <a:p>
            <a:fld id="{48B57C6C-5426-4058-B3E1-B21E3690A676}" type="datetimeFigureOut">
              <a:rPr lang="en-US" smtClean="0"/>
              <a:t>4/30/2020</a:t>
            </a:fld>
            <a:endParaRPr lang="en-US"/>
          </a:p>
        </p:txBody>
      </p:sp>
      <p:sp>
        <p:nvSpPr>
          <p:cNvPr id="5" name="Footer Placeholder 4"/>
          <p:cNvSpPr>
            <a:spLocks noGrp="1"/>
          </p:cNvSpPr>
          <p:nvPr>
            <p:ph type="ftr" sz="quarter" idx="3"/>
          </p:nvPr>
        </p:nvSpPr>
        <p:spPr>
          <a:xfrm>
            <a:off x="3374246" y="7034657"/>
            <a:ext cx="3127349" cy="40408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77684" y="7034657"/>
            <a:ext cx="2304362" cy="404089"/>
          </a:xfrm>
          <a:prstGeom prst="rect">
            <a:avLst/>
          </a:prstGeom>
        </p:spPr>
        <p:txBody>
          <a:bodyPr vert="horz" lIns="91440" tIns="45720" rIns="91440" bIns="45720" rtlCol="0" anchor="ctr"/>
          <a:lstStyle>
            <a:lvl1pPr algn="r">
              <a:defRPr sz="1200">
                <a:solidFill>
                  <a:schemeClr val="tx1">
                    <a:tint val="75000"/>
                  </a:schemeClr>
                </a:solidFill>
              </a:defRPr>
            </a:lvl1pPr>
          </a:lstStyle>
          <a:p>
            <a:fld id="{7AC48B3C-25F4-461D-ABAE-164D3A0E3ED5}" type="slidenum">
              <a:rPr lang="en-US" smtClean="0"/>
              <a:t>‹#›</a:t>
            </a:fld>
            <a:endParaRPr lang="en-US"/>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9" y="6766882"/>
            <a:ext cx="9875520" cy="822960"/>
          </a:xfrm>
          <a:prstGeom prst="rect">
            <a:avLst/>
          </a:prstGeom>
        </p:spPr>
      </p:pic>
      <p:pic>
        <p:nvPicPr>
          <p:cNvPr id="8" name="Picture 7"/>
          <p:cNvPicPr>
            <a:picLocks noChangeAspect="1"/>
          </p:cNvPicPr>
          <p:nvPr/>
        </p:nvPicPr>
        <p:blipFill rotWithShape="1">
          <a:blip r:embed="rId15"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spTree>
    <p:extLst>
      <p:ext uri="{BB962C8B-B14F-4D97-AF65-F5344CB8AC3E}">
        <p14:creationId xmlns:p14="http://schemas.microsoft.com/office/powerpoint/2010/main" val="3950408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10.jpeg"/><Relationship Id="rId7" Type="http://schemas.openxmlformats.org/officeDocument/2006/relationships/image" Target="../media/image4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www.bluestarcooking.com/inspiration/image-gallery/custom-hood-gallery/" TargetMode="External"/><Relationship Id="rId4" Type="http://schemas.openxmlformats.org/officeDocument/2006/relationships/hyperlink" Target="mailto:quote@bluestarcooking.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2.jpe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3175"/>
            <a:ext cx="9875838" cy="758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501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82"/>
            <a:ext cx="9875520" cy="82296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sp>
        <p:nvSpPr>
          <p:cNvPr id="10" name="TextBox 9"/>
          <p:cNvSpPr txBox="1"/>
          <p:nvPr/>
        </p:nvSpPr>
        <p:spPr>
          <a:xfrm>
            <a:off x="213523" y="289719"/>
            <a:ext cx="6051566" cy="707809"/>
          </a:xfrm>
          <a:prstGeom prst="rect">
            <a:avLst/>
          </a:prstGeom>
          <a:noFill/>
        </p:spPr>
        <p:txBody>
          <a:bodyPr wrap="none" lIns="91363" tIns="45682" rIns="91363" bIns="45682" rtlCol="0">
            <a:spAutoFit/>
          </a:bodyPr>
          <a:lstStyle/>
          <a:p>
            <a:r>
              <a:rPr lang="en-US" sz="2400" b="1" dirty="0">
                <a:latin typeface="Times New Roman" panose="02020603050405020304" pitchFamily="18" charset="0"/>
                <a:cs typeface="Times New Roman" panose="02020603050405020304" pitchFamily="18" charset="0"/>
              </a:rPr>
              <a:t>Custom Hoods</a:t>
            </a:r>
          </a:p>
          <a:p>
            <a:r>
              <a:rPr lang="en-US" sz="1600" b="1" dirty="0">
                <a:latin typeface="Times New Roman" panose="02020603050405020304" pitchFamily="18" charset="0"/>
                <a:cs typeface="Times New Roman" panose="02020603050405020304" pitchFamily="18" charset="0"/>
              </a:rPr>
              <a:t>Let us work with you to create the statement piece for your kitchen</a:t>
            </a:r>
            <a:endParaRPr lang="en-US" sz="1200" b="1" dirty="0">
              <a:latin typeface="Times New Roman" panose="02020603050405020304" pitchFamily="18" charset="0"/>
              <a:cs typeface="Times New Roman" panose="02020603050405020304" pitchFamily="18" charset="0"/>
            </a:endParaRPr>
          </a:p>
        </p:txBody>
      </p:sp>
      <p:pic>
        <p:nvPicPr>
          <p:cNvPr id="20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88" y="1192213"/>
            <a:ext cx="9661525" cy="519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196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 y="6766882"/>
            <a:ext cx="9875520" cy="82296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sp>
        <p:nvSpPr>
          <p:cNvPr id="9" name="TextBox 8"/>
          <p:cNvSpPr txBox="1"/>
          <p:nvPr/>
        </p:nvSpPr>
        <p:spPr>
          <a:xfrm>
            <a:off x="1540316" y="5070590"/>
            <a:ext cx="1967173" cy="369316"/>
          </a:xfrm>
          <a:prstGeom prst="rect">
            <a:avLst/>
          </a:prstGeom>
          <a:noFill/>
        </p:spPr>
        <p:txBody>
          <a:bodyPr wrap="none" lIns="91424" tIns="45712" rIns="91424" bIns="45712" rtlCol="0">
            <a:spAutoFit/>
          </a:bodyPr>
          <a:lstStyle/>
          <a:p>
            <a:pPr algn="ctr"/>
            <a:r>
              <a:rPr lang="en-US" b="1" dirty="0">
                <a:latin typeface="Times New Roman" panose="02020603050405020304" pitchFamily="18" charset="0"/>
                <a:cs typeface="Times New Roman" panose="02020603050405020304" pitchFamily="18" charset="0"/>
              </a:rPr>
              <a:t>14 Custom Metals</a:t>
            </a:r>
          </a:p>
        </p:txBody>
      </p:sp>
      <p:sp>
        <p:nvSpPr>
          <p:cNvPr id="10" name="TextBox 9"/>
          <p:cNvSpPr txBox="1"/>
          <p:nvPr/>
        </p:nvSpPr>
        <p:spPr>
          <a:xfrm>
            <a:off x="5686203" y="5070590"/>
            <a:ext cx="3429000" cy="369316"/>
          </a:xfrm>
          <a:prstGeom prst="rect">
            <a:avLst/>
          </a:prstGeom>
          <a:noFill/>
        </p:spPr>
        <p:txBody>
          <a:bodyPr wrap="square" lIns="91424" tIns="45712" rIns="91424" bIns="45712" rtlCol="0">
            <a:spAutoFit/>
          </a:bodyPr>
          <a:lstStyle/>
          <a:p>
            <a:pPr algn="ctr"/>
            <a:r>
              <a:rPr lang="en-US" b="1" dirty="0">
                <a:latin typeface="Times New Roman" panose="02020603050405020304" pitchFamily="18" charset="0"/>
                <a:cs typeface="Times New Roman" panose="02020603050405020304" pitchFamily="18" charset="0"/>
              </a:rPr>
              <a:t>1,000+ Colors &amp; Finishes</a:t>
            </a:r>
          </a:p>
        </p:txBody>
      </p:sp>
      <p:sp>
        <p:nvSpPr>
          <p:cNvPr id="12" name="TextBox 11"/>
          <p:cNvSpPr txBox="1"/>
          <p:nvPr/>
        </p:nvSpPr>
        <p:spPr>
          <a:xfrm>
            <a:off x="213523" y="289719"/>
            <a:ext cx="7691950" cy="707809"/>
          </a:xfrm>
          <a:prstGeom prst="rect">
            <a:avLst/>
          </a:prstGeom>
          <a:noFill/>
        </p:spPr>
        <p:txBody>
          <a:bodyPr wrap="none" lIns="91363" tIns="45682" rIns="91363" bIns="45682" rtlCol="0">
            <a:spAutoFit/>
          </a:bodyPr>
          <a:lstStyle/>
          <a:p>
            <a:r>
              <a:rPr lang="en-US" sz="2400" b="1" dirty="0">
                <a:latin typeface="Times New Roman" panose="02020603050405020304" pitchFamily="18" charset="0"/>
                <a:cs typeface="Times New Roman" panose="02020603050405020304" pitchFamily="18" charset="0"/>
              </a:rPr>
              <a:t>Choose Your Design</a:t>
            </a:r>
          </a:p>
          <a:p>
            <a:r>
              <a:rPr lang="en-US" sz="1600" b="1" dirty="0">
                <a:latin typeface="Times New Roman" panose="02020603050405020304" pitchFamily="18" charset="0"/>
                <a:cs typeface="Times New Roman" panose="02020603050405020304" pitchFamily="18" charset="0"/>
              </a:rPr>
              <a:t>After selecting shape and size, pick from 14 custom metals and 1,000 colors &amp; finishes</a:t>
            </a:r>
            <a:endParaRPr lang="en-US" sz="1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919" y="1213371"/>
            <a:ext cx="4315968" cy="3761232"/>
          </a:xfrm>
          <a:prstGeom prst="rect">
            <a:avLst/>
          </a:prstGeom>
          <a:ln>
            <a:solidFill>
              <a:schemeClr val="bg1">
                <a:lumMod val="50000"/>
              </a:schemeClr>
            </a:solid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2719" y="1213371"/>
            <a:ext cx="4315968" cy="3761232"/>
          </a:xfrm>
          <a:prstGeom prst="rect">
            <a:avLst/>
          </a:prstGeom>
        </p:spPr>
      </p:pic>
      <p:sp>
        <p:nvSpPr>
          <p:cNvPr id="7" name="TextBox 6"/>
          <p:cNvSpPr txBox="1"/>
          <p:nvPr/>
        </p:nvSpPr>
        <p:spPr>
          <a:xfrm>
            <a:off x="849405" y="5448849"/>
            <a:ext cx="3348994" cy="1061829"/>
          </a:xfrm>
          <a:prstGeom prst="rect">
            <a:avLst/>
          </a:prstGeom>
          <a:noFill/>
        </p:spPr>
        <p:txBody>
          <a:bodyPr wrap="none" rtlCol="0">
            <a:spAutoFit/>
          </a:bodyPr>
          <a:lstStyle/>
          <a:p>
            <a:pPr marL="171450" indent="-171450">
              <a:buFont typeface="Arial" panose="020B0604020202020204" pitchFamily="34" charset="0"/>
              <a:buChar char="•"/>
            </a:pPr>
            <a:r>
              <a:rPr lang="en-US" sz="1050" dirty="0"/>
              <a:t>Stainless : 	Brushed, Polished &amp; Hammered</a:t>
            </a:r>
          </a:p>
          <a:p>
            <a:pPr marL="171450" indent="-171450">
              <a:buFont typeface="Arial" panose="020B0604020202020204" pitchFamily="34" charset="0"/>
              <a:buChar char="•"/>
            </a:pPr>
            <a:r>
              <a:rPr lang="en-US" sz="1050" dirty="0"/>
              <a:t>Brass:  	Antique, Brushed, Polished &amp; Hammered</a:t>
            </a:r>
          </a:p>
          <a:p>
            <a:pPr marL="171450" indent="-171450">
              <a:buFont typeface="Arial" panose="020B0604020202020204" pitchFamily="34" charset="0"/>
              <a:buChar char="•"/>
            </a:pPr>
            <a:r>
              <a:rPr lang="en-US" sz="1050" dirty="0"/>
              <a:t>Copper: 	Antique, Brushed, Polished &amp; Hammered</a:t>
            </a:r>
          </a:p>
          <a:p>
            <a:pPr marL="171450" indent="-171450">
              <a:buFont typeface="Arial" panose="020B0604020202020204" pitchFamily="34" charset="0"/>
              <a:buChar char="•"/>
            </a:pPr>
            <a:r>
              <a:rPr lang="en-US" sz="1050" dirty="0"/>
              <a:t>Pewter</a:t>
            </a:r>
          </a:p>
          <a:p>
            <a:pPr marL="171450" indent="-171450">
              <a:buFont typeface="Arial" panose="020B0604020202020204" pitchFamily="34" charset="0"/>
              <a:buChar char="•"/>
            </a:pPr>
            <a:r>
              <a:rPr lang="en-US" sz="1050" dirty="0"/>
              <a:t>Oil Rubbed Bronze</a:t>
            </a:r>
          </a:p>
          <a:p>
            <a:pPr marL="171450" indent="-171450">
              <a:buFont typeface="Arial" panose="020B0604020202020204" pitchFamily="34" charset="0"/>
              <a:buChar char="•"/>
            </a:pPr>
            <a:r>
              <a:rPr lang="en-US" sz="1050" dirty="0"/>
              <a:t>Millennium Disc</a:t>
            </a:r>
          </a:p>
        </p:txBody>
      </p:sp>
    </p:spTree>
    <p:extLst>
      <p:ext uri="{BB962C8B-B14F-4D97-AF65-F5344CB8AC3E}">
        <p14:creationId xmlns:p14="http://schemas.microsoft.com/office/powerpoint/2010/main" val="1802051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523" y="365919"/>
            <a:ext cx="3376090" cy="461588"/>
          </a:xfrm>
          <a:prstGeom prst="rect">
            <a:avLst/>
          </a:prstGeom>
          <a:noFill/>
        </p:spPr>
        <p:txBody>
          <a:bodyPr wrap="none" lIns="91363" tIns="45682" rIns="91363" bIns="45682" rtlCol="0">
            <a:spAutoFit/>
          </a:bodyPr>
          <a:lstStyle/>
          <a:p>
            <a:r>
              <a:rPr lang="en-US" sz="2400" b="1" dirty="0">
                <a:latin typeface="Times New Roman" panose="02020603050405020304" pitchFamily="18" charset="0"/>
                <a:cs typeface="Times New Roman" panose="02020603050405020304" pitchFamily="18" charset="0"/>
              </a:rPr>
              <a:t>Add Strapping &amp; Rivets</a:t>
            </a:r>
          </a:p>
        </p:txBody>
      </p:sp>
      <p:sp>
        <p:nvSpPr>
          <p:cNvPr id="2" name="Rectangle 1"/>
          <p:cNvSpPr/>
          <p:nvPr/>
        </p:nvSpPr>
        <p:spPr>
          <a:xfrm>
            <a:off x="224718" y="756354"/>
            <a:ext cx="9453258" cy="523220"/>
          </a:xfrm>
          <a:prstGeom prst="rect">
            <a:avLst/>
          </a:prstGeom>
        </p:spPr>
        <p:txBody>
          <a:bodyPr wrap="square">
            <a:spAutoFit/>
          </a:bodyPr>
          <a:lstStyle/>
          <a:p>
            <a:r>
              <a:rPr lang="en-US" sz="1400" b="1" dirty="0">
                <a:latin typeface="Times New Roman" panose="02020603050405020304" pitchFamily="18" charset="0"/>
                <a:cs typeface="Times New Roman" panose="02020603050405020304" pitchFamily="18" charset="0"/>
              </a:rPr>
              <a:t>Enhance your ventilation hood design with the addition of custom strapping and rivets to compliment other finishes in your kitchen.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88" y="1512231"/>
            <a:ext cx="461803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680" y="1512231"/>
            <a:ext cx="473233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018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 y="6766882"/>
            <a:ext cx="9875520" cy="82296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sp>
        <p:nvSpPr>
          <p:cNvPr id="9" name="TextBox 8"/>
          <p:cNvSpPr txBox="1"/>
          <p:nvPr/>
        </p:nvSpPr>
        <p:spPr>
          <a:xfrm>
            <a:off x="213523" y="289719"/>
            <a:ext cx="5962311" cy="707809"/>
          </a:xfrm>
          <a:prstGeom prst="rect">
            <a:avLst/>
          </a:prstGeom>
          <a:noFill/>
        </p:spPr>
        <p:txBody>
          <a:bodyPr wrap="none" lIns="91363" tIns="45682" rIns="91363" bIns="45682" rtlCol="0">
            <a:spAutoFit/>
          </a:bodyPr>
          <a:lstStyle/>
          <a:p>
            <a:r>
              <a:rPr lang="en-US" sz="2400" b="1" dirty="0">
                <a:latin typeface="Times New Roman" panose="02020603050405020304" pitchFamily="18" charset="0"/>
                <a:cs typeface="Times New Roman" panose="02020603050405020304" pitchFamily="18" charset="0"/>
              </a:rPr>
              <a:t>Abbaka Series</a:t>
            </a:r>
          </a:p>
          <a:p>
            <a:r>
              <a:rPr lang="en-US" sz="1600" b="1" dirty="0">
                <a:latin typeface="Times New Roman" panose="02020603050405020304" pitchFamily="18" charset="0"/>
                <a:cs typeface="Times New Roman" panose="02020603050405020304" pitchFamily="18" charset="0"/>
              </a:rPr>
              <a:t>Our most premium line of customizable hoods in stunning designs</a:t>
            </a:r>
            <a:endParaRPr lang="en-US" sz="1200" b="1" dirty="0">
              <a:latin typeface="Times New Roman" panose="02020603050405020304" pitchFamily="18" charset="0"/>
              <a:cs typeface="Times New Roman" panose="02020603050405020304" pitchFamily="18" charset="0"/>
            </a:endParaRPr>
          </a:p>
        </p:txBody>
      </p:sp>
      <p:pic>
        <p:nvPicPr>
          <p:cNvPr id="2150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4917" b="55169"/>
          <a:stretch/>
        </p:blipFill>
        <p:spPr bwMode="auto">
          <a:xfrm>
            <a:off x="205530" y="2497548"/>
            <a:ext cx="2315258" cy="2527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487" b="55156"/>
          <a:stretch/>
        </p:blipFill>
        <p:spPr bwMode="auto">
          <a:xfrm>
            <a:off x="2573079" y="2466230"/>
            <a:ext cx="2337354" cy="25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020" t="50811" b="5443"/>
          <a:stretch/>
        </p:blipFill>
        <p:spPr bwMode="auto">
          <a:xfrm>
            <a:off x="4937919" y="2528127"/>
            <a:ext cx="2361332" cy="246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6962" r="53123" b="5327"/>
          <a:stretch/>
        </p:blipFill>
        <p:spPr bwMode="auto">
          <a:xfrm>
            <a:off x="7258456" y="2856091"/>
            <a:ext cx="2407407" cy="212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916562" y="5065950"/>
            <a:ext cx="893193" cy="276999"/>
          </a:xfrm>
          <a:prstGeom prst="rect">
            <a:avLst/>
          </a:prstGeom>
          <a:noFill/>
        </p:spPr>
        <p:txBody>
          <a:bodyPr wrap="none" rtlCol="0">
            <a:spAutoFit/>
          </a:bodyPr>
          <a:lstStyle/>
          <a:p>
            <a:pPr algn="ctr"/>
            <a:r>
              <a:rPr lang="en-US" sz="1200" b="1" dirty="0">
                <a:latin typeface="Times New Roman" panose="02020603050405020304" pitchFamily="18" charset="0"/>
                <a:cs typeface="Times New Roman" panose="02020603050405020304" pitchFamily="18" charset="0"/>
              </a:rPr>
              <a:t>Normandy</a:t>
            </a:r>
          </a:p>
        </p:txBody>
      </p:sp>
      <p:sp>
        <p:nvSpPr>
          <p:cNvPr id="14" name="TextBox 13"/>
          <p:cNvSpPr txBox="1"/>
          <p:nvPr/>
        </p:nvSpPr>
        <p:spPr>
          <a:xfrm>
            <a:off x="3473894" y="5065950"/>
            <a:ext cx="535724" cy="276999"/>
          </a:xfrm>
          <a:prstGeom prst="rect">
            <a:avLst/>
          </a:prstGeom>
          <a:noFill/>
        </p:spPr>
        <p:txBody>
          <a:bodyPr wrap="none" rtlCol="0">
            <a:spAutoFit/>
          </a:bodyPr>
          <a:lstStyle/>
          <a:p>
            <a:pPr algn="ctr"/>
            <a:r>
              <a:rPr lang="en-US" sz="1200" b="1" dirty="0">
                <a:latin typeface="Times New Roman" panose="02020603050405020304" pitchFamily="18" charset="0"/>
                <a:cs typeface="Times New Roman" panose="02020603050405020304" pitchFamily="18" charset="0"/>
              </a:rPr>
              <a:t>Mesa</a:t>
            </a:r>
          </a:p>
        </p:txBody>
      </p:sp>
      <p:sp>
        <p:nvSpPr>
          <p:cNvPr id="15" name="TextBox 14"/>
          <p:cNvSpPr txBox="1"/>
          <p:nvPr/>
        </p:nvSpPr>
        <p:spPr>
          <a:xfrm>
            <a:off x="5795419" y="5065949"/>
            <a:ext cx="646331" cy="276999"/>
          </a:xfrm>
          <a:prstGeom prst="rect">
            <a:avLst/>
          </a:prstGeom>
          <a:noFill/>
        </p:spPr>
        <p:txBody>
          <a:bodyPr wrap="none" rtlCol="0">
            <a:spAutoFit/>
          </a:bodyPr>
          <a:lstStyle/>
          <a:p>
            <a:pPr algn="ctr"/>
            <a:r>
              <a:rPr lang="en-US" sz="1200" b="1" dirty="0">
                <a:latin typeface="Times New Roman" panose="02020603050405020304" pitchFamily="18" charset="0"/>
                <a:cs typeface="Times New Roman" panose="02020603050405020304" pitchFamily="18" charset="0"/>
              </a:rPr>
              <a:t>Classic</a:t>
            </a:r>
          </a:p>
        </p:txBody>
      </p:sp>
      <p:sp>
        <p:nvSpPr>
          <p:cNvPr id="16" name="TextBox 15"/>
          <p:cNvSpPr txBox="1"/>
          <p:nvPr/>
        </p:nvSpPr>
        <p:spPr>
          <a:xfrm>
            <a:off x="8199106" y="5065950"/>
            <a:ext cx="526106" cy="276999"/>
          </a:xfrm>
          <a:prstGeom prst="rect">
            <a:avLst/>
          </a:prstGeom>
          <a:noFill/>
        </p:spPr>
        <p:txBody>
          <a:bodyPr wrap="none" rtlCol="0">
            <a:spAutoFit/>
          </a:bodyPr>
          <a:lstStyle/>
          <a:p>
            <a:pPr algn="ctr"/>
            <a:r>
              <a:rPr lang="en-US" sz="1200" b="1" dirty="0">
                <a:latin typeface="Times New Roman" panose="02020603050405020304" pitchFamily="18" charset="0"/>
                <a:cs typeface="Times New Roman" panose="02020603050405020304" pitchFamily="18" charset="0"/>
              </a:rPr>
              <a:t>Atlas</a:t>
            </a:r>
          </a:p>
        </p:txBody>
      </p:sp>
    </p:spTree>
    <p:extLst>
      <p:ext uri="{BB962C8B-B14F-4D97-AF65-F5344CB8AC3E}">
        <p14:creationId xmlns:p14="http://schemas.microsoft.com/office/powerpoint/2010/main" val="3561616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 y="6766882"/>
            <a:ext cx="9875520" cy="82296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sp>
        <p:nvSpPr>
          <p:cNvPr id="7" name="TextBox 6"/>
          <p:cNvSpPr txBox="1"/>
          <p:nvPr/>
        </p:nvSpPr>
        <p:spPr>
          <a:xfrm>
            <a:off x="213523" y="365919"/>
            <a:ext cx="5639530" cy="461588"/>
          </a:xfrm>
          <a:prstGeom prst="rect">
            <a:avLst/>
          </a:prstGeom>
          <a:noFill/>
        </p:spPr>
        <p:txBody>
          <a:bodyPr wrap="none" lIns="91363" tIns="45682" rIns="91363" bIns="45682" rtlCol="0">
            <a:spAutoFit/>
          </a:bodyPr>
          <a:lstStyle/>
          <a:p>
            <a:r>
              <a:rPr lang="en-US" sz="2400" b="1" dirty="0">
                <a:latin typeface="Times New Roman" panose="02020603050405020304" pitchFamily="18" charset="0"/>
                <a:cs typeface="Times New Roman" panose="02020603050405020304" pitchFamily="18" charset="0"/>
              </a:rPr>
              <a:t>Industry Leading </a:t>
            </a:r>
            <a:r>
              <a:rPr lang="en-US" sz="2400" b="1" dirty="0" err="1">
                <a:latin typeface="Times New Roman" panose="02020603050405020304" pitchFamily="18" charset="0"/>
                <a:cs typeface="Times New Roman" panose="02020603050405020304" pitchFamily="18" charset="0"/>
              </a:rPr>
              <a:t>Hy</a:t>
            </a:r>
            <a:r>
              <a:rPr lang="en-US" sz="2400" b="1" dirty="0">
                <a:latin typeface="Times New Roman" panose="02020603050405020304" pitchFamily="18" charset="0"/>
                <a:cs typeface="Times New Roman" panose="02020603050405020304" pitchFamily="18" charset="0"/>
              </a:rPr>
              <a:t>-Ex Remote Blowers</a:t>
            </a:r>
          </a:p>
        </p:txBody>
      </p:sp>
      <p:sp>
        <p:nvSpPr>
          <p:cNvPr id="2" name="Rectangle 1"/>
          <p:cNvSpPr/>
          <p:nvPr/>
        </p:nvSpPr>
        <p:spPr>
          <a:xfrm>
            <a:off x="367713" y="1377386"/>
            <a:ext cx="3835591" cy="2308324"/>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Hyper-quiet—70% quieter than conventional remote ventilators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Restaurant ventilator power</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Energy Efficient—high CFM output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3-speed fan control</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Galvanized metal exterior, can be painted to match room coloration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Maintenance-free</a:t>
            </a: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23" y="4212229"/>
            <a:ext cx="4403725" cy="197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9423" y="1377386"/>
            <a:ext cx="5096256" cy="5388864"/>
          </a:xfrm>
          <a:prstGeom prst="rect">
            <a:avLst/>
          </a:prstGeom>
        </p:spPr>
      </p:pic>
    </p:spTree>
    <p:extLst>
      <p:ext uri="{BB962C8B-B14F-4D97-AF65-F5344CB8AC3E}">
        <p14:creationId xmlns:p14="http://schemas.microsoft.com/office/powerpoint/2010/main" val="4254815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 y="6766882"/>
            <a:ext cx="9875520" cy="82296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sp>
        <p:nvSpPr>
          <p:cNvPr id="7" name="TextBox 6"/>
          <p:cNvSpPr txBox="1"/>
          <p:nvPr/>
        </p:nvSpPr>
        <p:spPr>
          <a:xfrm>
            <a:off x="213523" y="365919"/>
            <a:ext cx="3935537" cy="461588"/>
          </a:xfrm>
          <a:prstGeom prst="rect">
            <a:avLst/>
          </a:prstGeom>
          <a:noFill/>
        </p:spPr>
        <p:txBody>
          <a:bodyPr wrap="none" lIns="91363" tIns="45682" rIns="91363" bIns="45682" rtlCol="0">
            <a:spAutoFit/>
          </a:bodyPr>
          <a:lstStyle/>
          <a:p>
            <a:r>
              <a:rPr lang="en-US" sz="2400" b="1" dirty="0">
                <a:latin typeface="Times New Roman" panose="02020603050405020304" pitchFamily="18" charset="0"/>
                <a:cs typeface="Times New Roman" panose="02020603050405020304" pitchFamily="18" charset="0"/>
              </a:rPr>
              <a:t>Easy Install &amp; Serviceability</a:t>
            </a:r>
          </a:p>
        </p:txBody>
      </p:sp>
      <p:sp>
        <p:nvSpPr>
          <p:cNvPr id="2" name="Rectangle 1"/>
          <p:cNvSpPr/>
          <p:nvPr/>
        </p:nvSpPr>
        <p:spPr>
          <a:xfrm>
            <a:off x="236871" y="827507"/>
            <a:ext cx="927304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Module design allows for the shell and liner to be installed separately thus reducing the weight and manpower needed. </a:t>
            </a:r>
            <a:endParaRPr lang="en-US" dirty="0"/>
          </a:p>
        </p:txBody>
      </p:sp>
      <p:sp>
        <p:nvSpPr>
          <p:cNvPr id="9" name="TextBox 8"/>
          <p:cNvSpPr txBox="1"/>
          <p:nvPr/>
        </p:nvSpPr>
        <p:spPr>
          <a:xfrm>
            <a:off x="442119" y="4968459"/>
            <a:ext cx="8534400" cy="156966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All electronics are accessible from the front of the hood.  </a:t>
            </a:r>
          </a:p>
          <a:p>
            <a:pPr marL="285750"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All internal parts are designed for “quick connect” connections for easy removal and replacement.</a:t>
            </a:r>
          </a:p>
          <a:p>
            <a:pPr marL="285750"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Improved design places all electronics between liner and shell to reduce exposure to heat and grease for longer life. </a:t>
            </a:r>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6519" y="2220305"/>
            <a:ext cx="420687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700" y="1432719"/>
            <a:ext cx="4419600" cy="364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262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 y="213519"/>
            <a:ext cx="9875520" cy="6559296"/>
          </a:xfrm>
          <a:prstGeom prst="rect">
            <a:avLst/>
          </a:prstGeom>
        </p:spPr>
      </p:pic>
    </p:spTree>
    <p:extLst>
      <p:ext uri="{BB962C8B-B14F-4D97-AF65-F5344CB8AC3E}">
        <p14:creationId xmlns:p14="http://schemas.microsoft.com/office/powerpoint/2010/main" val="1967865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 y="6766882"/>
            <a:ext cx="9875520" cy="82296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sp>
        <p:nvSpPr>
          <p:cNvPr id="7" name="TextBox 6"/>
          <p:cNvSpPr txBox="1"/>
          <p:nvPr/>
        </p:nvSpPr>
        <p:spPr>
          <a:xfrm>
            <a:off x="213523" y="365919"/>
            <a:ext cx="3726377" cy="461588"/>
          </a:xfrm>
          <a:prstGeom prst="rect">
            <a:avLst/>
          </a:prstGeom>
          <a:noFill/>
        </p:spPr>
        <p:txBody>
          <a:bodyPr wrap="none" lIns="91363" tIns="45682" rIns="91363" bIns="45682" rtlCol="0">
            <a:spAutoFit/>
          </a:bodyPr>
          <a:lstStyle/>
          <a:p>
            <a:r>
              <a:rPr lang="en-US" sz="2400" b="1" dirty="0">
                <a:latin typeface="Times New Roman" panose="02020603050405020304" pitchFamily="18" charset="0"/>
                <a:cs typeface="Times New Roman" panose="02020603050405020304" pitchFamily="18" charset="0"/>
              </a:rPr>
              <a:t>New Model Number Guide</a:t>
            </a:r>
          </a:p>
        </p:txBody>
      </p:sp>
      <p:sp>
        <p:nvSpPr>
          <p:cNvPr id="3" name="Rectangle 2"/>
          <p:cNvSpPr/>
          <p:nvPr/>
        </p:nvSpPr>
        <p:spPr>
          <a:xfrm>
            <a:off x="365919" y="935097"/>
            <a:ext cx="6705600" cy="5755422"/>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Example Model Number:	</a:t>
            </a:r>
            <a:r>
              <a:rPr lang="en-US" sz="1600" dirty="0">
                <a:latin typeface="Times New Roman" panose="02020603050405020304" pitchFamily="18" charset="0"/>
                <a:cs typeface="Times New Roman" panose="02020603050405020304" pitchFamily="18" charset="0"/>
              </a:rPr>
              <a:t>WR030MLPLTDC</a:t>
            </a: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pPr marL="228600" indent="-228600">
              <a:buFont typeface="+mj-lt"/>
              <a:buAutoNum type="arabicPeriod"/>
            </a:pPr>
            <a:r>
              <a:rPr lang="en-US" sz="1600" b="1" dirty="0">
                <a:latin typeface="Times New Roman" panose="02020603050405020304" pitchFamily="18" charset="0"/>
                <a:cs typeface="Times New Roman" panose="02020603050405020304" pitchFamily="18" charset="0"/>
              </a:rPr>
              <a:t>Model Designation</a:t>
            </a:r>
          </a:p>
          <a:p>
            <a:pPr marL="727588"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PL, LP, LR, PY, IN, HA, MH, WR, SC &amp; BZ</a:t>
            </a:r>
          </a:p>
          <a:p>
            <a:pPr marL="228600" indent="-228600">
              <a:buFont typeface="+mj-lt"/>
              <a:buAutoNum type="arabicPeriod"/>
            </a:pPr>
            <a:endParaRPr lang="en-US" sz="1600" dirty="0">
              <a:latin typeface="Times New Roman" panose="02020603050405020304" pitchFamily="18" charset="0"/>
              <a:cs typeface="Times New Roman" panose="02020603050405020304" pitchFamily="18" charset="0"/>
            </a:endParaRPr>
          </a:p>
          <a:p>
            <a:pPr marL="228600" indent="-228600">
              <a:buFont typeface="+mj-lt"/>
              <a:buAutoNum type="arabicPeriod"/>
            </a:pPr>
            <a:r>
              <a:rPr lang="en-US" sz="1600" b="1" dirty="0">
                <a:latin typeface="Times New Roman" panose="02020603050405020304" pitchFamily="18" charset="0"/>
                <a:cs typeface="Times New Roman" panose="02020603050405020304" pitchFamily="18" charset="0"/>
              </a:rPr>
              <a:t>Unit Width</a:t>
            </a:r>
          </a:p>
          <a:p>
            <a:pPr marL="727588"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24”, 30”, 36”, 42”, 48”, 54”, 60”, 66”</a:t>
            </a:r>
          </a:p>
          <a:p>
            <a:pPr marL="228600" indent="-228600">
              <a:buFont typeface="+mj-lt"/>
              <a:buAutoNum type="arabicPeriod"/>
            </a:pPr>
            <a:endParaRPr lang="en-US" sz="1600" dirty="0">
              <a:latin typeface="Times New Roman" panose="02020603050405020304" pitchFamily="18" charset="0"/>
              <a:cs typeface="Times New Roman" panose="02020603050405020304" pitchFamily="18" charset="0"/>
            </a:endParaRPr>
          </a:p>
          <a:p>
            <a:pPr marL="228600" indent="-228600">
              <a:buFont typeface="+mj-lt"/>
              <a:buAutoNum type="arabicPeriod"/>
            </a:pPr>
            <a:r>
              <a:rPr lang="en-US" sz="1600" b="1" dirty="0">
                <a:latin typeface="Times New Roman" panose="02020603050405020304" pitchFamily="18" charset="0"/>
                <a:cs typeface="Times New Roman" panose="02020603050405020304" pitchFamily="18" charset="0"/>
              </a:rPr>
              <a:t>Liner Type</a:t>
            </a:r>
          </a:p>
          <a:p>
            <a:pPr marL="228600" indent="-228600">
              <a:buFont typeface="+mj-lt"/>
              <a:buAutoNum type="arabicPeriod"/>
            </a:pPr>
            <a:endParaRPr lang="en-US" sz="1600" dirty="0">
              <a:latin typeface="Times New Roman" panose="02020603050405020304" pitchFamily="18" charset="0"/>
              <a:cs typeface="Times New Roman" panose="02020603050405020304" pitchFamily="18" charset="0"/>
            </a:endParaRPr>
          </a:p>
          <a:p>
            <a:pPr marL="228600" indent="-228600">
              <a:buFont typeface="+mj-lt"/>
              <a:buAutoNum type="arabicPeriod"/>
            </a:pPr>
            <a:r>
              <a:rPr lang="en-US" sz="1600" b="1" dirty="0">
                <a:latin typeface="Times New Roman" panose="02020603050405020304" pitchFamily="18" charset="0"/>
                <a:cs typeface="Times New Roman" panose="02020603050405020304" pitchFamily="18" charset="0"/>
              </a:rPr>
              <a:t>Plating (Strapping)</a:t>
            </a:r>
            <a:endParaRPr lang="en-US" sz="1600" dirty="0">
              <a:latin typeface="Times New Roman" panose="02020603050405020304" pitchFamily="18" charset="0"/>
              <a:cs typeface="Times New Roman" panose="02020603050405020304" pitchFamily="18" charset="0"/>
            </a:endParaRPr>
          </a:p>
          <a:p>
            <a:pPr marL="727588"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Standard Plating ONLY applies to models WR, SC, &amp; BZ</a:t>
            </a:r>
          </a:p>
          <a:p>
            <a:pPr lvl="1"/>
            <a:endParaRPr lang="en-US" sz="1600" dirty="0">
              <a:latin typeface="Times New Roman" panose="02020603050405020304" pitchFamily="18" charset="0"/>
              <a:cs typeface="Times New Roman" panose="02020603050405020304" pitchFamily="18" charset="0"/>
            </a:endParaRPr>
          </a:p>
          <a:p>
            <a:pPr marL="228600" indent="-228600">
              <a:buFont typeface="+mj-lt"/>
              <a:buAutoNum type="arabicPeriod"/>
            </a:pPr>
            <a:r>
              <a:rPr lang="en-US" sz="1600" b="1" dirty="0">
                <a:latin typeface="Times New Roman" panose="02020603050405020304" pitchFamily="18" charset="0"/>
                <a:cs typeface="Times New Roman" panose="02020603050405020304" pitchFamily="18" charset="0"/>
              </a:rPr>
              <a:t>Plating (Strapping) Designer Metals</a:t>
            </a:r>
          </a:p>
          <a:p>
            <a:pPr marL="727588"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Designer Metals Plating ONLY applies to models WR, SC, &amp; BZ</a:t>
            </a:r>
          </a:p>
          <a:p>
            <a:pPr marL="727588"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Brass, Copper, Antique Brass, Antique Copper, etc.</a:t>
            </a:r>
          </a:p>
          <a:p>
            <a:pPr lvl="1"/>
            <a:endParaRPr lang="en-US" sz="1600" dirty="0">
              <a:latin typeface="Times New Roman" panose="02020603050405020304" pitchFamily="18" charset="0"/>
              <a:cs typeface="Times New Roman" panose="02020603050405020304" pitchFamily="18" charset="0"/>
            </a:endParaRPr>
          </a:p>
          <a:p>
            <a:pPr marL="228600" indent="-228600">
              <a:buFont typeface="+mj-lt"/>
              <a:buAutoNum type="arabicPeriod"/>
            </a:pPr>
            <a:r>
              <a:rPr lang="en-US" sz="1600" b="1" dirty="0">
                <a:latin typeface="Times New Roman" panose="02020603050405020304" pitchFamily="18" charset="0"/>
                <a:cs typeface="Times New Roman" panose="02020603050405020304" pitchFamily="18" charset="0"/>
              </a:rPr>
              <a:t>Color</a:t>
            </a:r>
          </a:p>
          <a:p>
            <a:pPr marL="727588"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 – 190 Standard RAL (Semi-Gloss) Colors</a:t>
            </a:r>
          </a:p>
          <a:p>
            <a:pPr marL="727588"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CF – Specialty Finish (190 RAL Matte, Precious Metals &amp; Textures</a:t>
            </a:r>
          </a:p>
          <a:p>
            <a:pPr marL="727588"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CC – Custom Colors</a:t>
            </a:r>
          </a:p>
        </p:txBody>
      </p:sp>
      <p:graphicFrame>
        <p:nvGraphicFramePr>
          <p:cNvPr id="11" name="Table 10"/>
          <p:cNvGraphicFramePr>
            <a:graphicFrameLocks noGrp="1"/>
          </p:cNvGraphicFramePr>
          <p:nvPr>
            <p:extLst>
              <p:ext uri="{D42A27DB-BD31-4B8C-83A1-F6EECF244321}">
                <p14:modId xmlns:p14="http://schemas.microsoft.com/office/powerpoint/2010/main" val="3103124873"/>
              </p:ext>
            </p:extLst>
          </p:nvPr>
        </p:nvGraphicFramePr>
        <p:xfrm>
          <a:off x="1874679" y="1280319"/>
          <a:ext cx="3977640" cy="548640"/>
        </p:xfrm>
        <a:graphic>
          <a:graphicData uri="http://schemas.openxmlformats.org/drawingml/2006/table">
            <a:tbl>
              <a:tblPr firstRow="1" bandRow="1">
                <a:tableStyleId>{5C22544A-7EE6-4342-B048-85BDC9FD1C3A}</a:tableStyleId>
              </a:tblPr>
              <a:tblGrid>
                <a:gridCol w="662940">
                  <a:extLst>
                    <a:ext uri="{9D8B030D-6E8A-4147-A177-3AD203B41FA5}">
                      <a16:colId xmlns:a16="http://schemas.microsoft.com/office/drawing/2014/main" val="20000"/>
                    </a:ext>
                  </a:extLst>
                </a:gridCol>
                <a:gridCol w="662940">
                  <a:extLst>
                    <a:ext uri="{9D8B030D-6E8A-4147-A177-3AD203B41FA5}">
                      <a16:colId xmlns:a16="http://schemas.microsoft.com/office/drawing/2014/main" val="20001"/>
                    </a:ext>
                  </a:extLst>
                </a:gridCol>
                <a:gridCol w="662940">
                  <a:extLst>
                    <a:ext uri="{9D8B030D-6E8A-4147-A177-3AD203B41FA5}">
                      <a16:colId xmlns:a16="http://schemas.microsoft.com/office/drawing/2014/main" val="20002"/>
                    </a:ext>
                  </a:extLst>
                </a:gridCol>
                <a:gridCol w="662940">
                  <a:extLst>
                    <a:ext uri="{9D8B030D-6E8A-4147-A177-3AD203B41FA5}">
                      <a16:colId xmlns:a16="http://schemas.microsoft.com/office/drawing/2014/main" val="20003"/>
                    </a:ext>
                  </a:extLst>
                </a:gridCol>
                <a:gridCol w="662940">
                  <a:extLst>
                    <a:ext uri="{9D8B030D-6E8A-4147-A177-3AD203B41FA5}">
                      <a16:colId xmlns:a16="http://schemas.microsoft.com/office/drawing/2014/main" val="20004"/>
                    </a:ext>
                  </a:extLst>
                </a:gridCol>
                <a:gridCol w="662940">
                  <a:extLst>
                    <a:ext uri="{9D8B030D-6E8A-4147-A177-3AD203B41FA5}">
                      <a16:colId xmlns:a16="http://schemas.microsoft.com/office/drawing/2014/main" val="20005"/>
                    </a:ext>
                  </a:extLst>
                </a:gridCol>
              </a:tblGrid>
              <a:tr h="274320">
                <a:tc>
                  <a:txBody>
                    <a:bodyPr/>
                    <a:lstStyle/>
                    <a:p>
                      <a:pPr algn="ctr"/>
                      <a:r>
                        <a:rPr lang="en-US" sz="11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1"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1"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1"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1"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1"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4320">
                <a:tc>
                  <a:txBody>
                    <a:bodyPr/>
                    <a:lstStyle/>
                    <a:p>
                      <a:pPr algn="ctr"/>
                      <a:r>
                        <a:rPr lang="en-US" sz="1100" b="0" dirty="0">
                          <a:solidFill>
                            <a:schemeClr val="tx1"/>
                          </a:solidFill>
                          <a:latin typeface="Times New Roman" panose="02020603050405020304" pitchFamily="18" charset="0"/>
                          <a:cs typeface="Times New Roman" panose="02020603050405020304" pitchFamily="18" charset="0"/>
                        </a:rPr>
                        <a:t>WR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Times New Roman" panose="02020603050405020304" pitchFamily="18" charset="0"/>
                          <a:cs typeface="Times New Roman" panose="02020603050405020304" pitchFamily="18" charset="0"/>
                        </a:rPr>
                        <a:t>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Times New Roman" panose="02020603050405020304" pitchFamily="18" charset="0"/>
                          <a:cs typeface="Times New Roman" panose="02020603050405020304" pitchFamily="18" charset="0"/>
                        </a:rPr>
                        <a:t>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Times New Roman" panose="02020603050405020304" pitchFamily="18" charset="0"/>
                          <a:cs typeface="Times New Roman" panose="02020603050405020304" pitchFamily="18" charset="0"/>
                        </a:rPr>
                        <a:t>PLT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2" name="TextBox 11"/>
          <p:cNvSpPr txBox="1"/>
          <p:nvPr/>
        </p:nvSpPr>
        <p:spPr>
          <a:xfrm>
            <a:off x="7670838" y="2186793"/>
            <a:ext cx="1388522" cy="415498"/>
          </a:xfrm>
          <a:prstGeom prst="rect">
            <a:avLst/>
          </a:prstGeom>
          <a:noFill/>
        </p:spPr>
        <p:txBody>
          <a:bodyPr wrap="none" rtlCol="0">
            <a:spAutoFit/>
          </a:bodyPr>
          <a:lstStyle/>
          <a:p>
            <a:pPr algn="ctr"/>
            <a:r>
              <a:rPr lang="en-US" sz="1100" b="1" dirty="0">
                <a:latin typeface="Times New Roman" panose="02020603050405020304" pitchFamily="18" charset="0"/>
                <a:cs typeface="Times New Roman" panose="02020603050405020304" pitchFamily="18" charset="0"/>
              </a:rPr>
              <a:t>WR030MLPLT</a:t>
            </a:r>
          </a:p>
          <a:p>
            <a:pPr algn="ctr"/>
            <a:r>
              <a:rPr lang="en-US" sz="1000" dirty="0">
                <a:latin typeface="Times New Roman" panose="02020603050405020304" pitchFamily="18" charset="0"/>
                <a:cs typeface="Times New Roman" panose="02020603050405020304" pitchFamily="18" charset="0"/>
              </a:rPr>
              <a:t>Standard Stainless Unit</a:t>
            </a:r>
          </a:p>
        </p:txBody>
      </p:sp>
      <p:sp>
        <p:nvSpPr>
          <p:cNvPr id="13" name="TextBox 12"/>
          <p:cNvSpPr txBox="1"/>
          <p:nvPr/>
        </p:nvSpPr>
        <p:spPr>
          <a:xfrm>
            <a:off x="7600306" y="4154707"/>
            <a:ext cx="1529586" cy="415498"/>
          </a:xfrm>
          <a:prstGeom prst="rect">
            <a:avLst/>
          </a:prstGeom>
          <a:noFill/>
        </p:spPr>
        <p:txBody>
          <a:bodyPr wrap="none" rtlCol="0">
            <a:spAutoFit/>
          </a:bodyPr>
          <a:lstStyle/>
          <a:p>
            <a:pPr algn="ctr"/>
            <a:r>
              <a:rPr lang="en-US" sz="1100" b="1" dirty="0">
                <a:latin typeface="Times New Roman" panose="02020603050405020304" pitchFamily="18" charset="0"/>
                <a:cs typeface="Times New Roman" panose="02020603050405020304" pitchFamily="18" charset="0"/>
              </a:rPr>
              <a:t>WR030MLPLTD</a:t>
            </a:r>
          </a:p>
          <a:p>
            <a:pPr algn="ctr"/>
            <a:r>
              <a:rPr lang="en-US" sz="1000" dirty="0">
                <a:latin typeface="Times New Roman" panose="02020603050405020304" pitchFamily="18" charset="0"/>
                <a:cs typeface="Times New Roman" panose="02020603050405020304" pitchFamily="18" charset="0"/>
              </a:rPr>
              <a:t>+ Plating Designer Metals</a:t>
            </a:r>
          </a:p>
        </p:txBody>
      </p:sp>
      <p:sp>
        <p:nvSpPr>
          <p:cNvPr id="14" name="TextBox 13"/>
          <p:cNvSpPr txBox="1"/>
          <p:nvPr/>
        </p:nvSpPr>
        <p:spPr>
          <a:xfrm>
            <a:off x="7372680" y="6122621"/>
            <a:ext cx="1984839" cy="415498"/>
          </a:xfrm>
          <a:prstGeom prst="rect">
            <a:avLst/>
          </a:prstGeom>
          <a:noFill/>
        </p:spPr>
        <p:txBody>
          <a:bodyPr wrap="none" rtlCol="0">
            <a:spAutoFit/>
          </a:bodyPr>
          <a:lstStyle/>
          <a:p>
            <a:pPr algn="ctr"/>
            <a:r>
              <a:rPr lang="en-US" sz="1100" b="1" dirty="0">
                <a:latin typeface="Times New Roman" panose="02020603050405020304" pitchFamily="18" charset="0"/>
                <a:cs typeface="Times New Roman" panose="02020603050405020304" pitchFamily="18" charset="0"/>
              </a:rPr>
              <a:t>WR030MLPLTDC</a:t>
            </a:r>
          </a:p>
          <a:p>
            <a:pPr algn="ctr"/>
            <a:r>
              <a:rPr lang="en-US" sz="1000" dirty="0">
                <a:latin typeface="Times New Roman" panose="02020603050405020304" pitchFamily="18" charset="0"/>
                <a:cs typeface="Times New Roman" panose="02020603050405020304" pitchFamily="18" charset="0"/>
              </a:rPr>
              <a:t>+ Plating Designer Metals &amp; Color</a:t>
            </a: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69380"/>
          <a:stretch/>
        </p:blipFill>
        <p:spPr>
          <a:xfrm>
            <a:off x="7430873" y="782697"/>
            <a:ext cx="1868453" cy="1255776"/>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37839" r="38392"/>
          <a:stretch/>
        </p:blipFill>
        <p:spPr>
          <a:xfrm>
            <a:off x="7639886" y="2750611"/>
            <a:ext cx="1450427" cy="1255776"/>
          </a:xfrm>
          <a:prstGeom prst="rect">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69187"/>
          <a:stretch/>
        </p:blipFill>
        <p:spPr>
          <a:xfrm>
            <a:off x="7424973" y="4718525"/>
            <a:ext cx="1880252" cy="1255776"/>
          </a:xfrm>
          <a:prstGeom prst="rect">
            <a:avLst/>
          </a:prstGeom>
        </p:spPr>
      </p:pic>
    </p:spTree>
    <p:extLst>
      <p:ext uri="{BB962C8B-B14F-4D97-AF65-F5344CB8AC3E}">
        <p14:creationId xmlns:p14="http://schemas.microsoft.com/office/powerpoint/2010/main" val="1775229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 y="6766879"/>
            <a:ext cx="9875520" cy="82296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sp>
        <p:nvSpPr>
          <p:cNvPr id="7" name="TextBox 6"/>
          <p:cNvSpPr txBox="1"/>
          <p:nvPr/>
        </p:nvSpPr>
        <p:spPr>
          <a:xfrm>
            <a:off x="0" y="289719"/>
            <a:ext cx="6596902" cy="461649"/>
          </a:xfrm>
          <a:prstGeom prst="rect">
            <a:avLst/>
          </a:prstGeom>
          <a:noFill/>
        </p:spPr>
        <p:txBody>
          <a:bodyPr wrap="none" lIns="91424" tIns="45712" rIns="91424" bIns="45712" rtlCol="0">
            <a:spAutoFit/>
          </a:bodyPr>
          <a:lstStyle/>
          <a:p>
            <a:r>
              <a:rPr lang="en-US" sz="2400" b="1" dirty="0">
                <a:latin typeface="Times New Roman" panose="02020603050405020304" pitchFamily="18" charset="0"/>
                <a:cs typeface="Times New Roman" panose="02020603050405020304" pitchFamily="18" charset="0"/>
              </a:rPr>
              <a:t>Updated Price List Page &amp; Spec Sheets Available</a:t>
            </a:r>
          </a:p>
        </p:txBody>
      </p:sp>
      <p:sp>
        <p:nvSpPr>
          <p:cNvPr id="3" name="AutoShape 2" descr="https://mail.google.com/mail/u/0?ui=2&amp;ik=0b7d6b4639&amp;attid=0.2&amp;permmsgid=msg-f:1611857587572225692&amp;th=165e77ef97c2b69c&amp;view=fimg&amp;sz=s0-l75-ft&amp;attbid=ANGjdJ87ZLifSMj38GovnTVoNO3RveZ22o76eY-75H9rfD6Uyrv9kAp3L2VXj7ZxgKNh1smE378uvk-kFrPAdT9tb7qKBIk_5rUM5bGSVxvZ7eyWVP5gk8lhxj_paus&amp;disp=em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https://previews.dropbox.com/p/thumb/AApY2RmctD0aWb6XpJpxDTrHCQzJBqbgJTxrrKVonsl3iJ_xzmDsXv3uGWzgZd9DsaUzM9uQaugg2_S7UvbhdkDl6ZkdMDO2sjQsrDAVKTupoV2P97nykMIGBmeAWV0cwyXH85xk5Ebc7KpJnVzfxi-O-IG9a2THaOKQ1uqSGZNnORoXrlnlxwxIYfW7fcPjz30i6_i8oYxVdvwv8r6epAB_liyCDp_deiWAxGUdpLmgzwkL7BIKnkVO2-WjWv_vgcvwGoX1DOD2UPQyi_dhMi0KZwch1CGSUNeJgPls4jXgeDYfXm0AZcvaxwTszvX9WK6lomePtmPsM4QLh-E89uta/p.jpeg?fv_content=true&amp;size_mode=5"/>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124" y="842038"/>
            <a:ext cx="4437195" cy="57929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8257" y="842038"/>
            <a:ext cx="4487862" cy="57929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440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8"/>
            <a:ext cx="9875520" cy="82296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85204"/>
          <a:stretch/>
        </p:blipFill>
        <p:spPr>
          <a:xfrm>
            <a:off x="159" y="0"/>
            <a:ext cx="9875520" cy="274161"/>
          </a:xfrm>
          <a:prstGeom prst="rect">
            <a:avLst/>
          </a:prstGeom>
        </p:spPr>
      </p:pic>
      <p:sp>
        <p:nvSpPr>
          <p:cNvPr id="19" name="TextBox 18">
            <a:extLst>
              <a:ext uri="{FF2B5EF4-FFF2-40B4-BE49-F238E27FC236}">
                <a16:creationId xmlns:a16="http://schemas.microsoft.com/office/drawing/2014/main" id="{2D111FF2-BCBF-44C3-BE9B-AA0929BBDE3C}"/>
              </a:ext>
            </a:extLst>
          </p:cNvPr>
          <p:cNvSpPr txBox="1"/>
          <p:nvPr/>
        </p:nvSpPr>
        <p:spPr>
          <a:xfrm>
            <a:off x="144859" y="2829144"/>
            <a:ext cx="9586119" cy="553998"/>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Sahara Curved, Wrangler and Bonanza </a:t>
            </a:r>
          </a:p>
          <a:p>
            <a:pPr algn="ctr"/>
            <a:r>
              <a:rPr lang="en-US" sz="1400" dirty="0">
                <a:latin typeface="Times New Roman" panose="02020603050405020304" pitchFamily="18" charset="0"/>
                <a:cs typeface="Times New Roman" panose="02020603050405020304" pitchFamily="18" charset="0"/>
              </a:rPr>
              <a:t>Hood pricing now includes strapping standard and on most sizes pricing has been lowered</a:t>
            </a:r>
          </a:p>
        </p:txBody>
      </p:sp>
      <p:sp>
        <p:nvSpPr>
          <p:cNvPr id="20" name="TextBox 19">
            <a:extLst>
              <a:ext uri="{FF2B5EF4-FFF2-40B4-BE49-F238E27FC236}">
                <a16:creationId xmlns:a16="http://schemas.microsoft.com/office/drawing/2014/main" id="{7B1EE006-FA9C-4974-971F-65A5010985B0}"/>
              </a:ext>
            </a:extLst>
          </p:cNvPr>
          <p:cNvSpPr txBox="1"/>
          <p:nvPr/>
        </p:nvSpPr>
        <p:spPr>
          <a:xfrm>
            <a:off x="289719" y="5318919"/>
            <a:ext cx="3166731" cy="769441"/>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Manhattan</a:t>
            </a:r>
            <a:endParaRPr lang="en-US" sz="1600" dirty="0">
              <a:latin typeface="Times New Roman" panose="02020603050405020304" pitchFamily="18" charset="0"/>
              <a:cs typeface="Times New Roman" panose="02020603050405020304" pitchFamily="18" charset="0"/>
            </a:endParaRPr>
          </a:p>
          <a:p>
            <a:pPr algn="ctr"/>
            <a:r>
              <a:rPr lang="en-US" sz="1400" dirty="0">
                <a:latin typeface="Times New Roman" panose="02020603050405020304" pitchFamily="18" charset="0"/>
                <a:cs typeface="Times New Roman" panose="02020603050405020304" pitchFamily="18" charset="0"/>
              </a:rPr>
              <a:t>30% price decrease for sizes 30”, 36”,42”, and 48”</a:t>
            </a:r>
          </a:p>
        </p:txBody>
      </p:sp>
      <p:sp>
        <p:nvSpPr>
          <p:cNvPr id="23" name="TextBox 22">
            <a:extLst>
              <a:ext uri="{FF2B5EF4-FFF2-40B4-BE49-F238E27FC236}">
                <a16:creationId xmlns:a16="http://schemas.microsoft.com/office/drawing/2014/main" id="{28598DE8-8A80-4C53-8906-68325DE26A65}"/>
              </a:ext>
            </a:extLst>
          </p:cNvPr>
          <p:cNvSpPr txBox="1"/>
          <p:nvPr/>
        </p:nvSpPr>
        <p:spPr>
          <a:xfrm>
            <a:off x="3743052" y="5408641"/>
            <a:ext cx="2642667" cy="553998"/>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Liners</a:t>
            </a:r>
            <a:endParaRPr lang="en-US" sz="1600" dirty="0">
              <a:latin typeface="Times New Roman" panose="02020603050405020304" pitchFamily="18" charset="0"/>
              <a:cs typeface="Times New Roman" panose="02020603050405020304" pitchFamily="18" charset="0"/>
            </a:endParaRPr>
          </a:p>
          <a:p>
            <a:pPr algn="ctr"/>
            <a:r>
              <a:rPr lang="en-US" sz="1400" dirty="0">
                <a:latin typeface="Times New Roman" panose="02020603050405020304" pitchFamily="18" charset="0"/>
                <a:cs typeface="Times New Roman" panose="02020603050405020304" pitchFamily="18" charset="0"/>
              </a:rPr>
              <a:t>26% average decrease in pricing</a:t>
            </a:r>
          </a:p>
        </p:txBody>
      </p:sp>
      <p:sp>
        <p:nvSpPr>
          <p:cNvPr id="24" name="TextBox 23">
            <a:extLst>
              <a:ext uri="{FF2B5EF4-FFF2-40B4-BE49-F238E27FC236}">
                <a16:creationId xmlns:a16="http://schemas.microsoft.com/office/drawing/2014/main" id="{880CA2A9-226B-4439-A6EC-64BEFF1BCCAD}"/>
              </a:ext>
            </a:extLst>
          </p:cNvPr>
          <p:cNvSpPr txBox="1"/>
          <p:nvPr/>
        </p:nvSpPr>
        <p:spPr>
          <a:xfrm>
            <a:off x="6675438" y="3906014"/>
            <a:ext cx="2927463" cy="2062103"/>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Pro-Line</a:t>
            </a:r>
            <a:r>
              <a:rPr lang="en-US" sz="1600" dirty="0">
                <a:latin typeface="Times New Roman" panose="02020603050405020304" pitchFamily="18" charset="0"/>
                <a:cs typeface="Times New Roman" panose="02020603050405020304" pitchFamily="18" charset="0"/>
              </a:rPr>
              <a:t> and </a:t>
            </a:r>
            <a:r>
              <a:rPr lang="en-US" sz="1600" b="1" dirty="0">
                <a:latin typeface="Times New Roman" panose="02020603050405020304" pitchFamily="18" charset="0"/>
                <a:cs typeface="Times New Roman" panose="02020603050405020304" pitchFamily="18" charset="0"/>
              </a:rPr>
              <a:t>Pyramid</a:t>
            </a:r>
            <a:r>
              <a:rPr lang="en-US" sz="16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models have a mix of slight increase and decrease pending on size and model</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Many models, typically requiring quote can now be priced with paint and strapping using May 2020 pricing</a:t>
            </a:r>
          </a:p>
        </p:txBody>
      </p:sp>
      <p:sp>
        <p:nvSpPr>
          <p:cNvPr id="16" name="TextBox 15"/>
          <p:cNvSpPr txBox="1"/>
          <p:nvPr/>
        </p:nvSpPr>
        <p:spPr>
          <a:xfrm>
            <a:off x="213523" y="365919"/>
            <a:ext cx="2072848" cy="461588"/>
          </a:xfrm>
          <a:prstGeom prst="rect">
            <a:avLst/>
          </a:prstGeom>
          <a:noFill/>
        </p:spPr>
        <p:txBody>
          <a:bodyPr wrap="none" lIns="91363" tIns="45682" rIns="91363" bIns="45682" rtlCol="0">
            <a:spAutoFit/>
          </a:bodyPr>
          <a:lstStyle/>
          <a:p>
            <a:r>
              <a:rPr lang="en-US" sz="2400" b="1" dirty="0">
                <a:latin typeface="Times New Roman" panose="02020603050405020304" pitchFamily="18" charset="0"/>
                <a:cs typeface="Times New Roman" panose="02020603050405020304" pitchFamily="18" charset="0"/>
              </a:rPr>
              <a:t>Price Changes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0119" y="3747022"/>
            <a:ext cx="2895600" cy="157189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411" y="3538305"/>
            <a:ext cx="3200400" cy="173736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75519"/>
            <a:ext cx="3200400" cy="1737360"/>
          </a:xfrm>
          <a:prstGeom prst="rect">
            <a:avLst/>
          </a:prstGeom>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b="10852"/>
          <a:stretch/>
        </p:blipFill>
        <p:spPr>
          <a:xfrm>
            <a:off x="6675438" y="1280319"/>
            <a:ext cx="3200400" cy="1548825"/>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09119" y="1143159"/>
            <a:ext cx="3200400" cy="1737360"/>
          </a:xfrm>
          <a:prstGeom prst="rect">
            <a:avLst/>
          </a:prstGeom>
        </p:spPr>
      </p:pic>
    </p:spTree>
    <p:extLst>
      <p:ext uri="{BB962C8B-B14F-4D97-AF65-F5344CB8AC3E}">
        <p14:creationId xmlns:p14="http://schemas.microsoft.com/office/powerpoint/2010/main" val="330641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82"/>
            <a:ext cx="9875520" cy="82296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sp>
        <p:nvSpPr>
          <p:cNvPr id="7" name="TextBox 6"/>
          <p:cNvSpPr txBox="1"/>
          <p:nvPr/>
        </p:nvSpPr>
        <p:spPr>
          <a:xfrm>
            <a:off x="213523" y="365919"/>
            <a:ext cx="2913463" cy="461588"/>
          </a:xfrm>
          <a:prstGeom prst="rect">
            <a:avLst/>
          </a:prstGeom>
          <a:noFill/>
        </p:spPr>
        <p:txBody>
          <a:bodyPr wrap="none" lIns="91363" tIns="45682" rIns="91363" bIns="45682" rtlCol="0">
            <a:spAutoFit/>
          </a:bodyPr>
          <a:lstStyle/>
          <a:p>
            <a:r>
              <a:rPr lang="en-US" sz="2400" b="1" dirty="0">
                <a:latin typeface="Times New Roman" panose="02020603050405020304" pitchFamily="18" charset="0"/>
                <a:cs typeface="Times New Roman" panose="02020603050405020304" pitchFamily="18" charset="0"/>
              </a:rPr>
              <a:t>Our Ventilation Line</a:t>
            </a:r>
          </a:p>
        </p:txBody>
      </p:sp>
      <p:sp>
        <p:nvSpPr>
          <p:cNvPr id="8" name="TextBox 7"/>
          <p:cNvSpPr txBox="1"/>
          <p:nvPr/>
        </p:nvSpPr>
        <p:spPr>
          <a:xfrm>
            <a:off x="-1227" y="1127919"/>
            <a:ext cx="4939145" cy="4662815"/>
          </a:xfrm>
          <a:prstGeom prst="rect">
            <a:avLst/>
          </a:prstGeom>
          <a:noFill/>
        </p:spPr>
        <p:txBody>
          <a:bodyPr wrap="square" rtlCol="0">
            <a:spAutoFit/>
          </a:bodyPr>
          <a:lstStyle/>
          <a:p>
            <a:pPr marL="339725" indent="-2222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2006: The BlueStar® brand is born </a:t>
            </a:r>
          </a:p>
          <a:p>
            <a:pPr marL="339725" indent="-222250">
              <a:lnSpc>
                <a:spcPct val="150000"/>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39725" indent="-2222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2012: BlueStar® acquires Independent Hoods  and the line is rebranded under Prizer Hoods®</a:t>
            </a:r>
          </a:p>
          <a:p>
            <a:pPr marL="339725" indent="-222250">
              <a:lnSpc>
                <a:spcPct val="150000"/>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39725" indent="-2222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2017: BlueStar® acquires ABBAKA Hoods</a:t>
            </a:r>
          </a:p>
          <a:p>
            <a:pPr marL="339725" indent="-222250">
              <a:lnSpc>
                <a:spcPct val="150000"/>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39725" indent="-2222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2020: BlueStar® becomes the flagship ventilation brand for both Prizer Hoods® and ABBAKA with enhancements &amp; upgrades to the entire line</a:t>
            </a:r>
          </a:p>
        </p:txBody>
      </p:sp>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4854" y="365919"/>
            <a:ext cx="4784725" cy="621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601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 y="6766882"/>
            <a:ext cx="9875520" cy="82296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sp>
        <p:nvSpPr>
          <p:cNvPr id="7" name="TextBox 6"/>
          <p:cNvSpPr txBox="1"/>
          <p:nvPr/>
        </p:nvSpPr>
        <p:spPr>
          <a:xfrm>
            <a:off x="213523" y="365919"/>
            <a:ext cx="1579123" cy="461588"/>
          </a:xfrm>
          <a:prstGeom prst="rect">
            <a:avLst/>
          </a:prstGeom>
          <a:noFill/>
        </p:spPr>
        <p:txBody>
          <a:bodyPr wrap="none" lIns="91363" tIns="45682" rIns="91363" bIns="45682" rtlCol="0">
            <a:spAutoFit/>
          </a:bodyPr>
          <a:lstStyle/>
          <a:p>
            <a:r>
              <a:rPr lang="en-US" sz="2400" b="1" dirty="0">
                <a:latin typeface="Times New Roman" panose="02020603050405020304" pitchFamily="18" charset="0"/>
                <a:cs typeface="Times New Roman" panose="02020603050405020304" pitchFamily="18" charset="0"/>
              </a:rPr>
              <a:t>Next Steps</a:t>
            </a:r>
          </a:p>
        </p:txBody>
      </p:sp>
      <p:sp>
        <p:nvSpPr>
          <p:cNvPr id="2" name="Rectangle 1"/>
          <p:cNvSpPr/>
          <p:nvPr/>
        </p:nvSpPr>
        <p:spPr>
          <a:xfrm>
            <a:off x="365919" y="1178743"/>
            <a:ext cx="9067800" cy="424731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Use this presentation to virtually train / introduce the dealers</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Train on new model numbers</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Price List: All hoods not listed in the May 2020 price list will have to be custom quoted at </a:t>
            </a:r>
            <a:r>
              <a:rPr lang="en-US" sz="2000" dirty="0">
                <a:latin typeface="Times New Roman" panose="02020603050405020304" pitchFamily="18" charset="0"/>
                <a:cs typeface="Times New Roman" panose="02020603050405020304" pitchFamily="18" charset="0"/>
                <a:hlinkClick r:id="rId4"/>
              </a:rPr>
              <a:t>quote@bluestarcooking.com</a:t>
            </a:r>
            <a:r>
              <a:rPr lang="en-US" sz="2000" dirty="0">
                <a:latin typeface="Times New Roman" panose="02020603050405020304" pitchFamily="18" charset="0"/>
                <a:cs typeface="Times New Roman" panose="02020603050405020304" pitchFamily="18" charset="0"/>
              </a:rPr>
              <a:t>. </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Work with dealers to upgrade displays</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Future Enhanced Website</a:t>
            </a:r>
          </a:p>
          <a:p>
            <a:pPr marL="742950" lvl="1"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Updated product pages, manuals, spec sheets</a:t>
            </a:r>
          </a:p>
          <a:p>
            <a:pPr marL="742950" lvl="1"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Improved Ventilation Filter Tool </a:t>
            </a:r>
          </a:p>
          <a:p>
            <a:pPr marL="742950" lvl="1"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Improved hood inspiration </a:t>
            </a:r>
            <a:r>
              <a:rPr lang="en-US" sz="2000" dirty="0">
                <a:latin typeface="Times New Roman" panose="02020603050405020304" pitchFamily="18" charset="0"/>
                <a:cs typeface="Times New Roman" panose="02020603050405020304" pitchFamily="18" charset="0"/>
                <a:hlinkClick r:id="rId5"/>
              </a:rPr>
              <a:t>photo gallery</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65514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BACK UP SLIDES</a:t>
            </a:r>
            <a:br>
              <a:rPr lang="en-US"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59624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19" y="746919"/>
            <a:ext cx="3260725" cy="557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92" r="8068" b="5400"/>
          <a:stretch/>
        </p:blipFill>
        <p:spPr bwMode="auto">
          <a:xfrm>
            <a:off x="3464406" y="1114401"/>
            <a:ext cx="6274114" cy="494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832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19" y="1541364"/>
            <a:ext cx="5845175"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319" y="973832"/>
            <a:ext cx="3375025" cy="507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338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519" y="590599"/>
            <a:ext cx="4403725"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5" y="613590"/>
            <a:ext cx="4511675" cy="592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681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7778" y="905297"/>
            <a:ext cx="4321175" cy="536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7" y="921063"/>
            <a:ext cx="5326062" cy="532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748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19" y="853468"/>
            <a:ext cx="4183062" cy="557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2" descr="https://previews.dropbox.com/p/thumb/AAyULPLXnDcpRLwqYhCaVauHJE-ZNZtnKh0v7rsBt4t-11C7C-ka3MXwgbTQcJL9e7agRyYRf2VMnlm1zpTsZHvGuYapG4iPRgZvQbrX3bOny5NsFGm92hivYyW4w_3fFw0azQfdNlDZ0_zO5gQEnkUPR81v4n5myht2EsA888P3pJs2aTmpJICOlRh6aju40wUevkKdjlHV4leWzlg0Q3jHrj8TxzkRNH33vXEHAywd1A/p.jpeg?size=512x512&amp;size_mode=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previews.dropbox.com/p/thumb/AAyULPLXnDcpRLwqYhCaVauHJE-ZNZtnKh0v7rsBt4t-11C7C-ka3MXwgbTQcJL9e7agRyYRf2VMnlm1zpTsZHvGuYapG4iPRgZvQbrX3bOny5NsFGm92hivYyW4w_3fFw0azQfdNlDZ0_zO5gQEnkUPR81v4n5myht2EsA888P3pJs2aTmpJICOlRh6aju40wUevkKdjlHV4leWzlg0Q3jHrj8TxzkRNH33vXEHAywd1A/p.jpeg?size=512x512&amp;size_mode=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919" y="831242"/>
            <a:ext cx="3733800"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03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94" y="899320"/>
            <a:ext cx="4455530" cy="546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522025" y="1150614"/>
            <a:ext cx="5464174" cy="4961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585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6601" b="5748"/>
          <a:stretch/>
        </p:blipFill>
        <p:spPr bwMode="auto">
          <a:xfrm>
            <a:off x="90615" y="710130"/>
            <a:ext cx="4923504" cy="5904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512" y="925723"/>
            <a:ext cx="4642729" cy="519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970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19" y="1204119"/>
            <a:ext cx="38322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647" y="594519"/>
            <a:ext cx="4876800" cy="237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647" y="3261519"/>
            <a:ext cx="4876800"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821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82"/>
            <a:ext cx="9875520" cy="82296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sp>
        <p:nvSpPr>
          <p:cNvPr id="7" name="TextBox 6"/>
          <p:cNvSpPr txBox="1"/>
          <p:nvPr/>
        </p:nvSpPr>
        <p:spPr>
          <a:xfrm>
            <a:off x="213523" y="289719"/>
            <a:ext cx="9443007" cy="707809"/>
          </a:xfrm>
          <a:prstGeom prst="rect">
            <a:avLst/>
          </a:prstGeom>
          <a:noFill/>
        </p:spPr>
        <p:txBody>
          <a:bodyPr wrap="none" lIns="91363" tIns="45682" rIns="91363" bIns="45682" rtlCol="0">
            <a:spAutoFit/>
          </a:bodyPr>
          <a:lstStyle/>
          <a:p>
            <a:r>
              <a:rPr lang="en-US" sz="2400" b="1" dirty="0">
                <a:latin typeface="Times New Roman" panose="02020603050405020304" pitchFamily="18" charset="0"/>
                <a:cs typeface="Times New Roman" panose="02020603050405020304" pitchFamily="18" charset="0"/>
              </a:rPr>
              <a:t>The NEW &amp; Improved BlueStar Ventilation Line</a:t>
            </a:r>
          </a:p>
          <a:p>
            <a:r>
              <a:rPr lang="en-US" sz="1600" b="1" dirty="0">
                <a:latin typeface="Times New Roman" panose="02020603050405020304" pitchFamily="18" charset="0"/>
                <a:cs typeface="Times New Roman" panose="02020603050405020304" pitchFamily="18" charset="0"/>
              </a:rPr>
              <a:t>Delivering superior pro-style performance, unsurpassed customization &amp; streamlined product assortment</a:t>
            </a:r>
            <a:endParaRPr lang="en-US" sz="1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95138"/>
            <a:ext cx="4255008" cy="5571744"/>
          </a:xfrm>
          <a:prstGeom prst="rect">
            <a:avLst/>
          </a:prstGeom>
        </p:spPr>
      </p:pic>
      <p:sp>
        <p:nvSpPr>
          <p:cNvPr id="9" name="TextBox 8"/>
          <p:cNvSpPr txBox="1"/>
          <p:nvPr/>
        </p:nvSpPr>
        <p:spPr>
          <a:xfrm>
            <a:off x="4480719" y="1695769"/>
            <a:ext cx="4997322" cy="4570482"/>
          </a:xfrm>
          <a:prstGeom prst="rect">
            <a:avLst/>
          </a:prstGeom>
          <a:noFill/>
        </p:spPr>
        <p:txBody>
          <a:bodyPr wrap="square" rtlCol="0">
            <a:spAutoFit/>
          </a:bodyPr>
          <a:lstStyle/>
          <a:p>
            <a:pPr>
              <a:lnSpc>
                <a:spcPct val="150000"/>
              </a:lnSpc>
            </a:pPr>
            <a:r>
              <a:rPr lang="en-US" dirty="0">
                <a:latin typeface="Times New Roman" panose="02020603050405020304" pitchFamily="18" charset="0"/>
                <a:cs typeface="Times New Roman" panose="02020603050405020304" pitchFamily="18" charset="0"/>
              </a:rPr>
              <a:t>Offering</a:t>
            </a:r>
          </a:p>
          <a:p>
            <a:pPr marL="285750"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Professional-grade </a:t>
            </a:r>
            <a:r>
              <a:rPr lang="en-US" sz="1600" b="1" dirty="0">
                <a:latin typeface="Times New Roman" panose="02020603050405020304" pitchFamily="18" charset="0"/>
                <a:cs typeface="Times New Roman" panose="02020603050405020304" pitchFamily="18" charset="0"/>
              </a:rPr>
              <a:t>smoke removal</a:t>
            </a:r>
          </a:p>
          <a:p>
            <a:pPr marL="285750"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3-speed fan with boost </a:t>
            </a:r>
            <a:r>
              <a:rPr lang="en-US" sz="1600" dirty="0">
                <a:latin typeface="Times New Roman" panose="02020603050405020304" pitchFamily="18" charset="0"/>
                <a:cs typeface="Times New Roman" panose="02020603050405020304" pitchFamily="18" charset="0"/>
              </a:rPr>
              <a:t>mode efficiently clears the air</a:t>
            </a:r>
          </a:p>
          <a:p>
            <a:pPr marL="285750"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Innovative </a:t>
            </a:r>
            <a:r>
              <a:rPr lang="en-US" sz="1600" b="1" dirty="0">
                <a:latin typeface="Times New Roman" panose="02020603050405020304" pitchFamily="18" charset="0"/>
                <a:cs typeface="Times New Roman" panose="02020603050405020304" pitchFamily="18" charset="0"/>
              </a:rPr>
              <a:t>3-stage grease capture </a:t>
            </a:r>
            <a:r>
              <a:rPr lang="en-US" sz="1600" dirty="0">
                <a:latin typeface="Times New Roman" panose="02020603050405020304" pitchFamily="18" charset="0"/>
                <a:cs typeface="Times New Roman" panose="02020603050405020304" pitchFamily="18" charset="0"/>
              </a:rPr>
              <a:t>system</a:t>
            </a:r>
          </a:p>
          <a:p>
            <a:pPr marL="285750"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Enhanced visibility with </a:t>
            </a:r>
            <a:r>
              <a:rPr lang="en-US" sz="1600" b="1" dirty="0">
                <a:latin typeface="Times New Roman" panose="02020603050405020304" pitchFamily="18" charset="0"/>
                <a:cs typeface="Times New Roman" panose="02020603050405020304" pitchFamily="18" charset="0"/>
              </a:rPr>
              <a:t>dimmable LED lighting</a:t>
            </a:r>
          </a:p>
          <a:p>
            <a:pPr marL="285750"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Stainless baffle filters </a:t>
            </a:r>
            <a:r>
              <a:rPr lang="en-US" sz="1600" dirty="0">
                <a:latin typeface="Times New Roman" panose="02020603050405020304" pitchFamily="18" charset="0"/>
                <a:cs typeface="Times New Roman" panose="02020603050405020304" pitchFamily="18" charset="0"/>
              </a:rPr>
              <a:t>seamlessly remove for dishwasher safe cleaning</a:t>
            </a:r>
          </a:p>
          <a:p>
            <a:pPr marL="285750"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Easy-to-use </a:t>
            </a:r>
            <a:r>
              <a:rPr lang="en-US" sz="1600" b="1" dirty="0">
                <a:latin typeface="Times New Roman" panose="02020603050405020304" pitchFamily="18" charset="0"/>
                <a:cs typeface="Times New Roman" panose="02020603050405020304" pitchFamily="18" charset="0"/>
              </a:rPr>
              <a:t>push-button controls </a:t>
            </a:r>
          </a:p>
          <a:p>
            <a:pPr marL="285750" indent="-285750">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Quiet operation </a:t>
            </a:r>
            <a:r>
              <a:rPr lang="en-US" sz="1600" dirty="0">
                <a:latin typeface="Times New Roman" panose="02020603050405020304" pitchFamily="18" charset="0"/>
                <a:cs typeface="Times New Roman" panose="02020603050405020304" pitchFamily="18" charset="0"/>
              </a:rPr>
              <a:t>does not interfere with conversation while entertaining </a:t>
            </a:r>
          </a:p>
          <a:p>
            <a:pPr marL="285750"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Convenient</a:t>
            </a:r>
            <a:r>
              <a:rPr lang="en-US" sz="1600" b="1" dirty="0">
                <a:latin typeface="Times New Roman" panose="02020603050405020304" pitchFamily="18" charset="0"/>
                <a:cs typeface="Times New Roman" panose="02020603050405020304" pitchFamily="18" charset="0"/>
              </a:rPr>
              <a:t> delayed off feature </a:t>
            </a:r>
          </a:p>
          <a:p>
            <a:pPr marL="285750"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In-line, in-hood and remote blower compatible</a:t>
            </a:r>
          </a:p>
        </p:txBody>
      </p:sp>
    </p:spTree>
    <p:extLst>
      <p:ext uri="{BB962C8B-B14F-4D97-AF65-F5344CB8AC3E}">
        <p14:creationId xmlns:p14="http://schemas.microsoft.com/office/powerpoint/2010/main" val="1938607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6328"/>
          <a:stretch/>
        </p:blipFill>
        <p:spPr>
          <a:xfrm>
            <a:off x="1687835" y="1813719"/>
            <a:ext cx="7898127" cy="4357496"/>
          </a:xfrm>
          <a:prstGeom prst="rect">
            <a:avLst/>
          </a:prstGeom>
        </p:spPr>
      </p:pic>
      <p:cxnSp>
        <p:nvCxnSpPr>
          <p:cNvPr id="7" name="Straight Connector 6"/>
          <p:cNvCxnSpPr/>
          <p:nvPr/>
        </p:nvCxnSpPr>
        <p:spPr>
          <a:xfrm flipH="1">
            <a:off x="1601421" y="5329648"/>
            <a:ext cx="83009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957" y="4937920"/>
            <a:ext cx="1437904" cy="979225"/>
          </a:xfrm>
          <a:prstGeom prst="rect">
            <a:avLst/>
          </a:prstGeom>
          <a:noFill/>
        </p:spPr>
        <p:txBody>
          <a:bodyPr wrap="none" lIns="91424" tIns="45712" rIns="91424" bIns="45712" rtlCol="0">
            <a:spAutoFit/>
          </a:bodyPr>
          <a:lstStyle/>
          <a:p>
            <a:r>
              <a:rPr lang="en-US" sz="1400" b="1" dirty="0">
                <a:latin typeface="Times New Roman" panose="02020603050405020304" pitchFamily="18" charset="0"/>
                <a:cs typeface="Times New Roman" panose="02020603050405020304" pitchFamily="18" charset="0"/>
              </a:rPr>
              <a:t>In-hood Blower</a:t>
            </a:r>
          </a:p>
          <a:p>
            <a:r>
              <a:rPr lang="en-US" sz="1400" dirty="0">
                <a:latin typeface="Times New Roman" panose="02020603050405020304" pitchFamily="18" charset="0"/>
                <a:cs typeface="Times New Roman" panose="02020603050405020304" pitchFamily="18" charset="0"/>
              </a:rPr>
              <a:t>Located directly</a:t>
            </a:r>
          </a:p>
          <a:p>
            <a:r>
              <a:rPr lang="en-US" sz="1400" dirty="0">
                <a:latin typeface="Times New Roman" panose="02020603050405020304" pitchFamily="18" charset="0"/>
                <a:cs typeface="Times New Roman" panose="02020603050405020304" pitchFamily="18" charset="0"/>
              </a:rPr>
              <a:t>Inside ventilation</a:t>
            </a:r>
          </a:p>
          <a:p>
            <a:r>
              <a:rPr lang="en-US" sz="1400" dirty="0">
                <a:latin typeface="Times New Roman" panose="02020603050405020304" pitchFamily="18" charset="0"/>
                <a:cs typeface="Times New Roman" panose="02020603050405020304" pitchFamily="18" charset="0"/>
              </a:rPr>
              <a:t>hood</a:t>
            </a:r>
          </a:p>
        </p:txBody>
      </p:sp>
      <p:sp>
        <p:nvSpPr>
          <p:cNvPr id="12" name="Oval 11"/>
          <p:cNvSpPr/>
          <p:nvPr/>
        </p:nvSpPr>
        <p:spPr>
          <a:xfrm>
            <a:off x="2118519" y="3763867"/>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13" name="Oval 12"/>
          <p:cNvSpPr/>
          <p:nvPr/>
        </p:nvSpPr>
        <p:spPr>
          <a:xfrm>
            <a:off x="3413919" y="2651919"/>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cxnSp>
        <p:nvCxnSpPr>
          <p:cNvPr id="14" name="Straight Connector 13"/>
          <p:cNvCxnSpPr>
            <a:stCxn id="12" idx="1"/>
          </p:cNvCxnSpPr>
          <p:nvPr/>
        </p:nvCxnSpPr>
        <p:spPr>
          <a:xfrm flipH="1" flipV="1">
            <a:off x="861068" y="2652080"/>
            <a:ext cx="1324407" cy="11787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2"/>
          </p:cNvCxnSpPr>
          <p:nvPr/>
        </p:nvCxnSpPr>
        <p:spPr>
          <a:xfrm flipH="1" flipV="1">
            <a:off x="1901353" y="2423319"/>
            <a:ext cx="1512566"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7959" y="1913254"/>
            <a:ext cx="1789357" cy="757822"/>
          </a:xfrm>
          <a:prstGeom prst="rect">
            <a:avLst/>
          </a:prstGeom>
          <a:noFill/>
        </p:spPr>
        <p:txBody>
          <a:bodyPr wrap="none" lIns="91424" tIns="45712" rIns="91424" bIns="45712" rtlCol="0">
            <a:spAutoFit/>
          </a:bodyPr>
          <a:lstStyle/>
          <a:p>
            <a:r>
              <a:rPr lang="en-US" sz="1400" b="1" dirty="0">
                <a:latin typeface="Times New Roman" panose="02020603050405020304" pitchFamily="18" charset="0"/>
                <a:cs typeface="Times New Roman" panose="02020603050405020304" pitchFamily="18" charset="0"/>
              </a:rPr>
              <a:t>Remote Blower</a:t>
            </a:r>
          </a:p>
          <a:p>
            <a:r>
              <a:rPr lang="en-US" sz="1400" dirty="0">
                <a:latin typeface="Times New Roman" panose="02020603050405020304" pitchFamily="18" charset="0"/>
                <a:cs typeface="Times New Roman" panose="02020603050405020304" pitchFamily="18" charset="0"/>
              </a:rPr>
              <a:t>Located on roof or an </a:t>
            </a:r>
          </a:p>
          <a:p>
            <a:r>
              <a:rPr lang="en-US" sz="1400" dirty="0">
                <a:latin typeface="Times New Roman" panose="02020603050405020304" pitchFamily="18" charset="0"/>
                <a:cs typeface="Times New Roman" panose="02020603050405020304" pitchFamily="18" charset="0"/>
              </a:rPr>
              <a:t>exterior wall</a:t>
            </a:r>
          </a:p>
        </p:txBody>
      </p:sp>
      <p:cxnSp>
        <p:nvCxnSpPr>
          <p:cNvPr id="23" name="Straight Connector 22"/>
          <p:cNvCxnSpPr>
            <a:stCxn id="31" idx="7"/>
          </p:cNvCxnSpPr>
          <p:nvPr/>
        </p:nvCxnSpPr>
        <p:spPr>
          <a:xfrm flipV="1">
            <a:off x="3712883" y="2282747"/>
            <a:ext cx="1374627" cy="234112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87511" y="1544081"/>
            <a:ext cx="1679209" cy="757822"/>
          </a:xfrm>
          <a:prstGeom prst="rect">
            <a:avLst/>
          </a:prstGeom>
          <a:noFill/>
        </p:spPr>
        <p:txBody>
          <a:bodyPr wrap="square" lIns="91424" tIns="45712" rIns="91424" bIns="45712" rtlCol="0">
            <a:spAutoFit/>
          </a:bodyPr>
          <a:lstStyle/>
          <a:p>
            <a:r>
              <a:rPr lang="en-US" sz="1400" b="1" dirty="0">
                <a:latin typeface="Times New Roman" panose="02020603050405020304" pitchFamily="18" charset="0"/>
                <a:cs typeface="Times New Roman" panose="02020603050405020304" pitchFamily="18" charset="0"/>
              </a:rPr>
              <a:t>In-line Blower</a:t>
            </a:r>
          </a:p>
          <a:p>
            <a:r>
              <a:rPr lang="en-US" sz="1400" dirty="0">
                <a:latin typeface="Times New Roman" panose="02020603050405020304" pitchFamily="18" charset="0"/>
                <a:cs typeface="Times New Roman" panose="02020603050405020304" pitchFamily="18" charset="0"/>
              </a:rPr>
              <a:t>Located within the duct run</a:t>
            </a:r>
          </a:p>
        </p:txBody>
      </p:sp>
      <p:sp>
        <p:nvSpPr>
          <p:cNvPr id="28" name="Rectangle 27"/>
          <p:cNvSpPr/>
          <p:nvPr/>
        </p:nvSpPr>
        <p:spPr>
          <a:xfrm flipH="1">
            <a:off x="2499519" y="4785520"/>
            <a:ext cx="45719" cy="76215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29" name="Rectangle 28"/>
          <p:cNvSpPr/>
          <p:nvPr/>
        </p:nvSpPr>
        <p:spPr>
          <a:xfrm>
            <a:off x="2522377" y="4785520"/>
            <a:ext cx="1729742" cy="9029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30" name="Rectangle 29"/>
          <p:cNvSpPr/>
          <p:nvPr/>
        </p:nvSpPr>
        <p:spPr>
          <a:xfrm rot="5400000">
            <a:off x="3544682" y="4168378"/>
            <a:ext cx="1309497" cy="10537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31" name="Oval 30"/>
          <p:cNvSpPr/>
          <p:nvPr/>
        </p:nvSpPr>
        <p:spPr>
          <a:xfrm>
            <a:off x="3322638" y="455692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33" name="Oval 32"/>
          <p:cNvSpPr/>
          <p:nvPr/>
        </p:nvSpPr>
        <p:spPr>
          <a:xfrm>
            <a:off x="2423318" y="5101049"/>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19" name="Rectangle 18"/>
          <p:cNvSpPr/>
          <p:nvPr/>
        </p:nvSpPr>
        <p:spPr>
          <a:xfrm rot="5400000">
            <a:off x="1636722" y="4466853"/>
            <a:ext cx="1649392" cy="761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20" name="Rectangle 19"/>
          <p:cNvSpPr/>
          <p:nvPr/>
        </p:nvSpPr>
        <p:spPr>
          <a:xfrm rot="5400000">
            <a:off x="3315146" y="3221892"/>
            <a:ext cx="654748" cy="1121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21" name="Rectangle 20"/>
          <p:cNvSpPr/>
          <p:nvPr/>
        </p:nvSpPr>
        <p:spPr>
          <a:xfrm>
            <a:off x="2423319" y="3589961"/>
            <a:ext cx="1289564" cy="902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5" name="Rectangle 4"/>
          <p:cNvSpPr/>
          <p:nvPr/>
        </p:nvSpPr>
        <p:spPr>
          <a:xfrm>
            <a:off x="2232818" y="3857649"/>
            <a:ext cx="190501" cy="26963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24" name="Rectangle 23"/>
          <p:cNvSpPr/>
          <p:nvPr/>
        </p:nvSpPr>
        <p:spPr>
          <a:xfrm>
            <a:off x="3551397" y="2745701"/>
            <a:ext cx="190501" cy="26963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26" name="Rectangle 25"/>
          <p:cNvSpPr/>
          <p:nvPr/>
        </p:nvSpPr>
        <p:spPr>
          <a:xfrm>
            <a:off x="3375324" y="4732802"/>
            <a:ext cx="352146" cy="14148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a:p>
        </p:txBody>
      </p:sp>
      <p:sp>
        <p:nvSpPr>
          <p:cNvPr id="32" name="TextBox 31"/>
          <p:cNvSpPr txBox="1"/>
          <p:nvPr/>
        </p:nvSpPr>
        <p:spPr>
          <a:xfrm>
            <a:off x="204122" y="365919"/>
            <a:ext cx="5930827" cy="707809"/>
          </a:xfrm>
          <a:prstGeom prst="rect">
            <a:avLst/>
          </a:prstGeom>
          <a:noFill/>
        </p:spPr>
        <p:txBody>
          <a:bodyPr wrap="none" lIns="91363" tIns="45682" rIns="91363" bIns="45682" rtlCol="0">
            <a:spAutoFit/>
          </a:bodyPr>
          <a:lstStyle/>
          <a:p>
            <a:r>
              <a:rPr lang="en-US" sz="2400" b="1" dirty="0">
                <a:latin typeface="Times New Roman" panose="02020603050405020304" pitchFamily="18" charset="0"/>
                <a:cs typeface="Times New Roman" panose="02020603050405020304" pitchFamily="18" charset="0"/>
              </a:rPr>
              <a:t>Blowers</a:t>
            </a:r>
          </a:p>
          <a:p>
            <a:r>
              <a:rPr lang="en-US" sz="1600" b="1" dirty="0">
                <a:latin typeface="Times New Roman" panose="02020603050405020304" pitchFamily="18" charset="0"/>
                <a:cs typeface="Times New Roman" panose="02020603050405020304" pitchFamily="18" charset="0"/>
              </a:rPr>
              <a:t>Choose from 3 different blower types depending on your duct run</a:t>
            </a:r>
            <a:endParaRPr 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25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2459" y="1464749"/>
            <a:ext cx="6966427" cy="430871"/>
          </a:xfrm>
          <a:prstGeom prst="rect">
            <a:avLst/>
          </a:prstGeom>
          <a:noFill/>
        </p:spPr>
        <p:txBody>
          <a:bodyPr wrap="none" lIns="91424" tIns="45712" rIns="91424" bIns="45712" rtlCol="0">
            <a:spAutoFit/>
          </a:bodyPr>
          <a:lstStyle/>
          <a:p>
            <a:r>
              <a:rPr lang="en-US" sz="2200" b="1" dirty="0">
                <a:latin typeface="Times New Roman" panose="02020603050405020304" pitchFamily="18" charset="0"/>
                <a:cs typeface="Times New Roman" panose="02020603050405020304" pitchFamily="18" charset="0"/>
              </a:rPr>
              <a:t>What does a ventilation hood remove from the kitchen?:</a:t>
            </a:r>
          </a:p>
        </p:txBody>
      </p:sp>
      <p:sp>
        <p:nvSpPr>
          <p:cNvPr id="4" name="TextBox 3"/>
          <p:cNvSpPr txBox="1"/>
          <p:nvPr/>
        </p:nvSpPr>
        <p:spPr>
          <a:xfrm>
            <a:off x="670719" y="1839454"/>
            <a:ext cx="2253346" cy="1679626"/>
          </a:xfrm>
          <a:prstGeom prst="rect">
            <a:avLst/>
          </a:prstGeom>
          <a:noFill/>
        </p:spPr>
        <p:txBody>
          <a:bodyPr wrap="none" lIns="91424" tIns="45712" rIns="91424" bIns="45712" rtlCol="0">
            <a:spAutoFit/>
          </a:bodyPr>
          <a:lstStyle/>
          <a:p>
            <a:pPr marL="342843" indent="-342843">
              <a:lnSpc>
                <a:spcPct val="150000"/>
              </a:lnSpc>
              <a:buAutoNum type="arabicPeriod"/>
            </a:pPr>
            <a:r>
              <a:rPr lang="en-US" sz="1700" dirty="0">
                <a:latin typeface="Times New Roman" panose="02020603050405020304" pitchFamily="18" charset="0"/>
                <a:cs typeface="Times New Roman" panose="02020603050405020304" pitchFamily="18" charset="0"/>
              </a:rPr>
              <a:t>Heat</a:t>
            </a:r>
          </a:p>
          <a:p>
            <a:pPr marL="342843" indent="-342843">
              <a:lnSpc>
                <a:spcPct val="150000"/>
              </a:lnSpc>
              <a:buAutoNum type="arabicPeriod"/>
            </a:pPr>
            <a:r>
              <a:rPr lang="en-US" sz="1700" dirty="0">
                <a:latin typeface="Times New Roman" panose="02020603050405020304" pitchFamily="18" charset="0"/>
                <a:cs typeface="Times New Roman" panose="02020603050405020304" pitchFamily="18" charset="0"/>
              </a:rPr>
              <a:t>Grease laden steam</a:t>
            </a:r>
          </a:p>
          <a:p>
            <a:pPr marL="342843" indent="-342843">
              <a:lnSpc>
                <a:spcPct val="150000"/>
              </a:lnSpc>
              <a:buAutoNum type="arabicPeriod"/>
            </a:pPr>
            <a:r>
              <a:rPr lang="en-US" sz="1700" dirty="0">
                <a:latin typeface="Times New Roman" panose="02020603050405020304" pitchFamily="18" charset="0"/>
                <a:cs typeface="Times New Roman" panose="02020603050405020304" pitchFamily="18" charset="0"/>
              </a:rPr>
              <a:t>Cooking Vapors</a:t>
            </a:r>
          </a:p>
          <a:p>
            <a:pPr marL="342843" indent="-342843">
              <a:lnSpc>
                <a:spcPct val="150000"/>
              </a:lnSpc>
              <a:buAutoNum type="arabicPeriod"/>
            </a:pPr>
            <a:r>
              <a:rPr lang="en-US" sz="1700" dirty="0">
                <a:latin typeface="Times New Roman" panose="02020603050405020304" pitchFamily="18" charset="0"/>
                <a:cs typeface="Times New Roman" panose="02020603050405020304" pitchFamily="18" charset="0"/>
              </a:rPr>
              <a:t>Particulate matter</a:t>
            </a:r>
          </a:p>
        </p:txBody>
      </p:sp>
      <p:sp>
        <p:nvSpPr>
          <p:cNvPr id="5" name="TextBox 4"/>
          <p:cNvSpPr txBox="1"/>
          <p:nvPr/>
        </p:nvSpPr>
        <p:spPr>
          <a:xfrm>
            <a:off x="172459" y="3726963"/>
            <a:ext cx="4865402" cy="430871"/>
          </a:xfrm>
          <a:prstGeom prst="rect">
            <a:avLst/>
          </a:prstGeom>
          <a:noFill/>
        </p:spPr>
        <p:txBody>
          <a:bodyPr wrap="none" lIns="91424" tIns="45712" rIns="91424" bIns="45712" rtlCol="0">
            <a:spAutoFit/>
          </a:bodyPr>
          <a:lstStyle/>
          <a:p>
            <a:r>
              <a:rPr lang="en-US" sz="2200" b="1" dirty="0">
                <a:latin typeface="Times New Roman" panose="02020603050405020304" pitchFamily="18" charset="0"/>
                <a:cs typeface="Times New Roman" panose="02020603050405020304" pitchFamily="18" charset="0"/>
              </a:rPr>
              <a:t>Keys to an effective ventilation system:</a:t>
            </a:r>
          </a:p>
        </p:txBody>
      </p:sp>
      <p:sp>
        <p:nvSpPr>
          <p:cNvPr id="6" name="TextBox 5"/>
          <p:cNvSpPr txBox="1"/>
          <p:nvPr/>
        </p:nvSpPr>
        <p:spPr>
          <a:xfrm>
            <a:off x="670718" y="4119417"/>
            <a:ext cx="5059781" cy="2088371"/>
          </a:xfrm>
          <a:prstGeom prst="rect">
            <a:avLst/>
          </a:prstGeom>
          <a:noFill/>
        </p:spPr>
        <p:txBody>
          <a:bodyPr wrap="none" lIns="91424" tIns="45712" rIns="91424" bIns="45712" rtlCol="0">
            <a:spAutoFit/>
          </a:bodyPr>
          <a:lstStyle/>
          <a:p>
            <a:pPr marL="342843" indent="-342843">
              <a:lnSpc>
                <a:spcPct val="150000"/>
              </a:lnSpc>
              <a:buAutoNum type="arabicPeriod"/>
            </a:pPr>
            <a:r>
              <a:rPr lang="en-US" sz="1700" dirty="0">
                <a:latin typeface="Times New Roman" panose="02020603050405020304" pitchFamily="18" charset="0"/>
                <a:cs typeface="Times New Roman" panose="02020603050405020304" pitchFamily="18" charset="0"/>
              </a:rPr>
              <a:t>Capture area (width &amp; depth over cooktop surface)</a:t>
            </a:r>
          </a:p>
          <a:p>
            <a:pPr marL="342843" indent="-342843">
              <a:lnSpc>
                <a:spcPct val="150000"/>
              </a:lnSpc>
              <a:buAutoNum type="arabicPeriod"/>
            </a:pPr>
            <a:r>
              <a:rPr lang="en-US" sz="1700" dirty="0">
                <a:latin typeface="Times New Roman" panose="02020603050405020304" pitchFamily="18" charset="0"/>
                <a:cs typeface="Times New Roman" panose="02020603050405020304" pitchFamily="18" charset="0"/>
              </a:rPr>
              <a:t>Adequate CFM’s for BTUs of range or cooktop</a:t>
            </a:r>
          </a:p>
          <a:p>
            <a:pPr marL="342843" indent="-342843">
              <a:lnSpc>
                <a:spcPct val="150000"/>
              </a:lnSpc>
              <a:buAutoNum type="arabicPeriod"/>
            </a:pPr>
            <a:r>
              <a:rPr lang="en-US" sz="1700" dirty="0">
                <a:latin typeface="Times New Roman" panose="02020603050405020304" pitchFamily="18" charset="0"/>
                <a:cs typeface="Times New Roman" panose="02020603050405020304" pitchFamily="18" charset="0"/>
              </a:rPr>
              <a:t>Duct size, length of duct run &amp; 90 degree bends</a:t>
            </a:r>
          </a:p>
          <a:p>
            <a:pPr marL="342843" indent="-342843">
              <a:lnSpc>
                <a:spcPct val="150000"/>
              </a:lnSpc>
              <a:buAutoNum type="arabicPeriod"/>
            </a:pPr>
            <a:r>
              <a:rPr lang="en-US" sz="1700" dirty="0">
                <a:latin typeface="Times New Roman" panose="02020603050405020304" pitchFamily="18" charset="0"/>
                <a:cs typeface="Times New Roman" panose="02020603050405020304" pitchFamily="18" charset="0"/>
              </a:rPr>
              <a:t>Height of hood over cooktop surface</a:t>
            </a:r>
          </a:p>
          <a:p>
            <a:pPr marL="342843" indent="-342843">
              <a:lnSpc>
                <a:spcPct val="150000"/>
              </a:lnSpc>
              <a:buAutoNum type="arabicPeriod"/>
            </a:pPr>
            <a:r>
              <a:rPr lang="en-US" sz="1700" dirty="0">
                <a:latin typeface="Times New Roman" panose="02020603050405020304" pitchFamily="18" charset="0"/>
                <a:cs typeface="Times New Roman" panose="02020603050405020304" pitchFamily="18" charset="0"/>
              </a:rPr>
              <a:t>Make-up air system (if applicable)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1153" y="2475267"/>
            <a:ext cx="2026920" cy="2688335"/>
          </a:xfrm>
          <a:prstGeom prst="rect">
            <a:avLst/>
          </a:prstGeom>
          <a:ln>
            <a:solidFill>
              <a:schemeClr val="bg1">
                <a:lumMod val="85000"/>
              </a:schemeClr>
            </a:solidFill>
          </a:ln>
        </p:spPr>
      </p:pic>
      <p:sp>
        <p:nvSpPr>
          <p:cNvPr id="11" name="TextBox 10"/>
          <p:cNvSpPr txBox="1"/>
          <p:nvPr/>
        </p:nvSpPr>
        <p:spPr>
          <a:xfrm>
            <a:off x="213523" y="365919"/>
            <a:ext cx="2164796" cy="461588"/>
          </a:xfrm>
          <a:prstGeom prst="rect">
            <a:avLst/>
          </a:prstGeom>
          <a:noFill/>
        </p:spPr>
        <p:txBody>
          <a:bodyPr wrap="none" lIns="91363" tIns="45682" rIns="91363" bIns="45682" rtlCol="0">
            <a:spAutoFit/>
          </a:bodyPr>
          <a:lstStyle/>
          <a:p>
            <a:r>
              <a:rPr lang="en-US" sz="2400" b="1" dirty="0">
                <a:latin typeface="Times New Roman" panose="02020603050405020304" pitchFamily="18" charset="0"/>
                <a:cs typeface="Times New Roman" panose="02020603050405020304" pitchFamily="18" charset="0"/>
              </a:rPr>
              <a:t>Ventilation 101</a:t>
            </a:r>
          </a:p>
        </p:txBody>
      </p:sp>
    </p:spTree>
    <p:extLst>
      <p:ext uri="{BB962C8B-B14F-4D97-AF65-F5344CB8AC3E}">
        <p14:creationId xmlns:p14="http://schemas.microsoft.com/office/powerpoint/2010/main" val="3313147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23" y="827507"/>
            <a:ext cx="8839200" cy="369316"/>
          </a:xfrm>
          <a:prstGeom prst="rect">
            <a:avLst/>
          </a:prstGeom>
          <a:noFill/>
        </p:spPr>
        <p:txBody>
          <a:bodyPr wrap="square" lIns="91424" tIns="45712" rIns="91424" bIns="45712" rtlCol="0">
            <a:spAutoFit/>
          </a:bodyPr>
          <a:lstStyle/>
          <a:p>
            <a:r>
              <a:rPr lang="en-US" dirty="0">
                <a:latin typeface="Times New Roman" panose="02020603050405020304" pitchFamily="18" charset="0"/>
                <a:cs typeface="Times New Roman" panose="02020603050405020304" pitchFamily="18" charset="0"/>
              </a:rPr>
              <a:t>A system that will replace the air being vented from the home to keep the pressure equal.</a:t>
            </a:r>
          </a:p>
        </p:txBody>
      </p:sp>
      <p:pic>
        <p:nvPicPr>
          <p:cNvPr id="3074" name="Picture 2" descr="http://www.broan.com/images/news-release-images/The%20Flow%20of%20Make-Up%20Air.png"/>
          <p:cNvPicPr>
            <a:picLocks noChangeAspect="1" noChangeArrowheads="1"/>
          </p:cNvPicPr>
          <p:nvPr/>
        </p:nvPicPr>
        <p:blipFill rotWithShape="1">
          <a:blip r:embed="rId2">
            <a:extLst>
              <a:ext uri="{28A0092B-C50C-407E-A947-70E740481C1C}">
                <a14:useLocalDpi xmlns:a14="http://schemas.microsoft.com/office/drawing/2010/main" val="0"/>
              </a:ext>
            </a:extLst>
          </a:blip>
          <a:srcRect b="11707"/>
          <a:stretch/>
        </p:blipFill>
        <p:spPr bwMode="auto">
          <a:xfrm>
            <a:off x="1115065" y="2484527"/>
            <a:ext cx="7645708" cy="39773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3523" y="365919"/>
            <a:ext cx="1885938" cy="461588"/>
          </a:xfrm>
          <a:prstGeom prst="rect">
            <a:avLst/>
          </a:prstGeom>
          <a:noFill/>
        </p:spPr>
        <p:txBody>
          <a:bodyPr wrap="none" lIns="91363" tIns="45682" rIns="91363" bIns="45682" rtlCol="0">
            <a:spAutoFit/>
          </a:bodyPr>
          <a:lstStyle/>
          <a:p>
            <a:r>
              <a:rPr lang="en-US" sz="2400" b="1" dirty="0">
                <a:latin typeface="Times New Roman" panose="02020603050405020304" pitchFamily="18" charset="0"/>
                <a:cs typeface="Times New Roman" panose="02020603050405020304" pitchFamily="18" charset="0"/>
              </a:rPr>
              <a:t>Make-up Air</a:t>
            </a:r>
          </a:p>
        </p:txBody>
      </p:sp>
      <p:sp>
        <p:nvSpPr>
          <p:cNvPr id="4" name="Rectangle 3"/>
          <p:cNvSpPr/>
          <p:nvPr/>
        </p:nvSpPr>
        <p:spPr>
          <a:xfrm>
            <a:off x="160069" y="1502966"/>
            <a:ext cx="9654650" cy="615553"/>
          </a:xfrm>
          <a:prstGeom prst="rect">
            <a:avLst/>
          </a:prstGeom>
        </p:spPr>
        <p:txBody>
          <a:bodyPr wrap="square">
            <a:spAutoFit/>
          </a:bodyPr>
          <a:lstStyle/>
          <a:p>
            <a:pPr algn="ctr"/>
            <a:r>
              <a:rPr lang="en-US" sz="1600" dirty="0">
                <a:latin typeface="Times New Roman" panose="02020603050405020304" pitchFamily="18" charset="0"/>
                <a:cs typeface="Times New Roman" panose="02020603050405020304" pitchFamily="18" charset="0"/>
              </a:rPr>
              <a:t>BlueStar does not have a make-up air system, but our hoods are </a:t>
            </a:r>
            <a:r>
              <a:rPr lang="en-US" sz="1700" dirty="0">
                <a:latin typeface="Times New Roman" panose="02020603050405020304" pitchFamily="18" charset="0"/>
                <a:cs typeface="Times New Roman" panose="02020603050405020304" pitchFamily="18" charset="0"/>
              </a:rPr>
              <a:t>compatible with and do not require being wired into the switch with any after market system.</a:t>
            </a:r>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769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511" y="1981338"/>
            <a:ext cx="2628900" cy="1269562"/>
          </a:xfrm>
          <a:prstGeom prst="rect">
            <a:avLst/>
          </a:prstGeom>
          <a:noFill/>
        </p:spPr>
        <p:txBody>
          <a:bodyPr wrap="square" lIns="91424" tIns="45712" rIns="91424" bIns="45712" rtlCol="0">
            <a:spAutoFit/>
          </a:bodyPr>
          <a:lstStyle/>
          <a:p>
            <a:pPr>
              <a:lnSpc>
                <a:spcPct val="150000"/>
              </a:lnSpc>
            </a:pPr>
            <a:r>
              <a:rPr lang="en-US" sz="1700" b="1" dirty="0">
                <a:latin typeface="Times New Roman" panose="02020603050405020304" pitchFamily="18" charset="0"/>
                <a:cs typeface="Times New Roman" panose="02020603050405020304" pitchFamily="18" charset="0"/>
              </a:rPr>
              <a:t>In-Hood Blower Options</a:t>
            </a:r>
          </a:p>
          <a:p>
            <a:pPr marL="285702" indent="-285702">
              <a:lnSpc>
                <a:spcPct val="150000"/>
              </a:lnSpc>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600 CFM </a:t>
            </a:r>
          </a:p>
          <a:p>
            <a:pPr marL="285702" indent="-285702">
              <a:lnSpc>
                <a:spcPct val="150000"/>
              </a:lnSpc>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1200 CFM </a:t>
            </a:r>
          </a:p>
        </p:txBody>
      </p:sp>
      <p:sp>
        <p:nvSpPr>
          <p:cNvPr id="5" name="TextBox 4"/>
          <p:cNvSpPr txBox="1"/>
          <p:nvPr/>
        </p:nvSpPr>
        <p:spPr>
          <a:xfrm>
            <a:off x="3521806" y="1981336"/>
            <a:ext cx="2628900" cy="2593001"/>
          </a:xfrm>
          <a:prstGeom prst="rect">
            <a:avLst/>
          </a:prstGeom>
          <a:noFill/>
        </p:spPr>
        <p:txBody>
          <a:bodyPr wrap="square" lIns="91424" tIns="45712" rIns="91424" bIns="45712" rtlCol="0">
            <a:spAutoFit/>
          </a:bodyPr>
          <a:lstStyle/>
          <a:p>
            <a:pPr algn="ctr">
              <a:lnSpc>
                <a:spcPct val="150000"/>
              </a:lnSpc>
            </a:pPr>
            <a:r>
              <a:rPr lang="en-US" sz="1700" b="1" dirty="0">
                <a:latin typeface="Times New Roman" panose="02020603050405020304" pitchFamily="18" charset="0"/>
                <a:cs typeface="Times New Roman" panose="02020603050405020304" pitchFamily="18" charset="0"/>
              </a:rPr>
              <a:t>In-Line Blower Options</a:t>
            </a:r>
          </a:p>
          <a:p>
            <a:pPr marL="285702" indent="-285702">
              <a:lnSpc>
                <a:spcPct val="150000"/>
              </a:lnSpc>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800 CFM</a:t>
            </a:r>
          </a:p>
          <a:p>
            <a:pPr marL="285702" indent="-285702">
              <a:lnSpc>
                <a:spcPct val="150000"/>
              </a:lnSpc>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1200 CFM</a:t>
            </a:r>
            <a:r>
              <a:rPr lang="en-US" sz="1600" b="1" dirty="0">
                <a:latin typeface="Times New Roman" panose="02020603050405020304" pitchFamily="18" charset="0"/>
                <a:cs typeface="Times New Roman" panose="02020603050405020304" pitchFamily="18" charset="0"/>
              </a:rPr>
              <a:t>		</a:t>
            </a:r>
          </a:p>
          <a:p>
            <a:pPr>
              <a:lnSpc>
                <a:spcPct val="150000"/>
              </a:lnSpc>
            </a:pPr>
            <a:r>
              <a:rPr lang="en-US" sz="1600" b="1" dirty="0">
                <a:latin typeface="Times New Roman" panose="02020603050405020304" pitchFamily="18" charset="0"/>
                <a:cs typeface="Times New Roman" panose="02020603050405020304" pitchFamily="18" charset="0"/>
              </a:rPr>
              <a:t>	</a:t>
            </a:r>
          </a:p>
          <a:p>
            <a:pPr marL="285702" indent="-285702">
              <a:lnSpc>
                <a:spcPct val="150000"/>
              </a:lnSpc>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436456" y="1981338"/>
            <a:ext cx="2628900" cy="2008226"/>
          </a:xfrm>
          <a:prstGeom prst="rect">
            <a:avLst/>
          </a:prstGeom>
          <a:noFill/>
        </p:spPr>
        <p:txBody>
          <a:bodyPr wrap="square" lIns="91424" tIns="45712" rIns="91424" bIns="45712" rtlCol="0">
            <a:spAutoFit/>
          </a:bodyPr>
          <a:lstStyle/>
          <a:p>
            <a:pPr algn="ctr">
              <a:lnSpc>
                <a:spcPct val="150000"/>
              </a:lnSpc>
            </a:pPr>
            <a:r>
              <a:rPr lang="en-US" sz="1700" b="1" dirty="0">
                <a:latin typeface="Times New Roman" panose="02020603050405020304" pitchFamily="18" charset="0"/>
                <a:cs typeface="Times New Roman" panose="02020603050405020304" pitchFamily="18" charset="0"/>
              </a:rPr>
              <a:t>Remote Blower Options</a:t>
            </a:r>
          </a:p>
          <a:p>
            <a:pPr marL="285702" indent="-285702">
              <a:lnSpc>
                <a:spcPct val="150000"/>
              </a:lnSpc>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1000 CFM</a:t>
            </a:r>
          </a:p>
          <a:p>
            <a:pPr marL="285702" indent="-285702">
              <a:lnSpc>
                <a:spcPct val="150000"/>
              </a:lnSpc>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1400 CFM</a:t>
            </a:r>
            <a:r>
              <a:rPr lang="en-US" sz="1600" b="1" dirty="0">
                <a:latin typeface="Times New Roman" panose="02020603050405020304" pitchFamily="18" charset="0"/>
                <a:cs typeface="Times New Roman" panose="02020603050405020304" pitchFamily="18" charset="0"/>
              </a:rPr>
              <a:t>		</a:t>
            </a:r>
          </a:p>
          <a:p>
            <a:pPr>
              <a:lnSpc>
                <a:spcPct val="150000"/>
              </a:lnSpc>
            </a:pPr>
            <a:r>
              <a:rPr lang="en-US" sz="1600" b="1" dirty="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3312256" y="1981338"/>
            <a:ext cx="0" cy="18669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6284056" y="1981338"/>
            <a:ext cx="0" cy="1866900"/>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213523" y="365919"/>
            <a:ext cx="2238791" cy="461588"/>
          </a:xfrm>
          <a:prstGeom prst="rect">
            <a:avLst/>
          </a:prstGeom>
          <a:noFill/>
        </p:spPr>
        <p:txBody>
          <a:bodyPr wrap="none" lIns="91363" tIns="45682" rIns="91363" bIns="45682" rtlCol="0">
            <a:spAutoFit/>
          </a:bodyPr>
          <a:lstStyle/>
          <a:p>
            <a:r>
              <a:rPr lang="en-US" sz="2400" b="1" dirty="0">
                <a:latin typeface="Times New Roman" panose="02020603050405020304" pitchFamily="18" charset="0"/>
                <a:cs typeface="Times New Roman" panose="02020603050405020304" pitchFamily="18" charset="0"/>
              </a:rPr>
              <a:t>Blower Options</a:t>
            </a:r>
          </a:p>
        </p:txBody>
      </p:sp>
    </p:spTree>
    <p:extLst>
      <p:ext uri="{BB962C8B-B14F-4D97-AF65-F5344CB8AC3E}">
        <p14:creationId xmlns:p14="http://schemas.microsoft.com/office/powerpoint/2010/main" val="1445194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3636" y="3254049"/>
            <a:ext cx="2098167" cy="26792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700947216"/>
              </p:ext>
            </p:extLst>
          </p:nvPr>
        </p:nvGraphicFramePr>
        <p:xfrm>
          <a:off x="1645973" y="1599438"/>
          <a:ext cx="6583893" cy="1813562"/>
        </p:xfrm>
        <a:graphic>
          <a:graphicData uri="http://schemas.openxmlformats.org/drawingml/2006/table">
            <a:tbl>
              <a:tblPr firstRow="1" bandRow="1">
                <a:tableStyleId>{073A0DAA-6AF3-43AB-8588-CEC1D06C72B9}</a:tableStyleId>
              </a:tblPr>
              <a:tblGrid>
                <a:gridCol w="2194631">
                  <a:extLst>
                    <a:ext uri="{9D8B030D-6E8A-4147-A177-3AD203B41FA5}">
                      <a16:colId xmlns:a16="http://schemas.microsoft.com/office/drawing/2014/main" val="20000"/>
                    </a:ext>
                  </a:extLst>
                </a:gridCol>
                <a:gridCol w="2194631">
                  <a:extLst>
                    <a:ext uri="{9D8B030D-6E8A-4147-A177-3AD203B41FA5}">
                      <a16:colId xmlns:a16="http://schemas.microsoft.com/office/drawing/2014/main" val="20001"/>
                    </a:ext>
                  </a:extLst>
                </a:gridCol>
                <a:gridCol w="2194631">
                  <a:extLst>
                    <a:ext uri="{9D8B030D-6E8A-4147-A177-3AD203B41FA5}">
                      <a16:colId xmlns:a16="http://schemas.microsoft.com/office/drawing/2014/main" val="20002"/>
                    </a:ext>
                  </a:extLst>
                </a:gridCol>
              </a:tblGrid>
              <a:tr h="698628">
                <a:tc>
                  <a:txBody>
                    <a:bodyPr/>
                    <a:lstStyle/>
                    <a:p>
                      <a:pPr algn="ctr"/>
                      <a:r>
                        <a:rPr lang="en-US" sz="2000" dirty="0"/>
                        <a:t>Blower</a:t>
                      </a:r>
                      <a:r>
                        <a:rPr lang="en-US" sz="2000" baseline="0" dirty="0"/>
                        <a:t> CFMs</a:t>
                      </a:r>
                      <a:endParaRPr lang="en-US" sz="2000" dirty="0">
                        <a:latin typeface="Times New Roman" panose="02020603050405020304" pitchFamily="18" charset="0"/>
                        <a:cs typeface="Times New Roman" panose="02020603050405020304" pitchFamily="18" charset="0"/>
                      </a:endParaRPr>
                    </a:p>
                  </a:txBody>
                  <a:tcPr marT="45721" marB="45721" anchor="ctr"/>
                </a:tc>
                <a:tc>
                  <a:txBody>
                    <a:bodyPr/>
                    <a:lstStyle/>
                    <a:p>
                      <a:pPr algn="ctr"/>
                      <a:r>
                        <a:rPr lang="en-US" sz="2000" dirty="0"/>
                        <a:t>Minimum</a:t>
                      </a:r>
                      <a:r>
                        <a:rPr lang="en-US" sz="2000" baseline="0" dirty="0"/>
                        <a:t> Duct Size</a:t>
                      </a:r>
                      <a:endParaRPr lang="en-US" sz="2000" dirty="0">
                        <a:latin typeface="Times New Roman" panose="02020603050405020304" pitchFamily="18" charset="0"/>
                        <a:cs typeface="Times New Roman" panose="02020603050405020304" pitchFamily="18" charset="0"/>
                      </a:endParaRPr>
                    </a:p>
                  </a:txBody>
                  <a:tcPr marT="45721" marB="45721" anchor="ctr"/>
                </a:tc>
                <a:tc>
                  <a:txBody>
                    <a:bodyPr/>
                    <a:lstStyle/>
                    <a:p>
                      <a:pPr algn="ctr"/>
                      <a:r>
                        <a:rPr lang="en-US" sz="2000" dirty="0"/>
                        <a:t>Recommended Duct Size</a:t>
                      </a:r>
                      <a:endParaRPr lang="en-US" sz="2000" dirty="0">
                        <a:latin typeface="Times New Roman" panose="02020603050405020304" pitchFamily="18" charset="0"/>
                        <a:cs typeface="Times New Roman" panose="02020603050405020304" pitchFamily="18" charset="0"/>
                      </a:endParaRPr>
                    </a:p>
                  </a:txBody>
                  <a:tcPr marT="45721" marB="45721" anchor="ctr"/>
                </a:tc>
                <a:extLst>
                  <a:ext uri="{0D108BD9-81ED-4DB2-BD59-A6C34878D82A}">
                    <a16:rowId xmlns:a16="http://schemas.microsoft.com/office/drawing/2014/main" val="10000"/>
                  </a:ext>
                </a:extLst>
              </a:tr>
              <a:tr h="370840">
                <a:tc>
                  <a:txBody>
                    <a:bodyPr/>
                    <a:lstStyle/>
                    <a:p>
                      <a:pPr algn="ctr"/>
                      <a:r>
                        <a:rPr lang="en-US" sz="1800" dirty="0"/>
                        <a:t>600 – 800</a:t>
                      </a:r>
                      <a:endParaRPr lang="en-US" sz="1800" dirty="0">
                        <a:latin typeface="Times New Roman" panose="02020603050405020304" pitchFamily="18" charset="0"/>
                        <a:cs typeface="Times New Roman" panose="02020603050405020304" pitchFamily="18" charset="0"/>
                      </a:endParaRPr>
                    </a:p>
                  </a:txBody>
                  <a:tcPr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8”</a:t>
                      </a:r>
                      <a:endParaRPr lang="en-US" sz="18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en-US" sz="1800" dirty="0"/>
                        <a:t>8” – 10”</a:t>
                      </a:r>
                      <a:endParaRPr lang="en-US" sz="18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10001"/>
                  </a:ext>
                </a:extLst>
              </a:tr>
              <a:tr h="370840">
                <a:tc>
                  <a:txBody>
                    <a:bodyPr/>
                    <a:lstStyle/>
                    <a:p>
                      <a:pPr algn="ctr"/>
                      <a:r>
                        <a:rPr lang="en-US" sz="1800" dirty="0"/>
                        <a:t>801 – 1200</a:t>
                      </a:r>
                      <a:endParaRPr lang="en-US" sz="18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en-US" sz="1800" dirty="0"/>
                        <a:t>10”</a:t>
                      </a:r>
                      <a:endParaRPr lang="en-US" sz="18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en-US" sz="1800" dirty="0"/>
                        <a:t>10”</a:t>
                      </a:r>
                      <a:endParaRPr lang="en-US" sz="18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10002"/>
                  </a:ext>
                </a:extLst>
              </a:tr>
              <a:tr h="370840">
                <a:tc>
                  <a:txBody>
                    <a:bodyPr/>
                    <a:lstStyle/>
                    <a:p>
                      <a:pPr algn="ctr"/>
                      <a:r>
                        <a:rPr lang="en-US" sz="1800" dirty="0"/>
                        <a:t>1200+</a:t>
                      </a:r>
                      <a:endParaRPr lang="en-US" sz="18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en-US" sz="1800" dirty="0"/>
                        <a:t>10”</a:t>
                      </a:r>
                      <a:endParaRPr lang="en-US" sz="18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en-US" sz="1800" dirty="0"/>
                        <a:t>10” – 12”</a:t>
                      </a:r>
                      <a:endParaRPr lang="en-US" sz="18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10003"/>
                  </a:ext>
                </a:extLst>
              </a:tr>
            </a:tbl>
          </a:graphicData>
        </a:graphic>
      </p:graphicFrame>
      <p:sp>
        <p:nvSpPr>
          <p:cNvPr id="6" name="TextBox 5"/>
          <p:cNvSpPr txBox="1"/>
          <p:nvPr/>
        </p:nvSpPr>
        <p:spPr>
          <a:xfrm>
            <a:off x="137319" y="4593649"/>
            <a:ext cx="4517038" cy="430871"/>
          </a:xfrm>
          <a:prstGeom prst="rect">
            <a:avLst/>
          </a:prstGeom>
          <a:noFill/>
        </p:spPr>
        <p:txBody>
          <a:bodyPr wrap="none" lIns="91424" tIns="45712" rIns="91424" bIns="45712" rtlCol="0">
            <a:spAutoFit/>
          </a:bodyPr>
          <a:lstStyle/>
          <a:p>
            <a:r>
              <a:rPr lang="en-US" sz="2200" b="1" dirty="0">
                <a:latin typeface="Times New Roman" panose="02020603050405020304" pitchFamily="18" charset="0"/>
                <a:cs typeface="Times New Roman" panose="02020603050405020304" pitchFamily="18" charset="0"/>
              </a:rPr>
              <a:t>Reduced Pressure = Reduced Noise:</a:t>
            </a:r>
          </a:p>
        </p:txBody>
      </p:sp>
      <p:sp>
        <p:nvSpPr>
          <p:cNvPr id="7" name="TextBox 6"/>
          <p:cNvSpPr txBox="1"/>
          <p:nvPr/>
        </p:nvSpPr>
        <p:spPr>
          <a:xfrm>
            <a:off x="297534" y="5025786"/>
            <a:ext cx="8100262" cy="1138757"/>
          </a:xfrm>
          <a:prstGeom prst="rect">
            <a:avLst/>
          </a:prstGeom>
          <a:noFill/>
        </p:spPr>
        <p:txBody>
          <a:bodyPr wrap="none" lIns="91424" tIns="45712" rIns="91424" bIns="45712" rtlCol="0">
            <a:spAutoFit/>
          </a:bodyPr>
          <a:lstStyle/>
          <a:p>
            <a:pPr marL="342843" indent="-342843">
              <a:buAutoNum type="arabicPeriod"/>
            </a:pPr>
            <a:r>
              <a:rPr lang="en-US" sz="1700" dirty="0">
                <a:latin typeface="Times New Roman" panose="02020603050405020304" pitchFamily="18" charset="0"/>
                <a:cs typeface="Times New Roman" panose="02020603050405020304" pitchFamily="18" charset="0"/>
              </a:rPr>
              <a:t>Install correct duct size in relation to CFMs of blower</a:t>
            </a:r>
          </a:p>
          <a:p>
            <a:pPr marL="342843" indent="-342843">
              <a:buAutoNum type="arabicPeriod"/>
            </a:pPr>
            <a:r>
              <a:rPr lang="en-US" sz="1700" dirty="0">
                <a:latin typeface="Times New Roman" panose="02020603050405020304" pitchFamily="18" charset="0"/>
                <a:cs typeface="Times New Roman" panose="02020603050405020304" pitchFamily="18" charset="0"/>
              </a:rPr>
              <a:t>The shorter and straighter the duct run the better</a:t>
            </a:r>
          </a:p>
          <a:p>
            <a:pPr marL="342843" indent="-342843">
              <a:buAutoNum type="arabicPeriod"/>
            </a:pPr>
            <a:r>
              <a:rPr lang="en-US" sz="1700" dirty="0">
                <a:latin typeface="Times New Roman" panose="02020603050405020304" pitchFamily="18" charset="0"/>
                <a:cs typeface="Times New Roman" panose="02020603050405020304" pitchFamily="18" charset="0"/>
              </a:rPr>
              <a:t>Every 90 degree bend adds pressure &amp; the equivalent of 10’ of duct</a:t>
            </a:r>
          </a:p>
          <a:p>
            <a:pPr marL="342843" indent="-342843">
              <a:buAutoNum type="arabicPeriod"/>
            </a:pPr>
            <a:r>
              <a:rPr lang="en-US" sz="1700" dirty="0">
                <a:latin typeface="Times New Roman" panose="02020603050405020304" pitchFamily="18" charset="0"/>
                <a:cs typeface="Times New Roman" panose="02020603050405020304" pitchFamily="18" charset="0"/>
              </a:rPr>
              <a:t>Hot air rises so if you can not vent directly out of the home run ducting vertically up</a:t>
            </a:r>
          </a:p>
        </p:txBody>
      </p:sp>
      <p:sp>
        <p:nvSpPr>
          <p:cNvPr id="10" name="TextBox 9"/>
          <p:cNvSpPr txBox="1"/>
          <p:nvPr/>
        </p:nvSpPr>
        <p:spPr>
          <a:xfrm>
            <a:off x="213523" y="365919"/>
            <a:ext cx="1938196" cy="461588"/>
          </a:xfrm>
          <a:prstGeom prst="rect">
            <a:avLst/>
          </a:prstGeom>
          <a:noFill/>
        </p:spPr>
        <p:txBody>
          <a:bodyPr wrap="none" lIns="91363" tIns="45682" rIns="91363" bIns="45682" rtlCol="0">
            <a:spAutoFit/>
          </a:bodyPr>
          <a:lstStyle/>
          <a:p>
            <a:r>
              <a:rPr lang="en-US" sz="2400" b="1" dirty="0">
                <a:latin typeface="Times New Roman" panose="02020603050405020304" pitchFamily="18" charset="0"/>
                <a:cs typeface="Times New Roman" panose="02020603050405020304" pitchFamily="18" charset="0"/>
              </a:rPr>
              <a:t>Duct Options</a:t>
            </a:r>
          </a:p>
        </p:txBody>
      </p:sp>
    </p:spTree>
    <p:extLst>
      <p:ext uri="{BB962C8B-B14F-4D97-AF65-F5344CB8AC3E}">
        <p14:creationId xmlns:p14="http://schemas.microsoft.com/office/powerpoint/2010/main" val="2082736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 y="6766882"/>
            <a:ext cx="9875520" cy="82296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sp>
        <p:nvSpPr>
          <p:cNvPr id="7" name="TextBox 6"/>
          <p:cNvSpPr txBox="1"/>
          <p:nvPr/>
        </p:nvSpPr>
        <p:spPr>
          <a:xfrm>
            <a:off x="213519" y="369231"/>
            <a:ext cx="2546567" cy="461588"/>
          </a:xfrm>
          <a:prstGeom prst="rect">
            <a:avLst/>
          </a:prstGeom>
          <a:noFill/>
        </p:spPr>
        <p:txBody>
          <a:bodyPr wrap="none" lIns="91363" tIns="45682" rIns="91363" bIns="45682" rtlCol="0">
            <a:spAutoFit/>
          </a:bodyPr>
          <a:lstStyle/>
          <a:p>
            <a:r>
              <a:rPr lang="en-US" sz="2400" b="1" dirty="0">
                <a:latin typeface="Times New Roman" panose="02020603050405020304" pitchFamily="18" charset="0"/>
                <a:cs typeface="Times New Roman" panose="02020603050405020304" pitchFamily="18" charset="0"/>
              </a:rPr>
              <a:t>Feature Upgrades</a:t>
            </a:r>
          </a:p>
        </p:txBody>
      </p:sp>
      <p:graphicFrame>
        <p:nvGraphicFramePr>
          <p:cNvPr id="9" name="Table 8"/>
          <p:cNvGraphicFramePr>
            <a:graphicFrameLocks noGrp="1"/>
          </p:cNvGraphicFramePr>
          <p:nvPr>
            <p:extLst>
              <p:ext uri="{D42A27DB-BD31-4B8C-83A1-F6EECF244321}">
                <p14:modId xmlns:p14="http://schemas.microsoft.com/office/powerpoint/2010/main" val="125325253"/>
              </p:ext>
            </p:extLst>
          </p:nvPr>
        </p:nvGraphicFramePr>
        <p:xfrm>
          <a:off x="823119" y="1889919"/>
          <a:ext cx="7772400" cy="3200562"/>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55618">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Current Liner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Feature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New Liner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5618">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3-Speed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Blower</a:t>
                      </a:r>
                      <a:r>
                        <a:rPr lang="en-US" sz="1600" b="1" baseline="0" dirty="0">
                          <a:solidFill>
                            <a:schemeClr val="tx1"/>
                          </a:solidFill>
                          <a:latin typeface="Times New Roman" panose="02020603050405020304" pitchFamily="18" charset="0"/>
                          <a:cs typeface="Times New Roman" panose="02020603050405020304" pitchFamily="18" charset="0"/>
                        </a:rPr>
                        <a:t> Control</a:t>
                      </a:r>
                      <a:endParaRPr lang="en-US" sz="16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3-Speed with Boost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55618">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Knobs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Controls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Push Button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5618">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Halogen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Lighting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Dimmable</a:t>
                      </a:r>
                      <a:r>
                        <a:rPr lang="en-US" sz="1600" baseline="0" dirty="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55618">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Baffle filters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Filtration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3-Phase Greas</a:t>
                      </a:r>
                      <a:r>
                        <a:rPr lang="en-US" sz="1600" baseline="0" dirty="0">
                          <a:solidFill>
                            <a:schemeClr val="tx1"/>
                          </a:solidFill>
                          <a:latin typeface="Times New Roman" panose="02020603050405020304" pitchFamily="18" charset="0"/>
                          <a:cs typeface="Times New Roman" panose="02020603050405020304" pitchFamily="18" charset="0"/>
                        </a:rPr>
                        <a:t>e Collection</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55618">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Limited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Field</a:t>
                      </a:r>
                      <a:r>
                        <a:rPr lang="en-US" sz="1600" b="1" baseline="0" dirty="0">
                          <a:solidFill>
                            <a:schemeClr val="tx1"/>
                          </a:solidFill>
                          <a:latin typeface="Times New Roman" panose="02020603050405020304" pitchFamily="18" charset="0"/>
                          <a:cs typeface="Times New Roman" panose="02020603050405020304" pitchFamily="18" charset="0"/>
                        </a:rPr>
                        <a:t> Change Discharge</a:t>
                      </a:r>
                      <a:endParaRPr lang="en-US" sz="16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55618">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3-Prong Elec. Connection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55618">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HY-EX</a:t>
                      </a:r>
                      <a:r>
                        <a:rPr lang="en-US" sz="1600" b="1" baseline="0" dirty="0">
                          <a:solidFill>
                            <a:schemeClr val="tx1"/>
                          </a:solidFill>
                          <a:latin typeface="Times New Roman" panose="02020603050405020304" pitchFamily="18" charset="0"/>
                          <a:cs typeface="Times New Roman" panose="02020603050405020304" pitchFamily="18" charset="0"/>
                        </a:rPr>
                        <a:t> Remote Blowers</a:t>
                      </a:r>
                      <a:endParaRPr lang="en-US" sz="16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55618">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ATEX In-line</a:t>
                      </a:r>
                      <a:r>
                        <a:rPr lang="en-US" sz="1600" b="1" baseline="0" dirty="0">
                          <a:solidFill>
                            <a:schemeClr val="tx1"/>
                          </a:solidFill>
                          <a:latin typeface="Times New Roman" panose="02020603050405020304" pitchFamily="18" charset="0"/>
                          <a:cs typeface="Times New Roman" panose="02020603050405020304" pitchFamily="18" charset="0"/>
                        </a:rPr>
                        <a:t> Blowers</a:t>
                      </a:r>
                      <a:endParaRPr lang="en-US" sz="16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48665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52" y="4113990"/>
            <a:ext cx="36576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52" y="1227138"/>
            <a:ext cx="3657600" cy="254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 y="6766882"/>
            <a:ext cx="9875520" cy="822960"/>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sp>
        <p:nvSpPr>
          <p:cNvPr id="7" name="TextBox 6"/>
          <p:cNvSpPr txBox="1"/>
          <p:nvPr/>
        </p:nvSpPr>
        <p:spPr>
          <a:xfrm>
            <a:off x="213523" y="365919"/>
            <a:ext cx="4336353" cy="461588"/>
          </a:xfrm>
          <a:prstGeom prst="rect">
            <a:avLst/>
          </a:prstGeom>
          <a:noFill/>
        </p:spPr>
        <p:txBody>
          <a:bodyPr wrap="none" lIns="91363" tIns="45682" rIns="91363" bIns="45682" rtlCol="0">
            <a:spAutoFit/>
          </a:bodyPr>
          <a:lstStyle/>
          <a:p>
            <a:r>
              <a:rPr lang="en-US" sz="2400" b="1" dirty="0">
                <a:latin typeface="Times New Roman" panose="02020603050405020304" pitchFamily="18" charset="0"/>
                <a:cs typeface="Times New Roman" panose="02020603050405020304" pitchFamily="18" charset="0"/>
              </a:rPr>
              <a:t>3-Stage Grease Capture System</a:t>
            </a:r>
          </a:p>
        </p:txBody>
      </p:sp>
      <p:sp>
        <p:nvSpPr>
          <p:cNvPr id="2" name="Oval 1"/>
          <p:cNvSpPr/>
          <p:nvPr/>
        </p:nvSpPr>
        <p:spPr>
          <a:xfrm>
            <a:off x="2728119" y="2270919"/>
            <a:ext cx="450157"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2" name="Oval 11"/>
          <p:cNvSpPr/>
          <p:nvPr/>
        </p:nvSpPr>
        <p:spPr>
          <a:xfrm>
            <a:off x="1280319" y="5014119"/>
            <a:ext cx="450157"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3" name="Oval 12"/>
          <p:cNvSpPr/>
          <p:nvPr/>
        </p:nvSpPr>
        <p:spPr>
          <a:xfrm>
            <a:off x="3413919" y="6122205"/>
            <a:ext cx="450157"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 name="TextBox 13"/>
          <p:cNvSpPr txBox="1"/>
          <p:nvPr/>
        </p:nvSpPr>
        <p:spPr>
          <a:xfrm>
            <a:off x="4736689" y="1136640"/>
            <a:ext cx="4697030" cy="5401479"/>
          </a:xfrm>
          <a:prstGeom prst="rect">
            <a:avLst/>
          </a:prstGeom>
          <a:noFill/>
        </p:spPr>
        <p:txBody>
          <a:bodyPr wrap="square" rtlCol="0">
            <a:spAutoFit/>
          </a:bodyPr>
          <a:lstStyle/>
          <a:p>
            <a:pPr>
              <a:lnSpc>
                <a:spcPct val="150000"/>
              </a:lnSpc>
            </a:pPr>
            <a:r>
              <a:rPr lang="en-US" b="1" dirty="0">
                <a:latin typeface="Times New Roman" panose="02020603050405020304" pitchFamily="18" charset="0"/>
                <a:cs typeface="Times New Roman" panose="02020603050405020304" pitchFamily="18" charset="0"/>
              </a:rPr>
              <a:t>Phase 1: 	Baffle Filter Design</a:t>
            </a:r>
          </a:p>
          <a:p>
            <a:pPr>
              <a:lnSpc>
                <a:spcPct val="150000"/>
              </a:lnSpc>
            </a:pPr>
            <a:r>
              <a:rPr lang="en-US" sz="1600" dirty="0">
                <a:latin typeface="Times New Roman" panose="02020603050405020304" pitchFamily="18" charset="0"/>
                <a:cs typeface="Times New Roman" panose="02020603050405020304" pitchFamily="18" charset="0"/>
              </a:rPr>
              <a:t>Designed for maximum air flow while reducing noise Baffle filters, with smooth rounded edges, are dishwasher safe  are for easy cleaning.</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b="1" dirty="0">
                <a:latin typeface="Times New Roman" panose="02020603050405020304" pitchFamily="18" charset="0"/>
                <a:cs typeface="Times New Roman" panose="02020603050405020304" pitchFamily="18" charset="0"/>
              </a:rPr>
              <a:t>Phase 2: 	Inner Filter Shield</a:t>
            </a:r>
          </a:p>
          <a:p>
            <a:pPr>
              <a:lnSpc>
                <a:spcPct val="150000"/>
              </a:lnSpc>
            </a:pPr>
            <a:r>
              <a:rPr lang="en-US" sz="1600" dirty="0">
                <a:latin typeface="Times New Roman" panose="02020603050405020304" pitchFamily="18" charset="0"/>
                <a:cs typeface="Times New Roman" panose="02020603050405020304" pitchFamily="18" charset="0"/>
              </a:rPr>
              <a:t>The inner shield is specially designed to distribute air flow evenly across the entire cooking surface while capturing any grease that may come through.</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b="1" dirty="0">
                <a:latin typeface="Times New Roman" panose="02020603050405020304" pitchFamily="18" charset="0"/>
                <a:cs typeface="Times New Roman" panose="02020603050405020304" pitchFamily="18" charset="0"/>
              </a:rPr>
              <a:t>Phase 3: 	Removable Grease Channel</a:t>
            </a:r>
          </a:p>
          <a:p>
            <a:pPr>
              <a:lnSpc>
                <a:spcPct val="150000"/>
              </a:lnSpc>
            </a:pPr>
            <a:r>
              <a:rPr lang="en-US" sz="1600" dirty="0">
                <a:latin typeface="Times New Roman" panose="02020603050405020304" pitchFamily="18" charset="0"/>
                <a:cs typeface="Times New Roman" panose="02020603050405020304" pitchFamily="18" charset="0"/>
              </a:rPr>
              <a:t>Removable grease channel located at the base of the filters is designed for maximum grease collection and easy cleaning.</a:t>
            </a:r>
          </a:p>
        </p:txBody>
      </p:sp>
    </p:spTree>
    <p:extLst>
      <p:ext uri="{BB962C8B-B14F-4D97-AF65-F5344CB8AC3E}">
        <p14:creationId xmlns:p14="http://schemas.microsoft.com/office/powerpoint/2010/main" val="1254262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 y="6766882"/>
            <a:ext cx="9875520" cy="82296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sp>
        <p:nvSpPr>
          <p:cNvPr id="7" name="TextBox 6"/>
          <p:cNvSpPr txBox="1"/>
          <p:nvPr/>
        </p:nvSpPr>
        <p:spPr>
          <a:xfrm>
            <a:off x="213523" y="365919"/>
            <a:ext cx="3607563" cy="461588"/>
          </a:xfrm>
          <a:prstGeom prst="rect">
            <a:avLst/>
          </a:prstGeom>
          <a:noFill/>
        </p:spPr>
        <p:txBody>
          <a:bodyPr wrap="none" lIns="91363" tIns="45682" rIns="91363" bIns="45682" rtlCol="0">
            <a:spAutoFit/>
          </a:bodyPr>
          <a:lstStyle/>
          <a:p>
            <a:r>
              <a:rPr lang="en-US" sz="2400" b="1" dirty="0">
                <a:latin typeface="Times New Roman" panose="02020603050405020304" pitchFamily="18" charset="0"/>
                <a:cs typeface="Times New Roman" panose="02020603050405020304" pitchFamily="18" charset="0"/>
              </a:rPr>
              <a:t>Easy Touch Control Panel</a:t>
            </a:r>
          </a:p>
        </p:txBody>
      </p:sp>
      <p:sp>
        <p:nvSpPr>
          <p:cNvPr id="10" name="Left Bracket 9"/>
          <p:cNvSpPr/>
          <p:nvPr/>
        </p:nvSpPr>
        <p:spPr>
          <a:xfrm rot="16200000">
            <a:off x="3435320" y="954120"/>
            <a:ext cx="185799" cy="312420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1" name="TextBox 10"/>
          <p:cNvSpPr txBox="1"/>
          <p:nvPr/>
        </p:nvSpPr>
        <p:spPr>
          <a:xfrm>
            <a:off x="1885110" y="2100898"/>
            <a:ext cx="287259" cy="261610"/>
          </a:xfrm>
          <a:prstGeom prst="rect">
            <a:avLst/>
          </a:prstGeom>
          <a:noFill/>
        </p:spPr>
        <p:txBody>
          <a:bodyPr wrap="none" rtlCol="0">
            <a:spAutoFit/>
          </a:bodyPr>
          <a:lstStyle/>
          <a:p>
            <a:pPr algn="ctr"/>
            <a:r>
              <a:rPr lang="en-US" sz="1100" b="1" dirty="0">
                <a:latin typeface="Times New Roman" panose="02020603050405020304" pitchFamily="18" charset="0"/>
                <a:cs typeface="Times New Roman" panose="02020603050405020304" pitchFamily="18" charset="0"/>
              </a:rPr>
              <a:t>A</a:t>
            </a:r>
          </a:p>
        </p:txBody>
      </p:sp>
      <p:sp>
        <p:nvSpPr>
          <p:cNvPr id="12" name="TextBox 11"/>
          <p:cNvSpPr txBox="1"/>
          <p:nvPr/>
        </p:nvSpPr>
        <p:spPr>
          <a:xfrm>
            <a:off x="2879717" y="2100898"/>
            <a:ext cx="279244" cy="261610"/>
          </a:xfrm>
          <a:prstGeom prst="rect">
            <a:avLst/>
          </a:prstGeom>
          <a:noFill/>
        </p:spPr>
        <p:txBody>
          <a:bodyPr wrap="none" rtlCol="0">
            <a:spAutoFit/>
          </a:bodyPr>
          <a:lstStyle/>
          <a:p>
            <a:pPr algn="ctr"/>
            <a:r>
              <a:rPr lang="en-US" sz="1100" b="1" dirty="0">
                <a:latin typeface="Times New Roman" panose="02020603050405020304" pitchFamily="18" charset="0"/>
                <a:cs typeface="Times New Roman" panose="02020603050405020304" pitchFamily="18" charset="0"/>
              </a:rPr>
              <a:t>B</a:t>
            </a:r>
          </a:p>
        </p:txBody>
      </p:sp>
      <p:sp>
        <p:nvSpPr>
          <p:cNvPr id="13" name="TextBox 12"/>
          <p:cNvSpPr txBox="1"/>
          <p:nvPr/>
        </p:nvSpPr>
        <p:spPr>
          <a:xfrm>
            <a:off x="3893470" y="2100898"/>
            <a:ext cx="287259" cy="261610"/>
          </a:xfrm>
          <a:prstGeom prst="rect">
            <a:avLst/>
          </a:prstGeom>
          <a:noFill/>
        </p:spPr>
        <p:txBody>
          <a:bodyPr wrap="none" rtlCol="0">
            <a:spAutoFit/>
          </a:bodyPr>
          <a:lstStyle/>
          <a:p>
            <a:pPr algn="ctr"/>
            <a:r>
              <a:rPr lang="en-US" sz="1100" b="1" dirty="0">
                <a:latin typeface="Times New Roman" panose="02020603050405020304" pitchFamily="18" charset="0"/>
                <a:cs typeface="Times New Roman" panose="02020603050405020304" pitchFamily="18" charset="0"/>
              </a:rPr>
              <a:t>C</a:t>
            </a:r>
          </a:p>
        </p:txBody>
      </p:sp>
      <p:sp>
        <p:nvSpPr>
          <p:cNvPr id="16" name="TextBox 15"/>
          <p:cNvSpPr txBox="1"/>
          <p:nvPr/>
        </p:nvSpPr>
        <p:spPr>
          <a:xfrm>
            <a:off x="4884070" y="2100898"/>
            <a:ext cx="287259" cy="261610"/>
          </a:xfrm>
          <a:prstGeom prst="rect">
            <a:avLst/>
          </a:prstGeom>
          <a:noFill/>
        </p:spPr>
        <p:txBody>
          <a:bodyPr wrap="none" rtlCol="0">
            <a:spAutoFit/>
          </a:bodyPr>
          <a:lstStyle/>
          <a:p>
            <a:pPr algn="ctr"/>
            <a:r>
              <a:rPr lang="en-US" sz="1100" b="1" dirty="0">
                <a:latin typeface="Times New Roman" panose="02020603050405020304" pitchFamily="18" charset="0"/>
                <a:cs typeface="Times New Roman" panose="02020603050405020304" pitchFamily="18" charset="0"/>
              </a:rPr>
              <a:t>D</a:t>
            </a:r>
          </a:p>
        </p:txBody>
      </p:sp>
      <p:sp>
        <p:nvSpPr>
          <p:cNvPr id="17" name="TextBox 16"/>
          <p:cNvSpPr txBox="1"/>
          <p:nvPr/>
        </p:nvSpPr>
        <p:spPr>
          <a:xfrm>
            <a:off x="5851517" y="2100898"/>
            <a:ext cx="279244" cy="261610"/>
          </a:xfrm>
          <a:prstGeom prst="rect">
            <a:avLst/>
          </a:prstGeom>
          <a:noFill/>
        </p:spPr>
        <p:txBody>
          <a:bodyPr wrap="none" rtlCol="0">
            <a:spAutoFit/>
          </a:bodyPr>
          <a:lstStyle/>
          <a:p>
            <a:pPr algn="ctr"/>
            <a:r>
              <a:rPr lang="en-US" sz="1100" b="1" dirty="0">
                <a:latin typeface="Times New Roman" panose="02020603050405020304" pitchFamily="18" charset="0"/>
                <a:cs typeface="Times New Roman" panose="02020603050405020304" pitchFamily="18" charset="0"/>
              </a:rPr>
              <a:t>E</a:t>
            </a:r>
          </a:p>
        </p:txBody>
      </p:sp>
      <p:sp>
        <p:nvSpPr>
          <p:cNvPr id="18" name="TextBox 17"/>
          <p:cNvSpPr txBox="1"/>
          <p:nvPr/>
        </p:nvSpPr>
        <p:spPr>
          <a:xfrm>
            <a:off x="6856436" y="2100898"/>
            <a:ext cx="271229" cy="261610"/>
          </a:xfrm>
          <a:prstGeom prst="rect">
            <a:avLst/>
          </a:prstGeom>
          <a:noFill/>
        </p:spPr>
        <p:txBody>
          <a:bodyPr wrap="none" rtlCol="0">
            <a:spAutoFit/>
          </a:bodyPr>
          <a:lstStyle/>
          <a:p>
            <a:pPr algn="ctr"/>
            <a:r>
              <a:rPr lang="en-US" sz="1100" b="1" dirty="0">
                <a:latin typeface="Times New Roman" panose="02020603050405020304" pitchFamily="18" charset="0"/>
                <a:cs typeface="Times New Roman" panose="02020603050405020304" pitchFamily="18" charset="0"/>
              </a:rPr>
              <a:t>F</a:t>
            </a:r>
          </a:p>
        </p:txBody>
      </p:sp>
      <p:sp>
        <p:nvSpPr>
          <p:cNvPr id="19" name="Left Bracket 18"/>
          <p:cNvSpPr/>
          <p:nvPr/>
        </p:nvSpPr>
        <p:spPr>
          <a:xfrm rot="16200000">
            <a:off x="5879669" y="2243569"/>
            <a:ext cx="185800" cy="54530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20" name="Left Bracket 19"/>
          <p:cNvSpPr/>
          <p:nvPr/>
        </p:nvSpPr>
        <p:spPr>
          <a:xfrm rot="16200000">
            <a:off x="6934569" y="2243569"/>
            <a:ext cx="185800" cy="54530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274539" y="2663587"/>
            <a:ext cx="686406" cy="415498"/>
          </a:xfrm>
          <a:prstGeom prst="rect">
            <a:avLst/>
          </a:prstGeom>
          <a:noFill/>
        </p:spPr>
        <p:txBody>
          <a:bodyPr wrap="none" rtlCol="0">
            <a:spAutoFit/>
          </a:bodyPr>
          <a:lstStyle/>
          <a:p>
            <a:pPr algn="ctr"/>
            <a:r>
              <a:rPr lang="en-US" sz="1050" b="1" dirty="0">
                <a:latin typeface="Times New Roman" panose="02020603050405020304" pitchFamily="18" charset="0"/>
                <a:cs typeface="Times New Roman" panose="02020603050405020304" pitchFamily="18" charset="0"/>
              </a:rPr>
              <a:t>Blower</a:t>
            </a:r>
          </a:p>
          <a:p>
            <a:pPr algn="ctr"/>
            <a:r>
              <a:rPr lang="en-US" sz="1050" b="1" dirty="0">
                <a:latin typeface="Times New Roman" panose="02020603050405020304" pitchFamily="18" charset="0"/>
                <a:cs typeface="Times New Roman" panose="02020603050405020304" pitchFamily="18" charset="0"/>
              </a:rPr>
              <a:t>Controls</a:t>
            </a:r>
          </a:p>
        </p:txBody>
      </p:sp>
      <p:sp>
        <p:nvSpPr>
          <p:cNvPr id="22" name="TextBox 21"/>
          <p:cNvSpPr txBox="1"/>
          <p:nvPr/>
        </p:nvSpPr>
        <p:spPr>
          <a:xfrm>
            <a:off x="6703539" y="2663587"/>
            <a:ext cx="686406" cy="415498"/>
          </a:xfrm>
          <a:prstGeom prst="rect">
            <a:avLst/>
          </a:prstGeom>
          <a:noFill/>
        </p:spPr>
        <p:txBody>
          <a:bodyPr wrap="none" rtlCol="0">
            <a:spAutoFit/>
          </a:bodyPr>
          <a:lstStyle/>
          <a:p>
            <a:pPr algn="ctr"/>
            <a:r>
              <a:rPr lang="en-US" sz="1050" b="1" dirty="0">
                <a:latin typeface="Times New Roman" panose="02020603050405020304" pitchFamily="18" charset="0"/>
                <a:cs typeface="Times New Roman" panose="02020603050405020304" pitchFamily="18" charset="0"/>
              </a:rPr>
              <a:t>Light</a:t>
            </a:r>
          </a:p>
          <a:p>
            <a:pPr algn="ctr"/>
            <a:r>
              <a:rPr lang="en-US" sz="1050" b="1" dirty="0">
                <a:latin typeface="Times New Roman" panose="02020603050405020304" pitchFamily="18" charset="0"/>
                <a:cs typeface="Times New Roman" panose="02020603050405020304" pitchFamily="18" charset="0"/>
              </a:rPr>
              <a:t>Controls</a:t>
            </a:r>
          </a:p>
        </p:txBody>
      </p:sp>
      <p:sp>
        <p:nvSpPr>
          <p:cNvPr id="23" name="TextBox 22"/>
          <p:cNvSpPr txBox="1"/>
          <p:nvPr/>
        </p:nvSpPr>
        <p:spPr>
          <a:xfrm>
            <a:off x="5712824" y="2663587"/>
            <a:ext cx="542136" cy="253916"/>
          </a:xfrm>
          <a:prstGeom prst="rect">
            <a:avLst/>
          </a:prstGeom>
          <a:noFill/>
        </p:spPr>
        <p:txBody>
          <a:bodyPr wrap="none" rtlCol="0">
            <a:spAutoFit/>
          </a:bodyPr>
          <a:lstStyle/>
          <a:p>
            <a:pPr algn="ctr"/>
            <a:r>
              <a:rPr lang="en-US" sz="1050" b="1" dirty="0">
                <a:latin typeface="Times New Roman" panose="02020603050405020304" pitchFamily="18" charset="0"/>
                <a:cs typeface="Times New Roman" panose="02020603050405020304" pitchFamily="18" charset="0"/>
              </a:rPr>
              <a:t>Timer</a:t>
            </a:r>
          </a:p>
        </p:txBody>
      </p:sp>
      <p:sp>
        <p:nvSpPr>
          <p:cNvPr id="24" name="TextBox 23"/>
          <p:cNvSpPr txBox="1"/>
          <p:nvPr/>
        </p:nvSpPr>
        <p:spPr>
          <a:xfrm>
            <a:off x="442119" y="3399304"/>
            <a:ext cx="3682104" cy="3046988"/>
          </a:xfrm>
          <a:prstGeom prst="rect">
            <a:avLst/>
          </a:prstGeom>
          <a:noFill/>
        </p:spPr>
        <p:txBody>
          <a:bodyPr wrap="square" rtlCol="0">
            <a:spAutoFit/>
          </a:bodyPr>
          <a:lstStyle/>
          <a:p>
            <a:pPr>
              <a:lnSpc>
                <a:spcPct val="150000"/>
              </a:lnSpc>
            </a:pPr>
            <a:r>
              <a:rPr lang="en-US" sz="1600" b="1" dirty="0">
                <a:latin typeface="Times New Roman" panose="02020603050405020304" pitchFamily="18" charset="0"/>
                <a:cs typeface="Times New Roman" panose="02020603050405020304" pitchFamily="18" charset="0"/>
              </a:rPr>
              <a:t>Blower Controls:</a:t>
            </a:r>
          </a:p>
          <a:p>
            <a:pPr>
              <a:lnSpc>
                <a:spcPct val="150000"/>
              </a:lnSpc>
            </a:pPr>
            <a:r>
              <a:rPr lang="en-US" sz="1600" b="1" dirty="0">
                <a:latin typeface="Times New Roman" panose="02020603050405020304" pitchFamily="18" charset="0"/>
                <a:cs typeface="Times New Roman" panose="02020603050405020304" pitchFamily="18" charset="0"/>
              </a:rPr>
              <a:t>A</a:t>
            </a:r>
            <a:r>
              <a:rPr lang="en-US" sz="1600" dirty="0">
                <a:latin typeface="Times New Roman" panose="02020603050405020304" pitchFamily="18" charset="0"/>
                <a:cs typeface="Times New Roman" panose="02020603050405020304" pitchFamily="18" charset="0"/>
              </a:rPr>
              <a:t> – Blower starts on 1</a:t>
            </a:r>
            <a:r>
              <a:rPr lang="en-US" sz="1600" baseline="30000" dirty="0">
                <a:latin typeface="Times New Roman" panose="02020603050405020304" pitchFamily="18" charset="0"/>
                <a:cs typeface="Times New Roman" panose="02020603050405020304" pitchFamily="18" charset="0"/>
              </a:rPr>
              <a:t>st</a:t>
            </a:r>
            <a:r>
              <a:rPr lang="en-US" sz="1600" dirty="0">
                <a:latin typeface="Times New Roman" panose="02020603050405020304" pitchFamily="18" charset="0"/>
                <a:cs typeface="Times New Roman" panose="02020603050405020304" pitchFamily="18" charset="0"/>
              </a:rPr>
              <a:t> speed</a:t>
            </a:r>
          </a:p>
          <a:p>
            <a:pPr>
              <a:lnSpc>
                <a:spcPct val="150000"/>
              </a:lnSpc>
            </a:pPr>
            <a:r>
              <a:rPr lang="en-US" sz="1600" b="1" dirty="0">
                <a:latin typeface="Times New Roman" panose="02020603050405020304" pitchFamily="18" charset="0"/>
                <a:cs typeface="Times New Roman" panose="02020603050405020304" pitchFamily="18" charset="0"/>
              </a:rPr>
              <a:t>B </a:t>
            </a:r>
            <a:r>
              <a:rPr lang="en-US" sz="1600" dirty="0">
                <a:latin typeface="Times New Roman" panose="02020603050405020304" pitchFamily="18" charset="0"/>
                <a:cs typeface="Times New Roman" panose="02020603050405020304" pitchFamily="18" charset="0"/>
              </a:rPr>
              <a:t>– 2</a:t>
            </a:r>
            <a:r>
              <a:rPr lang="en-US" sz="1600" baseline="30000" dirty="0">
                <a:latin typeface="Times New Roman" panose="02020603050405020304" pitchFamily="18" charset="0"/>
                <a:cs typeface="Times New Roman" panose="02020603050405020304" pitchFamily="18" charset="0"/>
              </a:rPr>
              <a:t>nd</a:t>
            </a:r>
            <a:r>
              <a:rPr lang="en-US" sz="1600" dirty="0">
                <a:latin typeface="Times New Roman" panose="02020603050405020304" pitchFamily="18" charset="0"/>
                <a:cs typeface="Times New Roman" panose="02020603050405020304" pitchFamily="18" charset="0"/>
              </a:rPr>
              <a:t> speed</a:t>
            </a:r>
          </a:p>
          <a:p>
            <a:pPr>
              <a:lnSpc>
                <a:spcPct val="150000"/>
              </a:lnSpc>
            </a:pPr>
            <a:r>
              <a:rPr lang="en-US" sz="1600" b="1" dirty="0">
                <a:latin typeface="Times New Roman" panose="02020603050405020304" pitchFamily="18" charset="0"/>
                <a:cs typeface="Times New Roman" panose="02020603050405020304" pitchFamily="18" charset="0"/>
              </a:rPr>
              <a:t>C</a:t>
            </a:r>
            <a:r>
              <a:rPr lang="en-US" sz="1600" dirty="0">
                <a:latin typeface="Times New Roman" panose="02020603050405020304" pitchFamily="18" charset="0"/>
                <a:cs typeface="Times New Roman" panose="02020603050405020304" pitchFamily="18" charset="0"/>
              </a:rPr>
              <a:t> – 3</a:t>
            </a:r>
            <a:r>
              <a:rPr lang="en-US" sz="1600" baseline="30000" dirty="0">
                <a:latin typeface="Times New Roman" panose="02020603050405020304" pitchFamily="18" charset="0"/>
                <a:cs typeface="Times New Roman" panose="02020603050405020304" pitchFamily="18" charset="0"/>
              </a:rPr>
              <a:t>rd</a:t>
            </a:r>
            <a:r>
              <a:rPr lang="en-US" sz="1600" dirty="0">
                <a:latin typeface="Times New Roman" panose="02020603050405020304" pitchFamily="18" charset="0"/>
                <a:cs typeface="Times New Roman" panose="02020603050405020304" pitchFamily="18" charset="0"/>
              </a:rPr>
              <a:t> speed</a:t>
            </a:r>
          </a:p>
          <a:p>
            <a:pPr>
              <a:lnSpc>
                <a:spcPct val="150000"/>
              </a:lnSpc>
            </a:pPr>
            <a:r>
              <a:rPr lang="en-US" sz="1600" b="1" dirty="0">
                <a:latin typeface="Times New Roman" panose="02020603050405020304" pitchFamily="18" charset="0"/>
                <a:cs typeface="Times New Roman" panose="02020603050405020304" pitchFamily="18" charset="0"/>
              </a:rPr>
              <a:t>D </a:t>
            </a:r>
            <a:r>
              <a:rPr lang="en-US" sz="1600" dirty="0">
                <a:latin typeface="Times New Roman" panose="02020603050405020304" pitchFamily="18" charset="0"/>
                <a:cs typeface="Times New Roman" panose="02020603050405020304" pitchFamily="18" charset="0"/>
              </a:rPr>
              <a:t>– 4</a:t>
            </a:r>
            <a:r>
              <a:rPr lang="en-US" sz="1600" baseline="30000" dirty="0">
                <a:latin typeface="Times New Roman" panose="02020603050405020304" pitchFamily="18" charset="0"/>
                <a:cs typeface="Times New Roman" panose="02020603050405020304" pitchFamily="18" charset="0"/>
              </a:rPr>
              <a:t>th</a:t>
            </a:r>
            <a:r>
              <a:rPr lang="en-US" sz="1600" dirty="0">
                <a:latin typeface="Times New Roman" panose="02020603050405020304" pitchFamily="18" charset="0"/>
                <a:cs typeface="Times New Roman" panose="02020603050405020304" pitchFamily="18" charset="0"/>
              </a:rPr>
              <a:t> speed (Boost Function)* </a:t>
            </a:r>
          </a:p>
          <a:p>
            <a:pPr>
              <a:lnSpc>
                <a:spcPct val="150000"/>
              </a:lnSpc>
            </a:pPr>
            <a:r>
              <a:rPr lang="en-US" sz="1600" dirty="0">
                <a:latin typeface="Times New Roman" panose="02020603050405020304" pitchFamily="18" charset="0"/>
                <a:cs typeface="Times New Roman" panose="02020603050405020304" pitchFamily="18" charset="0"/>
              </a:rPr>
              <a:t>After 7 minutes of operation in Boost Mode the blower will automatically move to 3</a:t>
            </a:r>
            <a:r>
              <a:rPr lang="en-US" sz="1600" baseline="30000" dirty="0">
                <a:latin typeface="Times New Roman" panose="02020603050405020304" pitchFamily="18" charset="0"/>
                <a:cs typeface="Times New Roman" panose="02020603050405020304" pitchFamily="18" charset="0"/>
              </a:rPr>
              <a:t>rd</a:t>
            </a:r>
            <a:r>
              <a:rPr lang="en-US" sz="1600" dirty="0">
                <a:latin typeface="Times New Roman" panose="02020603050405020304" pitchFamily="18" charset="0"/>
                <a:cs typeface="Times New Roman" panose="02020603050405020304" pitchFamily="18" charset="0"/>
              </a:rPr>
              <a:t> speed.</a:t>
            </a:r>
            <a:endParaRPr lang="en-US" sz="16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4550803" y="3197999"/>
            <a:ext cx="5172476" cy="3416320"/>
          </a:xfrm>
          <a:prstGeom prst="rect">
            <a:avLst/>
          </a:prstGeom>
          <a:noFill/>
        </p:spPr>
        <p:txBody>
          <a:bodyPr wrap="square" rtlCol="0">
            <a:spAutoFit/>
          </a:bodyPr>
          <a:lstStyle/>
          <a:p>
            <a:pPr>
              <a:lnSpc>
                <a:spcPct val="150000"/>
              </a:lnSpc>
            </a:pPr>
            <a:r>
              <a:rPr lang="en-US" sz="1600" b="1" dirty="0">
                <a:latin typeface="Times New Roman" panose="02020603050405020304" pitchFamily="18" charset="0"/>
                <a:cs typeface="Times New Roman" panose="02020603050405020304" pitchFamily="18" charset="0"/>
              </a:rPr>
              <a:t>Additional Controls:</a:t>
            </a:r>
          </a:p>
          <a:p>
            <a:pPr>
              <a:lnSpc>
                <a:spcPct val="150000"/>
              </a:lnSpc>
            </a:pPr>
            <a:r>
              <a:rPr lang="en-US" sz="1600" b="1" dirty="0">
                <a:latin typeface="Times New Roman" panose="02020603050405020304" pitchFamily="18" charset="0"/>
                <a:cs typeface="Times New Roman" panose="02020603050405020304" pitchFamily="18" charset="0"/>
              </a:rPr>
              <a:t>E – Timer </a:t>
            </a:r>
          </a:p>
          <a:p>
            <a:pPr>
              <a:lnSpc>
                <a:spcPct val="150000"/>
              </a:lnSpc>
            </a:pPr>
            <a:r>
              <a:rPr lang="en-US" sz="1600" dirty="0">
                <a:latin typeface="Times New Roman" panose="02020603050405020304" pitchFamily="18" charset="0"/>
                <a:cs typeface="Times New Roman" panose="02020603050405020304" pitchFamily="18" charset="0"/>
              </a:rPr>
              <a:t>Pressing button during operation will cause blower to run for 5 minutes at its current speed.  Blower will automatically shut off.</a:t>
            </a:r>
          </a:p>
          <a:p>
            <a:pPr>
              <a:lnSpc>
                <a:spcPct val="150000"/>
              </a:lnSpc>
            </a:pPr>
            <a:r>
              <a:rPr lang="en-US" sz="1600" b="1" dirty="0">
                <a:latin typeface="Times New Roman" panose="02020603050405020304" pitchFamily="18" charset="0"/>
                <a:cs typeface="Times New Roman" panose="02020603050405020304" pitchFamily="18" charset="0"/>
              </a:rPr>
              <a:t>F – Light On/Off plus Dimming Feature</a:t>
            </a:r>
          </a:p>
          <a:p>
            <a:pPr>
              <a:lnSpc>
                <a:spcPct val="150000"/>
              </a:lnSpc>
            </a:pPr>
            <a:r>
              <a:rPr lang="en-US" sz="1600" dirty="0">
                <a:latin typeface="Times New Roman" panose="02020603050405020304" pitchFamily="18" charset="0"/>
                <a:cs typeface="Times New Roman" panose="02020603050405020304" pitchFamily="18" charset="0"/>
              </a:rPr>
              <a:t>Press once to turn light on and off.  Hold in button to adjust light intensity.  Selected intensity will stay in controller memory until changed.</a:t>
            </a: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751" y="1175331"/>
            <a:ext cx="90455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874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 y="6766882"/>
            <a:ext cx="9875520" cy="82296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sp>
        <p:nvSpPr>
          <p:cNvPr id="7" name="TextBox 6"/>
          <p:cNvSpPr txBox="1"/>
          <p:nvPr/>
        </p:nvSpPr>
        <p:spPr>
          <a:xfrm>
            <a:off x="213523" y="365919"/>
            <a:ext cx="2621075" cy="461588"/>
          </a:xfrm>
          <a:prstGeom prst="rect">
            <a:avLst/>
          </a:prstGeom>
          <a:noFill/>
        </p:spPr>
        <p:txBody>
          <a:bodyPr wrap="none" lIns="91363" tIns="45682" rIns="91363" bIns="45682" rtlCol="0">
            <a:spAutoFit/>
          </a:bodyPr>
          <a:lstStyle/>
          <a:p>
            <a:r>
              <a:rPr lang="en-US" sz="2400" b="1" dirty="0">
                <a:latin typeface="Times New Roman" panose="02020603050405020304" pitchFamily="18" charset="0"/>
                <a:cs typeface="Times New Roman" panose="02020603050405020304" pitchFamily="18" charset="0"/>
              </a:rPr>
              <a:t>Seamless Cleaning</a:t>
            </a:r>
          </a:p>
        </p:txBody>
      </p:sp>
      <p:sp>
        <p:nvSpPr>
          <p:cNvPr id="8" name="TextBox 7"/>
          <p:cNvSpPr txBox="1"/>
          <p:nvPr/>
        </p:nvSpPr>
        <p:spPr>
          <a:xfrm>
            <a:off x="518319" y="1408345"/>
            <a:ext cx="4000500" cy="4247317"/>
          </a:xfrm>
          <a:prstGeom prst="rect">
            <a:avLst/>
          </a:prstGeom>
          <a:noFill/>
        </p:spPr>
        <p:txBody>
          <a:bodyPr wrap="square" rtlCol="0">
            <a:spAutoFit/>
          </a:bodyPr>
          <a:lstStyle/>
          <a:p>
            <a:pPr marL="342900" indent="-342900">
              <a:lnSpc>
                <a:spcPct val="150000"/>
              </a:lnSpc>
              <a:buFont typeface="+mj-lt"/>
              <a:buAutoNum type="arabicPeriod"/>
            </a:pPr>
            <a:r>
              <a:rPr lang="en-US" b="1" dirty="0">
                <a:latin typeface="Times New Roman" panose="02020603050405020304" pitchFamily="18" charset="0"/>
                <a:cs typeface="Times New Roman" panose="02020603050405020304" pitchFamily="18" charset="0"/>
              </a:rPr>
              <a:t>Filter Cleaning Reminder </a:t>
            </a:r>
            <a:r>
              <a:rPr lang="en-US" dirty="0">
                <a:latin typeface="Times New Roman" panose="02020603050405020304" pitchFamily="18" charset="0"/>
                <a:cs typeface="Times New Roman" panose="02020603050405020304" pitchFamily="18" charset="0"/>
              </a:rPr>
              <a:t>light will illuminate after a set number of hours of use to remind homeowner to clean filter system.</a:t>
            </a:r>
          </a:p>
          <a:p>
            <a:pPr marL="342900" indent="-342900">
              <a:lnSpc>
                <a:spcPct val="150000"/>
              </a:lnSpc>
              <a:buFont typeface="+mj-lt"/>
              <a:buAutoNum type="arabicPeriod"/>
            </a:pPr>
            <a:r>
              <a:rPr lang="en-US" dirty="0">
                <a:latin typeface="Times New Roman" panose="02020603050405020304" pitchFamily="18" charset="0"/>
                <a:cs typeface="Times New Roman" panose="02020603050405020304" pitchFamily="18" charset="0"/>
              </a:rPr>
              <a:t>Remove baffle filters and place in the dishwasher, or gently wash in warm soapy water</a:t>
            </a:r>
          </a:p>
          <a:p>
            <a:pPr marL="342900" indent="-342900">
              <a:lnSpc>
                <a:spcPct val="150000"/>
              </a:lnSpc>
              <a:buFont typeface="+mj-lt"/>
              <a:buAutoNum type="arabicPeriod"/>
            </a:pPr>
            <a:r>
              <a:rPr lang="en-US" dirty="0">
                <a:latin typeface="Times New Roman" panose="02020603050405020304" pitchFamily="18" charset="0"/>
                <a:cs typeface="Times New Roman" panose="02020603050405020304" pitchFamily="18" charset="0"/>
              </a:rPr>
              <a:t>Remove and clean grease tray and gently wash in warm soapy water</a:t>
            </a:r>
          </a:p>
          <a:p>
            <a:pPr marL="342900" indent="-342900">
              <a:lnSpc>
                <a:spcPct val="150000"/>
              </a:lnSpc>
              <a:buFont typeface="+mj-lt"/>
              <a:buAutoNum type="arabicPeriod"/>
            </a:pPr>
            <a:endParaRPr lang="en-US" dirty="0">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0319" y="818967"/>
            <a:ext cx="4144962"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501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78"/>
            <a:ext cx="9875520" cy="82296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85204"/>
          <a:stretch/>
        </p:blipFill>
        <p:spPr>
          <a:xfrm>
            <a:off x="159" y="0"/>
            <a:ext cx="9875520" cy="274161"/>
          </a:xfrm>
          <a:prstGeom prst="rect">
            <a:avLst/>
          </a:prstGeom>
        </p:spPr>
      </p:pic>
      <p:sp>
        <p:nvSpPr>
          <p:cNvPr id="13" name="Rectangle 12"/>
          <p:cNvSpPr/>
          <p:nvPr/>
        </p:nvSpPr>
        <p:spPr>
          <a:xfrm>
            <a:off x="79" y="6143983"/>
            <a:ext cx="9875680" cy="42566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014638" y="6397387"/>
            <a:ext cx="1332481" cy="369332"/>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Wall Hoods</a:t>
            </a:r>
          </a:p>
        </p:txBody>
      </p:sp>
      <p:sp>
        <p:nvSpPr>
          <p:cNvPr id="15" name="TextBox 14"/>
          <p:cNvSpPr txBox="1"/>
          <p:nvPr/>
        </p:nvSpPr>
        <p:spPr>
          <a:xfrm>
            <a:off x="4194767" y="6397387"/>
            <a:ext cx="1486304" cy="369332"/>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Island Hoods</a:t>
            </a:r>
          </a:p>
        </p:txBody>
      </p:sp>
      <p:sp>
        <p:nvSpPr>
          <p:cNvPr id="16" name="TextBox 15"/>
          <p:cNvSpPr txBox="1"/>
          <p:nvPr/>
        </p:nvSpPr>
        <p:spPr>
          <a:xfrm>
            <a:off x="7832065" y="6397387"/>
            <a:ext cx="825867" cy="369332"/>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Liners</a:t>
            </a:r>
          </a:p>
        </p:txBody>
      </p:sp>
      <p:sp>
        <p:nvSpPr>
          <p:cNvPr id="17" name="TextBox 16"/>
          <p:cNvSpPr txBox="1"/>
          <p:nvPr/>
        </p:nvSpPr>
        <p:spPr>
          <a:xfrm>
            <a:off x="-15081" y="209131"/>
            <a:ext cx="1400421" cy="461588"/>
          </a:xfrm>
          <a:prstGeom prst="rect">
            <a:avLst/>
          </a:prstGeom>
          <a:noFill/>
        </p:spPr>
        <p:txBody>
          <a:bodyPr wrap="none" lIns="91363" tIns="45682" rIns="91363" bIns="45682" rtlCol="0">
            <a:spAutoFit/>
          </a:bodyPr>
          <a:lstStyle/>
          <a:p>
            <a:r>
              <a:rPr lang="en-US" sz="2400" b="1" dirty="0">
                <a:latin typeface="Times New Roman" panose="02020603050405020304" pitchFamily="18" charset="0"/>
                <a:cs typeface="Times New Roman" panose="02020603050405020304" pitchFamily="18" charset="0"/>
              </a:rPr>
              <a:t>Our Line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1" y="670719"/>
            <a:ext cx="3291840" cy="562660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1999" y="670719"/>
            <a:ext cx="3291840" cy="562660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3998" y="670719"/>
            <a:ext cx="3291840" cy="5626608"/>
          </a:xfrm>
          <a:prstGeom prst="rect">
            <a:avLst/>
          </a:prstGeom>
        </p:spPr>
      </p:pic>
    </p:spTree>
    <p:extLst>
      <p:ext uri="{BB962C8B-B14F-4D97-AF65-F5344CB8AC3E}">
        <p14:creationId xmlns:p14="http://schemas.microsoft.com/office/powerpoint/2010/main" val="3324149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82"/>
            <a:ext cx="9875520" cy="82296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sp>
        <p:nvSpPr>
          <p:cNvPr id="7" name="TextBox 6"/>
          <p:cNvSpPr txBox="1"/>
          <p:nvPr/>
        </p:nvSpPr>
        <p:spPr>
          <a:xfrm>
            <a:off x="213523" y="365919"/>
            <a:ext cx="1714416" cy="461588"/>
          </a:xfrm>
          <a:prstGeom prst="rect">
            <a:avLst/>
          </a:prstGeom>
          <a:noFill/>
        </p:spPr>
        <p:txBody>
          <a:bodyPr wrap="none" lIns="91363" tIns="45682" rIns="91363" bIns="45682" rtlCol="0">
            <a:spAutoFit/>
          </a:bodyPr>
          <a:lstStyle/>
          <a:p>
            <a:r>
              <a:rPr lang="en-US" sz="2400" b="1" dirty="0">
                <a:latin typeface="Times New Roman" panose="02020603050405020304" pitchFamily="18" charset="0"/>
                <a:cs typeface="Times New Roman" panose="02020603050405020304" pitchFamily="18" charset="0"/>
              </a:rPr>
              <a:t>Wall Hoods</a:t>
            </a:r>
          </a:p>
        </p:txBody>
      </p:sp>
      <p:sp>
        <p:nvSpPr>
          <p:cNvPr id="8" name="TextBox 7"/>
          <p:cNvSpPr txBox="1"/>
          <p:nvPr/>
        </p:nvSpPr>
        <p:spPr>
          <a:xfrm>
            <a:off x="213523" y="902112"/>
            <a:ext cx="4000500" cy="417422"/>
          </a:xfrm>
          <a:prstGeom prst="rect">
            <a:avLst/>
          </a:prstGeom>
          <a:noFill/>
        </p:spPr>
        <p:txBody>
          <a:bodyPr wrap="square" rtlCol="0">
            <a:spAutoFit/>
          </a:bodyPr>
          <a:lstStyle/>
          <a:p>
            <a:pPr>
              <a:lnSpc>
                <a:spcPct val="150000"/>
              </a:lnSpc>
            </a:pPr>
            <a:r>
              <a:rPr lang="en-US" sz="1600" b="1" dirty="0">
                <a:latin typeface="Times New Roman" panose="02020603050405020304" pitchFamily="18" charset="0"/>
                <a:cs typeface="Times New Roman" panose="02020603050405020304" pitchFamily="18" charset="0"/>
              </a:rPr>
              <a:t>Professional Series:</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8247" r="9195"/>
          <a:stretch/>
        </p:blipFill>
        <p:spPr>
          <a:xfrm>
            <a:off x="8330375" y="3945142"/>
            <a:ext cx="1509825" cy="992777"/>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18764" r="17391"/>
          <a:stretch/>
        </p:blipFill>
        <p:spPr>
          <a:xfrm>
            <a:off x="7162761" y="3868942"/>
            <a:ext cx="1167614" cy="99277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319" y="4021342"/>
            <a:ext cx="1828800" cy="992777"/>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5656" y="1430542"/>
            <a:ext cx="1828800" cy="992777"/>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71119" y="4021342"/>
            <a:ext cx="1828800" cy="992777"/>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66119" y="1430541"/>
            <a:ext cx="1828800" cy="992777"/>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66119" y="4021341"/>
            <a:ext cx="1828800" cy="992777"/>
          </a:xfrm>
          <a:prstGeom prst="rect">
            <a:avLst/>
          </a:prstGeom>
        </p:spPr>
      </p:pic>
      <p:pic>
        <p:nvPicPr>
          <p:cNvPr id="15" name="Picture 14"/>
          <p:cNvPicPr>
            <a:picLocks noChangeAspect="1"/>
          </p:cNvPicPr>
          <p:nvPr/>
        </p:nvPicPr>
        <p:blipFill rotWithShape="1">
          <a:blip r:embed="rId10" cstate="print">
            <a:extLst>
              <a:ext uri="{28A0092B-C50C-407E-A947-70E740481C1C}">
                <a14:useLocalDpi xmlns:a14="http://schemas.microsoft.com/office/drawing/2010/main" val="0"/>
              </a:ext>
            </a:extLst>
          </a:blip>
          <a:srcRect l="9352" r="8090"/>
          <a:stretch/>
        </p:blipFill>
        <p:spPr>
          <a:xfrm>
            <a:off x="5668889" y="4021342"/>
            <a:ext cx="1509823" cy="992777"/>
          </a:xfrm>
          <a:prstGeom prst="rect">
            <a:avLst/>
          </a:prstGeom>
        </p:spPr>
      </p:pic>
      <p:sp>
        <p:nvSpPr>
          <p:cNvPr id="16" name="TextBox 15"/>
          <p:cNvSpPr txBox="1"/>
          <p:nvPr/>
        </p:nvSpPr>
        <p:spPr>
          <a:xfrm>
            <a:off x="213523" y="3490119"/>
            <a:ext cx="4000500" cy="417422"/>
          </a:xfrm>
          <a:prstGeom prst="rect">
            <a:avLst/>
          </a:prstGeom>
          <a:noFill/>
        </p:spPr>
        <p:txBody>
          <a:bodyPr wrap="square" rtlCol="0">
            <a:spAutoFit/>
          </a:bodyPr>
          <a:lstStyle/>
          <a:p>
            <a:pPr>
              <a:lnSpc>
                <a:spcPct val="150000"/>
              </a:lnSpc>
            </a:pPr>
            <a:r>
              <a:rPr lang="en-US" sz="1600" b="1" dirty="0">
                <a:latin typeface="Times New Roman" panose="02020603050405020304" pitchFamily="18" charset="0"/>
                <a:cs typeface="Times New Roman" panose="02020603050405020304" pitchFamily="18" charset="0"/>
              </a:rPr>
              <a:t>Designer Series</a:t>
            </a:r>
          </a:p>
        </p:txBody>
      </p:sp>
      <p:sp>
        <p:nvSpPr>
          <p:cNvPr id="17" name="TextBox 16"/>
          <p:cNvSpPr txBox="1"/>
          <p:nvPr/>
        </p:nvSpPr>
        <p:spPr>
          <a:xfrm>
            <a:off x="818651" y="2284819"/>
            <a:ext cx="662810" cy="276999"/>
          </a:xfrm>
          <a:prstGeom prst="rect">
            <a:avLst/>
          </a:prstGeom>
          <a:noFill/>
        </p:spPr>
        <p:txBody>
          <a:bodyPr wrap="none" rtlCol="0">
            <a:spAutoFit/>
          </a:bodyPr>
          <a:lstStyle/>
          <a:p>
            <a:pPr algn="ctr"/>
            <a:r>
              <a:rPr lang="en-US" sz="1200" b="1" dirty="0">
                <a:latin typeface="Times New Roman" panose="02020603050405020304" pitchFamily="18" charset="0"/>
                <a:cs typeface="Times New Roman" panose="02020603050405020304" pitchFamily="18" charset="0"/>
              </a:rPr>
              <a:t>Proline</a:t>
            </a:r>
          </a:p>
        </p:txBody>
      </p:sp>
      <p:sp>
        <p:nvSpPr>
          <p:cNvPr id="18" name="TextBox 17"/>
          <p:cNvSpPr txBox="1"/>
          <p:nvPr/>
        </p:nvSpPr>
        <p:spPr>
          <a:xfrm>
            <a:off x="2501248" y="2284818"/>
            <a:ext cx="758541" cy="276999"/>
          </a:xfrm>
          <a:prstGeom prst="rect">
            <a:avLst/>
          </a:prstGeom>
          <a:noFill/>
        </p:spPr>
        <p:txBody>
          <a:bodyPr wrap="none" rtlCol="0">
            <a:spAutoFit/>
          </a:bodyPr>
          <a:lstStyle/>
          <a:p>
            <a:pPr algn="ctr"/>
            <a:r>
              <a:rPr lang="en-US" sz="1200" b="1" dirty="0">
                <a:latin typeface="Times New Roman" panose="02020603050405020304" pitchFamily="18" charset="0"/>
                <a:cs typeface="Times New Roman" panose="02020603050405020304" pitchFamily="18" charset="0"/>
              </a:rPr>
              <a:t>Pyramid</a:t>
            </a:r>
          </a:p>
        </p:txBody>
      </p:sp>
      <p:sp>
        <p:nvSpPr>
          <p:cNvPr id="19" name="TextBox 18"/>
          <p:cNvSpPr txBox="1"/>
          <p:nvPr/>
        </p:nvSpPr>
        <p:spPr>
          <a:xfrm>
            <a:off x="692262" y="4919570"/>
            <a:ext cx="756938" cy="276999"/>
          </a:xfrm>
          <a:prstGeom prst="rect">
            <a:avLst/>
          </a:prstGeom>
          <a:noFill/>
        </p:spPr>
        <p:txBody>
          <a:bodyPr wrap="none" rtlCol="0">
            <a:spAutoFit/>
          </a:bodyPr>
          <a:lstStyle/>
          <a:p>
            <a:pPr algn="ctr"/>
            <a:r>
              <a:rPr lang="en-US" sz="1200" b="1" dirty="0">
                <a:latin typeface="Times New Roman" panose="02020603050405020304" pitchFamily="18" charset="0"/>
                <a:cs typeface="Times New Roman" panose="02020603050405020304" pitchFamily="18" charset="0"/>
              </a:rPr>
              <a:t>Bonanza</a:t>
            </a:r>
          </a:p>
        </p:txBody>
      </p:sp>
      <p:sp>
        <p:nvSpPr>
          <p:cNvPr id="20" name="TextBox 19"/>
          <p:cNvSpPr txBox="1"/>
          <p:nvPr/>
        </p:nvSpPr>
        <p:spPr>
          <a:xfrm>
            <a:off x="2476401" y="4919569"/>
            <a:ext cx="808235" cy="276999"/>
          </a:xfrm>
          <a:prstGeom prst="rect">
            <a:avLst/>
          </a:prstGeom>
          <a:noFill/>
        </p:spPr>
        <p:txBody>
          <a:bodyPr wrap="none" rtlCol="0">
            <a:spAutoFit/>
          </a:bodyPr>
          <a:lstStyle/>
          <a:p>
            <a:pPr algn="ctr"/>
            <a:r>
              <a:rPr lang="en-US" sz="1200" b="1" dirty="0">
                <a:latin typeface="Times New Roman" panose="02020603050405020304" pitchFamily="18" charset="0"/>
                <a:cs typeface="Times New Roman" panose="02020603050405020304" pitchFamily="18" charset="0"/>
              </a:rPr>
              <a:t>Hampton</a:t>
            </a:r>
          </a:p>
        </p:txBody>
      </p:sp>
      <p:sp>
        <p:nvSpPr>
          <p:cNvPr id="21" name="TextBox 20"/>
          <p:cNvSpPr txBox="1"/>
          <p:nvPr/>
        </p:nvSpPr>
        <p:spPr>
          <a:xfrm>
            <a:off x="4466361" y="4919568"/>
            <a:ext cx="638316" cy="276999"/>
          </a:xfrm>
          <a:prstGeom prst="rect">
            <a:avLst/>
          </a:prstGeom>
          <a:noFill/>
        </p:spPr>
        <p:txBody>
          <a:bodyPr wrap="none" rtlCol="0">
            <a:spAutoFit/>
          </a:bodyPr>
          <a:lstStyle/>
          <a:p>
            <a:pPr algn="ctr"/>
            <a:r>
              <a:rPr lang="en-US" sz="1200" b="1" dirty="0">
                <a:latin typeface="Times New Roman" panose="02020603050405020304" pitchFamily="18" charset="0"/>
                <a:cs typeface="Times New Roman" panose="02020603050405020304" pitchFamily="18" charset="0"/>
              </a:rPr>
              <a:t>Incline</a:t>
            </a:r>
          </a:p>
        </p:txBody>
      </p:sp>
      <p:sp>
        <p:nvSpPr>
          <p:cNvPr id="22" name="TextBox 21"/>
          <p:cNvSpPr txBox="1"/>
          <p:nvPr/>
        </p:nvSpPr>
        <p:spPr>
          <a:xfrm>
            <a:off x="5964379" y="4919567"/>
            <a:ext cx="918841" cy="276999"/>
          </a:xfrm>
          <a:prstGeom prst="rect">
            <a:avLst/>
          </a:prstGeom>
          <a:noFill/>
        </p:spPr>
        <p:txBody>
          <a:bodyPr wrap="none" rtlCol="0">
            <a:spAutoFit/>
          </a:bodyPr>
          <a:lstStyle/>
          <a:p>
            <a:pPr algn="ctr"/>
            <a:r>
              <a:rPr lang="en-US" sz="1200" b="1" dirty="0">
                <a:latin typeface="Times New Roman" panose="02020603050405020304" pitchFamily="18" charset="0"/>
                <a:cs typeface="Times New Roman" panose="02020603050405020304" pitchFamily="18" charset="0"/>
              </a:rPr>
              <a:t>Manhattan</a:t>
            </a:r>
          </a:p>
        </p:txBody>
      </p:sp>
      <p:sp>
        <p:nvSpPr>
          <p:cNvPr id="23" name="TextBox 22"/>
          <p:cNvSpPr txBox="1"/>
          <p:nvPr/>
        </p:nvSpPr>
        <p:spPr>
          <a:xfrm>
            <a:off x="7152494" y="4919570"/>
            <a:ext cx="1188147" cy="276999"/>
          </a:xfrm>
          <a:prstGeom prst="rect">
            <a:avLst/>
          </a:prstGeom>
          <a:noFill/>
        </p:spPr>
        <p:txBody>
          <a:bodyPr wrap="none" rtlCol="0">
            <a:spAutoFit/>
          </a:bodyPr>
          <a:lstStyle/>
          <a:p>
            <a:pPr algn="ctr"/>
            <a:r>
              <a:rPr lang="en-US" sz="1200" b="1" dirty="0">
                <a:latin typeface="Times New Roman" panose="02020603050405020304" pitchFamily="18" charset="0"/>
                <a:cs typeface="Times New Roman" panose="02020603050405020304" pitchFamily="18" charset="0"/>
              </a:rPr>
              <a:t>Sahara Curved</a:t>
            </a:r>
          </a:p>
        </p:txBody>
      </p:sp>
      <p:sp>
        <p:nvSpPr>
          <p:cNvPr id="24" name="TextBox 23"/>
          <p:cNvSpPr txBox="1"/>
          <p:nvPr/>
        </p:nvSpPr>
        <p:spPr>
          <a:xfrm>
            <a:off x="8672930" y="4919566"/>
            <a:ext cx="824714" cy="276999"/>
          </a:xfrm>
          <a:prstGeom prst="rect">
            <a:avLst/>
          </a:prstGeom>
          <a:noFill/>
        </p:spPr>
        <p:txBody>
          <a:bodyPr wrap="none" rtlCol="0">
            <a:spAutoFit/>
          </a:bodyPr>
          <a:lstStyle/>
          <a:p>
            <a:pPr algn="ctr"/>
            <a:r>
              <a:rPr lang="en-US" sz="1200" b="1" dirty="0">
                <a:latin typeface="Times New Roman" panose="02020603050405020304" pitchFamily="18" charset="0"/>
                <a:cs typeface="Times New Roman" panose="02020603050405020304" pitchFamily="18" charset="0"/>
              </a:rPr>
              <a:t>Wrangler</a:t>
            </a:r>
          </a:p>
        </p:txBody>
      </p:sp>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71119" y="1431410"/>
            <a:ext cx="1828800" cy="992777"/>
          </a:xfrm>
          <a:prstGeom prst="rect">
            <a:avLst/>
          </a:prstGeom>
        </p:spPr>
      </p:pic>
      <p:sp>
        <p:nvSpPr>
          <p:cNvPr id="26" name="TextBox 25"/>
          <p:cNvSpPr txBox="1"/>
          <p:nvPr/>
        </p:nvSpPr>
        <p:spPr>
          <a:xfrm>
            <a:off x="4306637" y="2284817"/>
            <a:ext cx="957763" cy="276999"/>
          </a:xfrm>
          <a:prstGeom prst="rect">
            <a:avLst/>
          </a:prstGeom>
          <a:noFill/>
        </p:spPr>
        <p:txBody>
          <a:bodyPr wrap="none" rtlCol="0">
            <a:spAutoFit/>
          </a:bodyPr>
          <a:lstStyle/>
          <a:p>
            <a:pPr algn="ctr"/>
            <a:r>
              <a:rPr lang="en-US" sz="1200" b="1" dirty="0">
                <a:latin typeface="Times New Roman" panose="02020603050405020304" pitchFamily="18" charset="0"/>
                <a:cs typeface="Times New Roman" panose="02020603050405020304" pitchFamily="18" charset="0"/>
              </a:rPr>
              <a:t>Low Profile</a:t>
            </a:r>
          </a:p>
        </p:txBody>
      </p:sp>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09399" y="1430539"/>
            <a:ext cx="1828800" cy="992777"/>
          </a:xfrm>
          <a:prstGeom prst="rect">
            <a:avLst/>
          </a:prstGeom>
        </p:spPr>
      </p:pic>
      <p:sp>
        <p:nvSpPr>
          <p:cNvPr id="28" name="TextBox 27"/>
          <p:cNvSpPr txBox="1"/>
          <p:nvPr/>
        </p:nvSpPr>
        <p:spPr>
          <a:xfrm>
            <a:off x="5887210" y="2284817"/>
            <a:ext cx="1073179" cy="461665"/>
          </a:xfrm>
          <a:prstGeom prst="rect">
            <a:avLst/>
          </a:prstGeom>
          <a:noFill/>
        </p:spPr>
        <p:txBody>
          <a:bodyPr wrap="none" rtlCol="0">
            <a:spAutoFit/>
          </a:bodyPr>
          <a:lstStyle/>
          <a:p>
            <a:pPr algn="ctr"/>
            <a:r>
              <a:rPr lang="en-US" sz="1200" b="1" dirty="0">
                <a:latin typeface="Times New Roman" panose="02020603050405020304" pitchFamily="18" charset="0"/>
                <a:cs typeface="Times New Roman" panose="02020603050405020304" pitchFamily="18" charset="0"/>
              </a:rPr>
              <a:t>Low Profile</a:t>
            </a:r>
          </a:p>
          <a:p>
            <a:pPr algn="ctr"/>
            <a:r>
              <a:rPr lang="en-US" sz="1200" b="1" dirty="0">
                <a:latin typeface="Times New Roman" panose="02020603050405020304" pitchFamily="18" charset="0"/>
                <a:cs typeface="Times New Roman" panose="02020603050405020304" pitchFamily="18" charset="0"/>
              </a:rPr>
              <a:t>Recirculating</a:t>
            </a:r>
          </a:p>
        </p:txBody>
      </p:sp>
      <p:cxnSp>
        <p:nvCxnSpPr>
          <p:cNvPr id="30" name="Straight Connector 29"/>
          <p:cNvCxnSpPr/>
          <p:nvPr/>
        </p:nvCxnSpPr>
        <p:spPr>
          <a:xfrm>
            <a:off x="251621" y="3109119"/>
            <a:ext cx="937259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5831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6766882"/>
            <a:ext cx="9875520" cy="82296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0731" b="18167"/>
          <a:stretch/>
        </p:blipFill>
        <p:spPr>
          <a:xfrm>
            <a:off x="6784912" y="6812598"/>
            <a:ext cx="3090926" cy="7315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 y="0"/>
            <a:ext cx="9875520" cy="222199"/>
          </a:xfrm>
          <a:prstGeom prst="rect">
            <a:avLst/>
          </a:prstGeom>
        </p:spPr>
      </p:pic>
      <p:sp>
        <p:nvSpPr>
          <p:cNvPr id="7" name="TextBox 6"/>
          <p:cNvSpPr txBox="1"/>
          <p:nvPr/>
        </p:nvSpPr>
        <p:spPr>
          <a:xfrm>
            <a:off x="213523" y="365919"/>
            <a:ext cx="3186935" cy="461588"/>
          </a:xfrm>
          <a:prstGeom prst="rect">
            <a:avLst/>
          </a:prstGeom>
          <a:noFill/>
        </p:spPr>
        <p:txBody>
          <a:bodyPr wrap="none" lIns="91363" tIns="45682" rIns="91363" bIns="45682" rtlCol="0">
            <a:spAutoFit/>
          </a:bodyPr>
          <a:lstStyle/>
          <a:p>
            <a:r>
              <a:rPr lang="en-US" sz="2400" b="1" dirty="0">
                <a:latin typeface="Times New Roman" panose="02020603050405020304" pitchFamily="18" charset="0"/>
                <a:cs typeface="Times New Roman" panose="02020603050405020304" pitchFamily="18" charset="0"/>
              </a:rPr>
              <a:t>Island Hoods &amp; Liners</a:t>
            </a: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5561" r="17330"/>
          <a:stretch/>
        </p:blipFill>
        <p:spPr>
          <a:xfrm>
            <a:off x="213523" y="1204119"/>
            <a:ext cx="2147777" cy="1737360"/>
          </a:xfrm>
          <a:prstGeom prst="rect">
            <a:avLst/>
          </a:prstGeom>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16307" r="16916"/>
          <a:stretch/>
        </p:blipFill>
        <p:spPr>
          <a:xfrm>
            <a:off x="2499519" y="1204119"/>
            <a:ext cx="2137144" cy="1737360"/>
          </a:xfrm>
          <a:prstGeom prst="rect">
            <a:avLst/>
          </a:prstGeom>
        </p:spPr>
      </p:pic>
      <p:sp>
        <p:nvSpPr>
          <p:cNvPr id="9" name="TextBox 8"/>
          <p:cNvSpPr txBox="1"/>
          <p:nvPr/>
        </p:nvSpPr>
        <p:spPr>
          <a:xfrm>
            <a:off x="827989" y="3060719"/>
            <a:ext cx="918841" cy="276999"/>
          </a:xfrm>
          <a:prstGeom prst="rect">
            <a:avLst/>
          </a:prstGeom>
          <a:noFill/>
        </p:spPr>
        <p:txBody>
          <a:bodyPr wrap="none" rtlCol="0">
            <a:spAutoFit/>
          </a:bodyPr>
          <a:lstStyle/>
          <a:p>
            <a:pPr algn="ctr"/>
            <a:r>
              <a:rPr lang="en-US" sz="1200" b="1" dirty="0">
                <a:latin typeface="Times New Roman" panose="02020603050405020304" pitchFamily="18" charset="0"/>
                <a:cs typeface="Times New Roman" panose="02020603050405020304" pitchFamily="18" charset="0"/>
              </a:rPr>
              <a:t>Manhattan</a:t>
            </a:r>
          </a:p>
        </p:txBody>
      </p:sp>
      <p:sp>
        <p:nvSpPr>
          <p:cNvPr id="10" name="TextBox 9"/>
          <p:cNvSpPr txBox="1"/>
          <p:nvPr/>
        </p:nvSpPr>
        <p:spPr>
          <a:xfrm>
            <a:off x="3163973" y="3060720"/>
            <a:ext cx="808235" cy="276999"/>
          </a:xfrm>
          <a:prstGeom prst="rect">
            <a:avLst/>
          </a:prstGeom>
          <a:noFill/>
        </p:spPr>
        <p:txBody>
          <a:bodyPr wrap="none" rtlCol="0">
            <a:spAutoFit/>
          </a:bodyPr>
          <a:lstStyle/>
          <a:p>
            <a:pPr algn="ctr"/>
            <a:r>
              <a:rPr lang="en-US" sz="1200" b="1" dirty="0">
                <a:latin typeface="Times New Roman" panose="02020603050405020304" pitchFamily="18" charset="0"/>
                <a:cs typeface="Times New Roman" panose="02020603050405020304" pitchFamily="18" charset="0"/>
              </a:rPr>
              <a:t>Hampton</a:t>
            </a:r>
          </a:p>
        </p:txBody>
      </p:sp>
      <p:cxnSp>
        <p:nvCxnSpPr>
          <p:cNvPr id="12" name="Straight Connector 11"/>
          <p:cNvCxnSpPr/>
          <p:nvPr/>
        </p:nvCxnSpPr>
        <p:spPr>
          <a:xfrm>
            <a:off x="251621" y="3947319"/>
            <a:ext cx="9372596" cy="0"/>
          </a:xfrm>
          <a:prstGeom prst="line">
            <a:avLst/>
          </a:prstGeom>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410" y="4439467"/>
            <a:ext cx="2286000" cy="124097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5090" y="4439467"/>
            <a:ext cx="2286000" cy="1240970"/>
          </a:xfrm>
          <a:prstGeom prst="rect">
            <a:avLst/>
          </a:prstGeom>
        </p:spPr>
      </p:pic>
      <p:sp>
        <p:nvSpPr>
          <p:cNvPr id="15" name="TextBox 14"/>
          <p:cNvSpPr txBox="1"/>
          <p:nvPr/>
        </p:nvSpPr>
        <p:spPr>
          <a:xfrm>
            <a:off x="938596" y="5789944"/>
            <a:ext cx="697628" cy="276999"/>
          </a:xfrm>
          <a:prstGeom prst="rect">
            <a:avLst/>
          </a:prstGeom>
          <a:noFill/>
        </p:spPr>
        <p:txBody>
          <a:bodyPr wrap="none" rtlCol="0">
            <a:spAutoFit/>
          </a:bodyPr>
          <a:lstStyle/>
          <a:p>
            <a:pPr algn="ctr"/>
            <a:r>
              <a:rPr lang="en-US" sz="1200" b="1" dirty="0">
                <a:latin typeface="Times New Roman" panose="02020603050405020304" pitchFamily="18" charset="0"/>
                <a:cs typeface="Times New Roman" panose="02020603050405020304" pitchFamily="18" charset="0"/>
              </a:rPr>
              <a:t>PMLSS</a:t>
            </a:r>
          </a:p>
        </p:txBody>
      </p:sp>
      <p:sp>
        <p:nvSpPr>
          <p:cNvPr id="16" name="TextBox 15"/>
          <p:cNvSpPr txBox="1"/>
          <p:nvPr/>
        </p:nvSpPr>
        <p:spPr>
          <a:xfrm>
            <a:off x="3266566" y="5789943"/>
            <a:ext cx="603050" cy="276999"/>
          </a:xfrm>
          <a:prstGeom prst="rect">
            <a:avLst/>
          </a:prstGeom>
          <a:noFill/>
        </p:spPr>
        <p:txBody>
          <a:bodyPr wrap="none" rtlCol="0">
            <a:spAutoFit/>
          </a:bodyPr>
          <a:lstStyle/>
          <a:p>
            <a:pPr algn="ctr"/>
            <a:r>
              <a:rPr lang="en-US" sz="1200" b="1" dirty="0">
                <a:latin typeface="Times New Roman" panose="02020603050405020304" pitchFamily="18" charset="0"/>
                <a:cs typeface="Times New Roman" panose="02020603050405020304" pitchFamily="18" charset="0"/>
              </a:rPr>
              <a:t>MLSS</a:t>
            </a:r>
          </a:p>
        </p:txBody>
      </p:sp>
    </p:spTree>
    <p:extLst>
      <p:ext uri="{BB962C8B-B14F-4D97-AF65-F5344CB8AC3E}">
        <p14:creationId xmlns:p14="http://schemas.microsoft.com/office/powerpoint/2010/main" val="880802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22711</TotalTime>
  <Words>1921</Words>
  <Application>Microsoft Office PowerPoint</Application>
  <PresentationFormat>Custom</PresentationFormat>
  <Paragraphs>285</Paragraphs>
  <Slides>35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 UP SLIDES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Schutte</dc:creator>
  <cp:lastModifiedBy>Karol Becker</cp:lastModifiedBy>
  <cp:revision>286</cp:revision>
  <dcterms:created xsi:type="dcterms:W3CDTF">2017-05-01T17:42:54Z</dcterms:created>
  <dcterms:modified xsi:type="dcterms:W3CDTF">2020-04-30T18:24:32Z</dcterms:modified>
</cp:coreProperties>
</file>