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373" r:id="rId2"/>
    <p:sldId id="557" r:id="rId3"/>
    <p:sldId id="558" r:id="rId4"/>
    <p:sldId id="401" r:id="rId5"/>
    <p:sldId id="552" r:id="rId6"/>
    <p:sldId id="551" r:id="rId7"/>
    <p:sldId id="550" r:id="rId8"/>
    <p:sldId id="476" r:id="rId9"/>
    <p:sldId id="517" r:id="rId10"/>
    <p:sldId id="516" r:id="rId11"/>
    <p:sldId id="518" r:id="rId12"/>
    <p:sldId id="482" r:id="rId13"/>
    <p:sldId id="483" r:id="rId14"/>
    <p:sldId id="484" r:id="rId15"/>
    <p:sldId id="485" r:id="rId16"/>
    <p:sldId id="544" r:id="rId17"/>
    <p:sldId id="490" r:id="rId18"/>
    <p:sldId id="508" r:id="rId19"/>
    <p:sldId id="531" r:id="rId20"/>
    <p:sldId id="532" r:id="rId21"/>
    <p:sldId id="533" r:id="rId22"/>
    <p:sldId id="417" r:id="rId23"/>
    <p:sldId id="42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4" autoAdjust="0"/>
    <p:restoredTop sz="79861" autoAdjust="0"/>
  </p:normalViewPr>
  <p:slideViewPr>
    <p:cSldViewPr snapToGrid="0">
      <p:cViewPr varScale="1">
        <p:scale>
          <a:sx n="99" d="100"/>
          <a:sy n="99" d="100"/>
        </p:scale>
        <p:origin x="2056" y="184"/>
      </p:cViewPr>
      <p:guideLst/>
    </p:cSldViewPr>
  </p:slideViewPr>
  <p:outlineViewPr>
    <p:cViewPr>
      <p:scale>
        <a:sx n="33" d="100"/>
        <a:sy n="33" d="100"/>
      </p:scale>
      <p:origin x="0" y="-19"/>
    </p:cViewPr>
  </p:outlineViewPr>
  <p:notesTextViewPr>
    <p:cViewPr>
      <p:scale>
        <a:sx n="1" d="1"/>
        <a:sy n="1" d="1"/>
      </p:scale>
      <p:origin x="0" y="0"/>
    </p:cViewPr>
  </p:notesTextViewPr>
  <p:notesViewPr>
    <p:cSldViewPr snapToGrid="0">
      <p:cViewPr varScale="1">
        <p:scale>
          <a:sx n="101" d="100"/>
          <a:sy n="101" d="100"/>
        </p:scale>
        <p:origin x="23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29AAB7F2-4AB7-4B4A-839E-00954F3C618C}" type="datetimeFigureOut">
              <a:rPr lang="en-US" smtClean="0"/>
              <a:t>12/16/19</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25B5467F-2E94-4502-983A-938A5AF65BED}" type="slidenum">
              <a:rPr lang="en-US" smtClean="0"/>
              <a:t>‹#›</a:t>
            </a:fld>
            <a:endParaRPr lang="en-US"/>
          </a:p>
        </p:txBody>
      </p:sp>
    </p:spTree>
    <p:extLst>
      <p:ext uri="{BB962C8B-B14F-4D97-AF65-F5344CB8AC3E}">
        <p14:creationId xmlns:p14="http://schemas.microsoft.com/office/powerpoint/2010/main" val="35954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31718877-20C9-4322-80B9-9DE00758505E}" type="datetimeFigureOut">
              <a:rPr lang="en-US" smtClean="0"/>
              <a:t>12/16/19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55D3DDF-2A09-42AE-AAD0-93D3A543CBEA}" type="slidenum">
              <a:rPr lang="en-US" smtClean="0"/>
              <a:t>‹#›</a:t>
            </a:fld>
            <a:endParaRPr lang="en-US"/>
          </a:p>
        </p:txBody>
      </p:sp>
    </p:spTree>
    <p:extLst>
      <p:ext uri="{BB962C8B-B14F-4D97-AF65-F5344CB8AC3E}">
        <p14:creationId xmlns:p14="http://schemas.microsoft.com/office/powerpoint/2010/main" val="365265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6300" cy="3514725"/>
          </a:xfrm>
        </p:spPr>
      </p:sp>
      <p:sp>
        <p:nvSpPr>
          <p:cNvPr id="3" name="Notes Placeholder 2"/>
          <p:cNvSpPr>
            <a:spLocks noGrp="1"/>
          </p:cNvSpPr>
          <p:nvPr>
            <p:ph type="body" idx="1"/>
          </p:nvPr>
        </p:nvSpPr>
        <p:spPr/>
        <p:txBody>
          <a:bodyPr/>
          <a:lstStyle/>
          <a:p>
            <a:r>
              <a:rPr lang="en-CA" dirty="0"/>
              <a:t>Visual</a:t>
            </a:r>
            <a:r>
              <a:rPr lang="en-CA" baseline="0" dirty="0"/>
              <a:t> Lighting Design</a:t>
            </a:r>
          </a:p>
          <a:p>
            <a:r>
              <a:rPr lang="en-CA" baseline="0" dirty="0"/>
              <a:t>Part 1. Visual Acuity for Focus</a:t>
            </a:r>
          </a:p>
          <a:p>
            <a:pPr lvl="1"/>
            <a:r>
              <a:rPr lang="en-CA" baseline="0" dirty="0"/>
              <a:t>Task lighting to provide 300-500 lux</a:t>
            </a:r>
          </a:p>
          <a:p>
            <a:r>
              <a:rPr lang="en-CA" baseline="0" dirty="0"/>
              <a:t>Part 2. Brightness Management Strategies</a:t>
            </a:r>
          </a:p>
          <a:p>
            <a:pPr lvl="1"/>
            <a:r>
              <a:rPr lang="en-CA" baseline="0" dirty="0"/>
              <a:t>The manner in which brightness is distributed across ceiling in a given room.</a:t>
            </a:r>
          </a:p>
          <a:p>
            <a:pPr lvl="0"/>
            <a:endParaRPr lang="en-CA" baseline="0" dirty="0"/>
          </a:p>
          <a:p>
            <a:pPr lvl="0"/>
            <a:r>
              <a:rPr lang="en-CA" baseline="0" dirty="0"/>
              <a:t>Circadian Lighting Design </a:t>
            </a:r>
          </a:p>
          <a:p>
            <a:pPr lvl="0"/>
            <a:r>
              <a:rPr lang="en-CA" baseline="0" dirty="0"/>
              <a:t>Part 1. </a:t>
            </a:r>
            <a:r>
              <a:rPr lang="en-CA" baseline="0" dirty="0" err="1"/>
              <a:t>Melanopic</a:t>
            </a:r>
            <a:r>
              <a:rPr lang="en-CA" baseline="0" dirty="0"/>
              <a:t> Light Intensity</a:t>
            </a:r>
          </a:p>
          <a:p>
            <a:pPr lvl="1"/>
            <a:r>
              <a:rPr lang="en-CA" baseline="0" dirty="0"/>
              <a:t>Light models show at least 250 </a:t>
            </a:r>
            <a:r>
              <a:rPr lang="en-CA" baseline="0" dirty="0" err="1"/>
              <a:t>melanopic</a:t>
            </a:r>
            <a:r>
              <a:rPr lang="en-CA" baseline="0" dirty="0"/>
              <a:t> lux (</a:t>
            </a:r>
            <a:r>
              <a:rPr lang="en-CA" baseline="0" dirty="0" err="1"/>
              <a:t>mLux</a:t>
            </a:r>
            <a:r>
              <a:rPr lang="en-CA" baseline="0" dirty="0"/>
              <a:t>) is present for al least 4hrs/day </a:t>
            </a:r>
          </a:p>
          <a:p>
            <a:pPr lvl="1"/>
            <a:r>
              <a:rPr lang="en-CA" baseline="0" dirty="0"/>
              <a:t>Task lighting, </a:t>
            </a:r>
            <a:r>
              <a:rPr lang="en-CA" baseline="0" dirty="0" err="1"/>
              <a:t>mLux</a:t>
            </a:r>
            <a:r>
              <a:rPr lang="en-CA" baseline="0" dirty="0"/>
              <a:t> greater than or equal to lux recommendations in Vertical Targets</a:t>
            </a:r>
          </a:p>
          <a:p>
            <a:pPr lvl="1"/>
            <a:endParaRPr lang="en-CA" baseline="0" dirty="0"/>
          </a:p>
          <a:p>
            <a:pPr lvl="0"/>
            <a:r>
              <a:rPr lang="en-CA" baseline="0" dirty="0"/>
              <a:t>Color Quality </a:t>
            </a:r>
          </a:p>
          <a:p>
            <a:pPr lvl="0"/>
            <a:r>
              <a:rPr lang="en-CA" baseline="0" dirty="0"/>
              <a:t>Part 1. Color Rendering Index (CRI)</a:t>
            </a:r>
          </a:p>
          <a:p>
            <a:pPr lvl="1"/>
            <a:r>
              <a:rPr lang="en-CA" baseline="0" dirty="0"/>
              <a:t>CRI, average of R1-R8 of 80+ CRI, R9of 50+</a:t>
            </a:r>
          </a:p>
          <a:p>
            <a:pPr lvl="1"/>
            <a:endParaRPr lang="en-CA" baseline="0" dirty="0"/>
          </a:p>
          <a:p>
            <a:pPr lvl="0"/>
            <a:r>
              <a:rPr lang="en-CA" baseline="0" dirty="0"/>
              <a:t>Electric Light Glare Control</a:t>
            </a:r>
          </a:p>
          <a:p>
            <a:pPr lvl="0"/>
            <a:r>
              <a:rPr lang="en-CA" baseline="0" dirty="0"/>
              <a:t>Lamp Shielding (diffusion)</a:t>
            </a:r>
          </a:p>
          <a:p>
            <a:pPr marL="685800" lvl="1" indent="-228600">
              <a:buAutoNum type="alphaLcPeriod"/>
            </a:pPr>
            <a:r>
              <a:rPr lang="en-CA" baseline="0" dirty="0"/>
              <a:t>Less than 20,000 cd/m</a:t>
            </a:r>
            <a:r>
              <a:rPr lang="en-CA" baseline="30000" dirty="0"/>
              <a:t>2</a:t>
            </a:r>
            <a:r>
              <a:rPr lang="en-CA" baseline="0" dirty="0"/>
              <a:t>, no shielding required</a:t>
            </a:r>
          </a:p>
          <a:p>
            <a:pPr marL="685800" lvl="1" indent="-228600">
              <a:buAutoNum type="alphaLcPeriod"/>
            </a:pPr>
            <a:r>
              <a:rPr lang="en-CA" baseline="0" dirty="0"/>
              <a:t>20,000- 50,000 cd/m</a:t>
            </a:r>
            <a:r>
              <a:rPr lang="en-CA" baseline="30000" dirty="0"/>
              <a:t>2</a:t>
            </a:r>
            <a:r>
              <a:rPr lang="en-CA" baseline="0" dirty="0"/>
              <a:t>, 15</a:t>
            </a:r>
            <a:r>
              <a:rPr lang="en-CA" baseline="0" dirty="0">
                <a:latin typeface="Arial" panose="020B0604020202020204" pitchFamily="34" charset="0"/>
                <a:cs typeface="Arial" panose="020B0604020202020204" pitchFamily="34" charset="0"/>
              </a:rPr>
              <a:t>°</a:t>
            </a:r>
            <a:endParaRPr lang="en-CA" baseline="0" dirty="0"/>
          </a:p>
          <a:p>
            <a:pPr marL="685800" lvl="1" indent="-228600">
              <a:buAutoNum type="alphaLcPeriod"/>
            </a:pPr>
            <a:r>
              <a:rPr lang="en-CA" baseline="0" dirty="0"/>
              <a:t>50,000-500,000 cd/m</a:t>
            </a:r>
            <a:r>
              <a:rPr lang="en-CA" baseline="30000" dirty="0"/>
              <a:t>2</a:t>
            </a:r>
            <a:r>
              <a:rPr lang="en-CA" baseline="0" dirty="0"/>
              <a:t>, 20</a:t>
            </a:r>
            <a:r>
              <a:rPr lang="en-CA" baseline="0" dirty="0">
                <a:latin typeface="Arial" panose="020B0604020202020204" pitchFamily="34" charset="0"/>
                <a:cs typeface="Arial" panose="020B0604020202020204" pitchFamily="34" charset="0"/>
              </a:rPr>
              <a:t>°</a:t>
            </a:r>
            <a:endParaRPr lang="en-CA" baseline="0" dirty="0"/>
          </a:p>
          <a:p>
            <a:pPr marL="685800" lvl="1" indent="-228600">
              <a:buAutoNum type="alphaLcPeriod"/>
            </a:pPr>
            <a:r>
              <a:rPr lang="en-CA" baseline="0" dirty="0"/>
              <a:t>500,000cd/m</a:t>
            </a:r>
            <a:r>
              <a:rPr lang="en-CA" baseline="30000" dirty="0"/>
              <a:t>2</a:t>
            </a:r>
            <a:r>
              <a:rPr lang="en-CA" baseline="0" dirty="0"/>
              <a:t>, 30</a:t>
            </a:r>
            <a:r>
              <a:rPr lang="en-CA" baseline="0" dirty="0">
                <a:latin typeface="Arial" panose="020B0604020202020204" pitchFamily="34" charset="0"/>
                <a:cs typeface="Arial" panose="020B0604020202020204" pitchFamily="34" charset="0"/>
              </a:rPr>
              <a:t>°</a:t>
            </a:r>
            <a:endParaRPr lang="en-CA" baseline="0" dirty="0"/>
          </a:p>
        </p:txBody>
      </p:sp>
      <p:sp>
        <p:nvSpPr>
          <p:cNvPr id="4" name="Slide Number Placeholder 3"/>
          <p:cNvSpPr>
            <a:spLocks noGrp="1"/>
          </p:cNvSpPr>
          <p:nvPr>
            <p:ph type="sldNum" sz="quarter" idx="10"/>
          </p:nvPr>
        </p:nvSpPr>
        <p:spPr>
          <a:xfrm>
            <a:off x="4015818" y="8905256"/>
            <a:ext cx="3072173" cy="468784"/>
          </a:xfrm>
          <a:prstGeom prst="rect">
            <a:avLst/>
          </a:prstGeom>
        </p:spPr>
        <p:txBody>
          <a:bodyPr lIns="91294" tIns="45647" rIns="91294" bIns="45647"/>
          <a:lstStyle/>
          <a:p>
            <a:fld id="{BDCEE269-D5B8-4A80-B47E-967A0416FDA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223551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solidFill>
                  <a:prstClr val="black"/>
                </a:solidFill>
              </a:rPr>
              <a:t> The body’s natural cycle that produces and regulates bodily functions.</a:t>
            </a:r>
          </a:p>
          <a:p>
            <a:pPr marL="456468" lvl="1"/>
            <a:r>
              <a:rPr lang="en-US" dirty="0">
                <a:solidFill>
                  <a:prstClr val="black"/>
                </a:solidFill>
              </a:rPr>
              <a:t>- Ex. Sleep-wake cycle</a:t>
            </a:r>
            <a:endParaRPr lang="en-US" sz="2000" dirty="0">
              <a:solidFill>
                <a:prstClr val="black"/>
              </a:solidFill>
            </a:endParaRPr>
          </a:p>
          <a:p>
            <a:pPr>
              <a:lnSpc>
                <a:spcPct val="150000"/>
              </a:lnSpc>
            </a:pPr>
            <a:endParaRPr lang="en-US" sz="2200" b="1" dirty="0">
              <a:solidFill>
                <a:prstClr val="black"/>
              </a:solidFill>
            </a:endParaRPr>
          </a:p>
          <a:p>
            <a:pPr>
              <a:lnSpc>
                <a:spcPct val="150000"/>
              </a:lnSpc>
            </a:pPr>
            <a:endParaRPr lang="en-US" sz="2200" b="1" dirty="0">
              <a:solidFill>
                <a:prstClr val="black"/>
              </a:solidFill>
            </a:endParaRPr>
          </a:p>
          <a:p>
            <a:pPr>
              <a:lnSpc>
                <a:spcPct val="150000"/>
              </a:lnSpc>
            </a:pPr>
            <a:r>
              <a:rPr lang="en-US" sz="2200" b="1" dirty="0">
                <a:solidFill>
                  <a:prstClr val="black"/>
                </a:solidFill>
              </a:rPr>
              <a:t>How does light influence a poor circadian response?</a:t>
            </a:r>
          </a:p>
          <a:p>
            <a:pPr lvl="1">
              <a:lnSpc>
                <a:spcPct val="150000"/>
              </a:lnSpc>
              <a:buFontTx/>
              <a:buChar char="-"/>
            </a:pPr>
            <a:r>
              <a:rPr lang="en-US" dirty="0">
                <a:solidFill>
                  <a:prstClr val="black"/>
                </a:solidFill>
              </a:rPr>
              <a:t>Artificial lighting beyond sunset or before sunrise</a:t>
            </a:r>
          </a:p>
          <a:p>
            <a:pPr lvl="1">
              <a:lnSpc>
                <a:spcPct val="150000"/>
              </a:lnSpc>
              <a:buFontTx/>
              <a:buChar char="-"/>
            </a:pPr>
            <a:r>
              <a:rPr lang="en-US" dirty="0">
                <a:solidFill>
                  <a:prstClr val="black"/>
                </a:solidFill>
              </a:rPr>
              <a:t>Short(blue) wavelengths  </a:t>
            </a:r>
          </a:p>
          <a:p>
            <a:pPr marL="456468" lvl="1">
              <a:lnSpc>
                <a:spcPct val="150000"/>
              </a:lnSpc>
            </a:pPr>
            <a:r>
              <a:rPr lang="en-US" sz="1600" dirty="0">
                <a:solidFill>
                  <a:prstClr val="black"/>
                </a:solidFill>
              </a:rPr>
              <a:t>	- Ex. TV, Mobile Device, Laptops, etc.</a:t>
            </a:r>
          </a:p>
          <a:p>
            <a:pPr marL="456468" lvl="1">
              <a:lnSpc>
                <a:spcPct val="150000"/>
              </a:lnSpc>
            </a:pPr>
            <a:r>
              <a:rPr lang="en-US" sz="1600" dirty="0">
                <a:solidFill>
                  <a:prstClr val="black"/>
                </a:solidFill>
              </a:rPr>
              <a:t>	- “Blue light blockers”</a:t>
            </a:r>
          </a:p>
          <a:p>
            <a:endParaRPr lang="en-US" dirty="0"/>
          </a:p>
          <a:p>
            <a:pPr>
              <a:lnSpc>
                <a:spcPct val="150000"/>
              </a:lnSpc>
            </a:pPr>
            <a:r>
              <a:rPr lang="en-US" sz="2200" b="1" dirty="0">
                <a:solidFill>
                  <a:prstClr val="black"/>
                </a:solidFill>
              </a:rPr>
              <a:t>What happens when the Circadian Rhythm is disrupted?</a:t>
            </a:r>
            <a:endParaRPr lang="en-US" sz="2200" dirty="0">
              <a:solidFill>
                <a:prstClr val="black"/>
              </a:solidFill>
            </a:endParaRPr>
          </a:p>
          <a:p>
            <a:pPr lvl="1">
              <a:lnSpc>
                <a:spcPct val="150000"/>
              </a:lnSpc>
              <a:buFontTx/>
              <a:buChar char="-"/>
            </a:pPr>
            <a:r>
              <a:rPr lang="en-US" dirty="0">
                <a:solidFill>
                  <a:prstClr val="black"/>
                </a:solidFill>
              </a:rPr>
              <a:t>Effects overall health</a:t>
            </a:r>
          </a:p>
          <a:p>
            <a:pPr lvl="1">
              <a:lnSpc>
                <a:spcPct val="150000"/>
              </a:lnSpc>
              <a:buFontTx/>
              <a:buChar char="-"/>
            </a:pPr>
            <a:r>
              <a:rPr lang="en-US" dirty="0">
                <a:solidFill>
                  <a:prstClr val="black"/>
                </a:solidFill>
              </a:rPr>
              <a:t>Inability to sleep</a:t>
            </a:r>
          </a:p>
          <a:p>
            <a:pPr lvl="1">
              <a:lnSpc>
                <a:spcPct val="150000"/>
              </a:lnSpc>
              <a:buFontTx/>
              <a:buChar char="-"/>
            </a:pPr>
            <a:r>
              <a:rPr lang="en-US" dirty="0">
                <a:solidFill>
                  <a:prstClr val="black"/>
                </a:solidFill>
              </a:rPr>
              <a:t>Loss of cognitive function</a:t>
            </a:r>
          </a:p>
          <a:p>
            <a:pPr lvl="1">
              <a:lnSpc>
                <a:spcPct val="150000"/>
              </a:lnSpc>
              <a:buFontTx/>
              <a:buChar char="-"/>
            </a:pPr>
            <a:r>
              <a:rPr lang="en-US" dirty="0">
                <a:solidFill>
                  <a:prstClr val="black"/>
                </a:solidFill>
              </a:rPr>
              <a:t>Increased risk of elevated blood pressure</a:t>
            </a:r>
          </a:p>
          <a:p>
            <a:pPr lvl="1">
              <a:lnSpc>
                <a:spcPct val="150000"/>
              </a:lnSpc>
              <a:buFontTx/>
              <a:buChar char="-"/>
            </a:pPr>
            <a:r>
              <a:rPr lang="en-US" dirty="0">
                <a:solidFill>
                  <a:prstClr val="black"/>
                </a:solidFill>
              </a:rPr>
              <a:t>Increased risk of elevated cholesterol</a:t>
            </a:r>
          </a:p>
          <a:p>
            <a:endParaRPr lang="en-US" dirty="0"/>
          </a:p>
        </p:txBody>
      </p:sp>
      <p:sp>
        <p:nvSpPr>
          <p:cNvPr id="4" name="Slide Number Placeholder 3"/>
          <p:cNvSpPr>
            <a:spLocks noGrp="1"/>
          </p:cNvSpPr>
          <p:nvPr>
            <p:ph type="sldNum" sz="quarter" idx="10"/>
          </p:nvPr>
        </p:nvSpPr>
        <p:spPr/>
        <p:txBody>
          <a:bodyPr/>
          <a:lstStyle/>
          <a:p>
            <a:fld id="{155D3DDF-2A09-42AE-AAD0-93D3A543CBEA}" type="slidenum">
              <a:rPr lang="en-US" smtClean="0"/>
              <a:t>16</a:t>
            </a:fld>
            <a:endParaRPr lang="en-US"/>
          </a:p>
        </p:txBody>
      </p:sp>
    </p:spTree>
    <p:extLst>
      <p:ext uri="{BB962C8B-B14F-4D97-AF65-F5344CB8AC3E}">
        <p14:creationId xmlns:p14="http://schemas.microsoft.com/office/powerpoint/2010/main" val="126016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CCT</a:t>
            </a:r>
            <a:r>
              <a:rPr lang="en-US" baseline="0" dirty="0"/>
              <a:t> Controls are the solution to maintaining a healthy Circadian Rhythm </a:t>
            </a:r>
            <a:endParaRPr lang="en-US" dirty="0"/>
          </a:p>
        </p:txBody>
      </p:sp>
      <p:sp>
        <p:nvSpPr>
          <p:cNvPr id="4" name="Slide Number Placeholder 3"/>
          <p:cNvSpPr>
            <a:spLocks noGrp="1"/>
          </p:cNvSpPr>
          <p:nvPr>
            <p:ph type="sldNum" sz="quarter" idx="10"/>
          </p:nvPr>
        </p:nvSpPr>
        <p:spPr/>
        <p:txBody>
          <a:bodyPr/>
          <a:lstStyle/>
          <a:p>
            <a:fld id="{155D3DDF-2A09-42AE-AAD0-93D3A543CBEA}" type="slidenum">
              <a:rPr lang="en-US" smtClean="0"/>
              <a:t>17</a:t>
            </a:fld>
            <a:endParaRPr lang="en-US"/>
          </a:p>
        </p:txBody>
      </p:sp>
    </p:spTree>
    <p:extLst>
      <p:ext uri="{BB962C8B-B14F-4D97-AF65-F5344CB8AC3E}">
        <p14:creationId xmlns:p14="http://schemas.microsoft.com/office/powerpoint/2010/main" val="69780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Availble</a:t>
            </a:r>
            <a:r>
              <a:rPr lang="en-US" dirty="0"/>
              <a:t> on</a:t>
            </a:r>
            <a:r>
              <a:rPr lang="en-US" baseline="0" dirty="0"/>
              <a:t> lighted mirrors custom </a:t>
            </a:r>
            <a:endParaRPr lang="en-US" dirty="0"/>
          </a:p>
        </p:txBody>
      </p:sp>
      <p:sp>
        <p:nvSpPr>
          <p:cNvPr id="4" name="Slide Number Placeholder 3"/>
          <p:cNvSpPr>
            <a:spLocks noGrp="1"/>
          </p:cNvSpPr>
          <p:nvPr>
            <p:ph type="sldNum" sz="quarter" idx="10"/>
          </p:nvPr>
        </p:nvSpPr>
        <p:spPr/>
        <p:txBody>
          <a:bodyPr/>
          <a:lstStyle/>
          <a:p>
            <a:fld id="{155D3DDF-2A09-42AE-AAD0-93D3A543CBEA}" type="slidenum">
              <a:rPr lang="en-US" smtClean="0"/>
              <a:t>21</a:t>
            </a:fld>
            <a:endParaRPr lang="en-US"/>
          </a:p>
        </p:txBody>
      </p:sp>
    </p:spTree>
    <p:extLst>
      <p:ext uri="{BB962C8B-B14F-4D97-AF65-F5344CB8AC3E}">
        <p14:creationId xmlns:p14="http://schemas.microsoft.com/office/powerpoint/2010/main" val="131233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prstClr val="black"/>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3B090255-4E42-4723-896B-36525DAA4E08}" type="slidenum">
              <a:rPr lang="en-US" smtClean="0"/>
              <a:t>4</a:t>
            </a:fld>
            <a:endParaRPr lang="en-US"/>
          </a:p>
        </p:txBody>
      </p:sp>
    </p:spTree>
    <p:extLst>
      <p:ext uri="{BB962C8B-B14F-4D97-AF65-F5344CB8AC3E}">
        <p14:creationId xmlns:p14="http://schemas.microsoft.com/office/powerpoint/2010/main" val="236906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A measurement of light intensity.  More specifically, a </a:t>
            </a:r>
            <a:r>
              <a:rPr lang="en-US" dirty="0" err="1"/>
              <a:t>footcandle</a:t>
            </a:r>
            <a:r>
              <a:rPr lang="en-US" dirty="0"/>
              <a:t> measures how bright* the light is one foot away from the source. (*the amount of visible light falling on a surface)</a:t>
            </a:r>
          </a:p>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753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A measurement of light intensity.  More specifically, a </a:t>
            </a:r>
            <a:r>
              <a:rPr lang="en-US" dirty="0" err="1"/>
              <a:t>footcandle</a:t>
            </a:r>
            <a:r>
              <a:rPr lang="en-US" dirty="0"/>
              <a:t> measures how bright* the light is one foot away from the source. (*the amount of visible light falling on a surface)</a:t>
            </a:r>
          </a:p>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3556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8972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4086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0673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CRI is determined by averaging the color rendering for eight standard color samples drawn from European technical standard DIN 6169 Color Rendering.</a:t>
            </a:r>
          </a:p>
          <a:p>
            <a:endParaRPr lang="en-CA" dirty="0"/>
          </a:p>
          <a:p>
            <a:r>
              <a:rPr lang="en-CA" dirty="0"/>
              <a:t>CRI averages color rendering for eight color samples (R1 through R8) that are light in saturation. Manufacturers may test another six colors, including R9 through R14, which are saturated colors. These don’t contribute to CRI, though some manufacturers report R9 (saturated red) to demonstrate that their source effectively renders skin tones and wood finishes.</a:t>
            </a:r>
          </a:p>
          <a:p>
            <a:endParaRPr lang="en-CA" dirty="0"/>
          </a:p>
          <a:p>
            <a:r>
              <a:rPr lang="en-CA" dirty="0"/>
              <a:t>An R9 value of 50+ in conjunction with a CRI of 90+ is needed to accurately render colors, bring out skin tones, and accurately match makeup to skin tone.</a:t>
            </a:r>
          </a:p>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3670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Residential lighting is typically warm (i.e., incandescent) whereas workplace lighting is typically cooler (i.e., fluorescent). Ideally, mirror lighting will provide flexibility to examine one’s appearance under both warm and neutral white CCTs. Traditionally, this would have been addressed with duplicate light fixtures—one set with warm white lamps and one with neutral lamps.</a:t>
            </a:r>
          </a:p>
          <a:p>
            <a:endParaRPr lang="en-CA" dirty="0"/>
          </a:p>
          <a:p>
            <a:r>
              <a:rPr lang="en-CA" dirty="0"/>
              <a:t>Recent advances in LED lighting technology allow users to change the color temperature of a single fixture. New control methods allow users to easily adjust CCT using a wall controller or smartphone app.</a:t>
            </a:r>
          </a:p>
          <a:p>
            <a:endParaRPr lang="en-US" dirty="0"/>
          </a:p>
        </p:txBody>
      </p:sp>
      <p:sp>
        <p:nvSpPr>
          <p:cNvPr id="4" name="Slide Number Placeholder 3"/>
          <p:cNvSpPr>
            <a:spLocks noGrp="1"/>
          </p:cNvSpPr>
          <p:nvPr>
            <p:ph type="sldNum" sz="quarter" idx="10"/>
          </p:nvPr>
        </p:nvSpPr>
        <p:spPr/>
        <p:txBody>
          <a:bodyPr/>
          <a:lstStyle/>
          <a:p>
            <a:fld id="{E83443FA-D9C4-41EB-8D9D-C25ACC3FE51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65335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963972"/>
            <a:ext cx="7772400" cy="2377439"/>
          </a:xfrm>
          <a:prstGeom prst="rect">
            <a:avLst/>
          </a:prstGeom>
        </p:spPr>
        <p:txBody>
          <a:bodyPr anchor="ctr"/>
          <a:lstStyle>
            <a:lvl1pPr algn="ctr">
              <a:defRPr sz="4000" b="1">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Subtitle 2"/>
          <p:cNvSpPr>
            <a:spLocks noGrp="1"/>
          </p:cNvSpPr>
          <p:nvPr>
            <p:ph type="subTitle" idx="1" hasCustomPrompt="1"/>
          </p:nvPr>
        </p:nvSpPr>
        <p:spPr>
          <a:xfrm>
            <a:off x="1143000" y="4492486"/>
            <a:ext cx="6858000" cy="1494846"/>
          </a:xfr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7" name="Picture 2"/>
          <p:cNvPicPr>
            <a:picLocks noChangeAspect="1" noChangeArrowheads="1"/>
          </p:cNvPicPr>
          <p:nvPr/>
        </p:nvPicPr>
        <p:blipFill>
          <a:blip r:embed="rId2" cstate="print"/>
          <a:srcRect/>
          <a:stretch>
            <a:fillRect/>
          </a:stretch>
        </p:blipFill>
        <p:spPr bwMode="auto">
          <a:xfrm>
            <a:off x="3767627" y="383009"/>
            <a:ext cx="1608745" cy="436318"/>
          </a:xfrm>
          <a:prstGeom prst="rect">
            <a:avLst/>
          </a:prstGeom>
          <a:noFill/>
          <a:ln w="9525">
            <a:noFill/>
            <a:miter lim="800000"/>
            <a:headEnd/>
            <a:tailEnd/>
          </a:ln>
          <a:effectLst/>
        </p:spPr>
      </p:pic>
      <p:sp>
        <p:nvSpPr>
          <p:cNvPr id="8" name="Slide Number Placeholder 5"/>
          <p:cNvSpPr txBox="1">
            <a:spLocks/>
          </p:cNvSpPr>
          <p:nvPr userDrawn="1"/>
        </p:nvSpPr>
        <p:spPr>
          <a:xfrm>
            <a:off x="8515847" y="6405454"/>
            <a:ext cx="45117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C6B9CD-410C-4095-ACA4-83BBCB82DFB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91096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79513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7484" y="125157"/>
            <a:ext cx="7559886" cy="575500"/>
          </a:xfrm>
          <a:prstGeom prst="rect">
            <a:avLst/>
          </a:prstGeom>
        </p:spPr>
        <p:txBody>
          <a:bodyPr anchor="b">
            <a:normAutofit/>
          </a:bodyPr>
          <a:lstStyle>
            <a:lvl1pPr>
              <a:defRPr sz="2800" b="1" baseline="0">
                <a:solidFill>
                  <a:schemeClr val="bg1"/>
                </a:solidFill>
                <a:latin typeface="Arial" panose="020B0604020202020204" pitchFamily="34" charset="0"/>
                <a:cs typeface="Arial" panose="020B0604020202020204" pitchFamily="34" charset="0"/>
              </a:defRPr>
            </a:lvl1pPr>
          </a:lstStyle>
          <a:p>
            <a:r>
              <a:rPr lang="en-US" dirty="0"/>
              <a:t>Robern Title</a:t>
            </a:r>
          </a:p>
        </p:txBody>
      </p:sp>
      <p:sp>
        <p:nvSpPr>
          <p:cNvPr id="3" name="Content Placeholder 2"/>
          <p:cNvSpPr>
            <a:spLocks noGrp="1"/>
          </p:cNvSpPr>
          <p:nvPr>
            <p:ph idx="1"/>
          </p:nvPr>
        </p:nvSpPr>
        <p:spPr>
          <a:xfrm>
            <a:off x="147484" y="943897"/>
            <a:ext cx="8819535" cy="582668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15847" y="6405454"/>
            <a:ext cx="451172" cy="365125"/>
          </a:xfrm>
        </p:spPr>
        <p:txBody>
          <a:bodyPr/>
          <a:lstStyle>
            <a:lvl1pPr algn="ctr">
              <a:defRPr>
                <a:solidFill>
                  <a:schemeClr val="tx1"/>
                </a:solidFill>
              </a:defRPr>
            </a:lvl1pPr>
          </a:lstStyle>
          <a:p>
            <a:fld id="{C1C6B9CD-410C-4095-ACA4-83BBCB82DFB9}"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7854854" y="274039"/>
            <a:ext cx="1082668" cy="293637"/>
          </a:xfrm>
          <a:prstGeom prst="rect">
            <a:avLst/>
          </a:prstGeom>
          <a:noFill/>
          <a:ln w="9525">
            <a:noFill/>
            <a:miter lim="800000"/>
            <a:headEnd/>
            <a:tailEnd/>
          </a:ln>
          <a:effectLst/>
        </p:spPr>
      </p:pic>
    </p:spTree>
    <p:extLst>
      <p:ext uri="{BB962C8B-B14F-4D97-AF65-F5344CB8AC3E}">
        <p14:creationId xmlns:p14="http://schemas.microsoft.com/office/powerpoint/2010/main" val="3660819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873" y="921326"/>
            <a:ext cx="8856873" cy="5303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43300" y="6436017"/>
            <a:ext cx="2057400" cy="353333"/>
          </a:xfrm>
          <a:prstGeom prst="rect">
            <a:avLst/>
          </a:prstGeom>
        </p:spPr>
        <p:txBody>
          <a:bodyPr vert="horz" lIns="91440" tIns="45720" rIns="91440" bIns="45720" rtlCol="0" anchor="ctr"/>
          <a:lstStyle>
            <a:lvl1pPr algn="ctr">
              <a:defRPr sz="1200">
                <a:solidFill>
                  <a:schemeClr val="bg1"/>
                </a:solidFill>
              </a:defRPr>
            </a:lvl1pPr>
          </a:lstStyle>
          <a:p>
            <a:fld id="{C1C6B9CD-410C-4095-ACA4-83BBCB82DFB9}"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0" y="766916"/>
            <a:ext cx="9144000" cy="14749"/>
          </a:xfrm>
          <a:prstGeom prst="line">
            <a:avLst/>
          </a:prstGeom>
          <a:ln w="57150">
            <a:solidFill>
              <a:srgbClr val="7A7B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095726"/>
      </p:ext>
    </p:extLst>
  </p:cSld>
  <p:clrMap bg1="lt1" tx1="dk1" bg2="lt2" tx2="dk2" accent1="accent1" accent2="accent2" accent3="accent3" accent4="accent4" accent5="accent5" accent6="accent6" hlink="hlink" folHlink="folHlink"/>
  <p:sldLayoutIdLst>
    <p:sldLayoutId id="2147483673" r:id="rId1"/>
    <p:sldLayoutId id="2147483675" r:id="rId2"/>
  </p:sldLayoutIdLst>
  <p:hf sldNum="0"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Lighting Deep Dive </a:t>
            </a:r>
          </a:p>
        </p:txBody>
      </p:sp>
    </p:spTree>
    <p:extLst>
      <p:ext uri="{BB962C8B-B14F-4D97-AF65-F5344CB8AC3E}">
        <p14:creationId xmlns:p14="http://schemas.microsoft.com/office/powerpoint/2010/main" val="94871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197428" y="4402870"/>
            <a:ext cx="6531429" cy="1045880"/>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sp>
        <p:nvSpPr>
          <p:cNvPr id="5" name="Title 1"/>
          <p:cNvSpPr>
            <a:spLocks noGrp="1"/>
          </p:cNvSpPr>
          <p:nvPr>
            <p:ph type="title"/>
          </p:nvPr>
        </p:nvSpPr>
        <p:spPr>
          <a:xfrm>
            <a:off x="147484" y="125157"/>
            <a:ext cx="7559886" cy="575500"/>
          </a:xfrm>
        </p:spPr>
        <p:txBody>
          <a:bodyPr>
            <a:normAutofit/>
          </a:bodyPr>
          <a:lstStyle/>
          <a:p>
            <a:r>
              <a:rPr lang="en-US" dirty="0"/>
              <a:t>Light Source: Color Rendering</a:t>
            </a:r>
          </a:p>
        </p:txBody>
      </p:sp>
      <p:sp>
        <p:nvSpPr>
          <p:cNvPr id="2" name="Content Placeholder 1"/>
          <p:cNvSpPr>
            <a:spLocks noGrp="1"/>
          </p:cNvSpPr>
          <p:nvPr>
            <p:ph idx="1"/>
          </p:nvPr>
        </p:nvSpPr>
        <p:spPr>
          <a:xfrm>
            <a:off x="147485" y="943897"/>
            <a:ext cx="4451410" cy="5826682"/>
          </a:xfrm>
        </p:spPr>
        <p:txBody>
          <a:bodyPr/>
          <a:lstStyle/>
          <a:p>
            <a:r>
              <a:rPr lang="en-US" dirty="0"/>
              <a:t>R9 Value</a:t>
            </a:r>
          </a:p>
          <a:p>
            <a:pPr lvl="1"/>
            <a:r>
              <a:rPr lang="en-US" dirty="0"/>
              <a:t>CRI is not the only factor in light quality because it only contains measurements for R1-R8 values, does not measure red, which is present in skin tones and wood finishes.  A light also needs to have solid “R” values that measure how well the light brings out saturated colors.  The most popular indicators of high upper “R” values are R9 (red).  A low value for these would indicate that a light is showing the color of an object or person to be lacking in color and dull looking.</a:t>
            </a:r>
          </a:p>
          <a:p>
            <a:endParaRPr lang="en-US" dirty="0"/>
          </a:p>
        </p:txBody>
      </p:sp>
      <p:sp>
        <p:nvSpPr>
          <p:cNvPr id="6" name="Line 3"/>
          <p:cNvSpPr>
            <a:spLocks noChangeShapeType="1"/>
          </p:cNvSpPr>
          <p:nvPr/>
        </p:nvSpPr>
        <p:spPr bwMode="auto">
          <a:xfrm flipH="1">
            <a:off x="5082679" y="1598083"/>
            <a:ext cx="22721" cy="389342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CA" sz="1429" dirty="0"/>
          </a:p>
        </p:txBody>
      </p:sp>
      <p:grpSp>
        <p:nvGrpSpPr>
          <p:cNvPr id="7" name="Group 6">
            <a:extLst>
              <a:ext uri="{FF2B5EF4-FFF2-40B4-BE49-F238E27FC236}">
                <a16:creationId xmlns:a16="http://schemas.microsoft.com/office/drawing/2014/main" id="{1B873723-0C31-43CC-A669-CB2107B2D796}"/>
              </a:ext>
            </a:extLst>
          </p:cNvPr>
          <p:cNvGrpSpPr/>
          <p:nvPr/>
        </p:nvGrpSpPr>
        <p:grpSpPr>
          <a:xfrm>
            <a:off x="5352010" y="1768365"/>
            <a:ext cx="3334790" cy="1511819"/>
            <a:chOff x="5378630" y="1989463"/>
            <a:chExt cx="3334790" cy="1511819"/>
          </a:xfrm>
        </p:grpSpPr>
        <p:pic>
          <p:nvPicPr>
            <p:cNvPr id="8" name="Picture 7">
              <a:extLst>
                <a:ext uri="{FF2B5EF4-FFF2-40B4-BE49-F238E27FC236}">
                  <a16:creationId xmlns:a16="http://schemas.microsoft.com/office/drawing/2014/main" id="{4A6AED07-578C-4E2A-BBC4-8F9915A73ED0}"/>
                </a:ext>
              </a:extLst>
            </p:cNvPr>
            <p:cNvPicPr>
              <a:picLocks noChangeAspect="1"/>
            </p:cNvPicPr>
            <p:nvPr/>
          </p:nvPicPr>
          <p:blipFill rotWithShape="1">
            <a:blip r:embed="rId3">
              <a:extLst>
                <a:ext uri="{28A0092B-C50C-407E-A947-70E740481C1C}">
                  <a14:useLocalDpi xmlns:a14="http://schemas.microsoft.com/office/drawing/2010/main" val="0"/>
                </a:ext>
              </a:extLst>
            </a:blip>
            <a:srcRect l="2322" t="8807" r="79027" b="35898"/>
            <a:stretch/>
          </p:blipFill>
          <p:spPr>
            <a:xfrm>
              <a:off x="5378630" y="1998968"/>
              <a:ext cx="854831" cy="1461196"/>
            </a:xfrm>
            <a:prstGeom prst="rect">
              <a:avLst/>
            </a:prstGeom>
          </p:spPr>
        </p:pic>
        <p:grpSp>
          <p:nvGrpSpPr>
            <p:cNvPr id="9" name="Group 8">
              <a:extLst>
                <a:ext uri="{FF2B5EF4-FFF2-40B4-BE49-F238E27FC236}">
                  <a16:creationId xmlns:a16="http://schemas.microsoft.com/office/drawing/2014/main" id="{27CAB442-B1A7-4563-A172-E083B1EFCA51}"/>
                </a:ext>
              </a:extLst>
            </p:cNvPr>
            <p:cNvGrpSpPr/>
            <p:nvPr/>
          </p:nvGrpSpPr>
          <p:grpSpPr>
            <a:xfrm>
              <a:off x="6531413" y="2011957"/>
              <a:ext cx="967754" cy="1489325"/>
              <a:chOff x="8407344" y="1544284"/>
              <a:chExt cx="1287146" cy="1980854"/>
            </a:xfrm>
          </p:grpSpPr>
          <p:pic>
            <p:nvPicPr>
              <p:cNvPr id="26" name="Picture 25">
                <a:extLst>
                  <a:ext uri="{FF2B5EF4-FFF2-40B4-BE49-F238E27FC236}">
                    <a16:creationId xmlns:a16="http://schemas.microsoft.com/office/drawing/2014/main" id="{AF43AF58-5A13-4FF3-B883-7901DFC1C55B}"/>
                  </a:ext>
                </a:extLst>
              </p:cNvPr>
              <p:cNvPicPr>
                <a:picLocks noChangeAspect="1"/>
              </p:cNvPicPr>
              <p:nvPr/>
            </p:nvPicPr>
            <p:blipFill rotWithShape="1">
              <a:blip r:embed="rId3">
                <a:extLst>
                  <a:ext uri="{28A0092B-C50C-407E-A947-70E740481C1C}">
                    <a14:useLocalDpi xmlns:a14="http://schemas.microsoft.com/office/drawing/2010/main" val="0"/>
                  </a:ext>
                </a:extLst>
              </a:blip>
              <a:srcRect l="45707" t="9118" r="33027" b="66749"/>
              <a:stretch/>
            </p:blipFill>
            <p:spPr>
              <a:xfrm>
                <a:off x="8407344" y="2688893"/>
                <a:ext cx="1278167" cy="836245"/>
              </a:xfrm>
              <a:prstGeom prst="rect">
                <a:avLst/>
              </a:prstGeom>
            </p:spPr>
          </p:pic>
          <p:pic>
            <p:nvPicPr>
              <p:cNvPr id="27" name="Picture 26">
                <a:extLst>
                  <a:ext uri="{FF2B5EF4-FFF2-40B4-BE49-F238E27FC236}">
                    <a16:creationId xmlns:a16="http://schemas.microsoft.com/office/drawing/2014/main" id="{E77BAE23-8911-4CF9-A455-C47A879D7E1B}"/>
                  </a:ext>
                </a:extLst>
              </p:cNvPr>
              <p:cNvPicPr>
                <a:picLocks noChangeAspect="1"/>
              </p:cNvPicPr>
              <p:nvPr/>
            </p:nvPicPr>
            <p:blipFill rotWithShape="1">
              <a:blip r:embed="rId3">
                <a:extLst>
                  <a:ext uri="{28A0092B-C50C-407E-A947-70E740481C1C}">
                    <a14:useLocalDpi xmlns:a14="http://schemas.microsoft.com/office/drawing/2010/main" val="0"/>
                  </a:ext>
                </a:extLst>
              </a:blip>
              <a:srcRect t="64928" r="79027" b="1"/>
              <a:stretch/>
            </p:blipFill>
            <p:spPr>
              <a:xfrm>
                <a:off x="8407344" y="1544284"/>
                <a:ext cx="1287146" cy="1240945"/>
              </a:xfrm>
              <a:prstGeom prst="rect">
                <a:avLst/>
              </a:prstGeom>
            </p:spPr>
          </p:pic>
        </p:grpSp>
        <p:pic>
          <p:nvPicPr>
            <p:cNvPr id="11" name="Picture 10">
              <a:extLst>
                <a:ext uri="{FF2B5EF4-FFF2-40B4-BE49-F238E27FC236}">
                  <a16:creationId xmlns:a16="http://schemas.microsoft.com/office/drawing/2014/main" id="{97C59469-1245-4D7E-AADC-3A2B568EE2F0}"/>
                </a:ext>
              </a:extLst>
            </p:cNvPr>
            <p:cNvPicPr>
              <a:picLocks noChangeAspect="1"/>
            </p:cNvPicPr>
            <p:nvPr/>
          </p:nvPicPr>
          <p:blipFill rotWithShape="1">
            <a:blip r:embed="rId3">
              <a:extLst>
                <a:ext uri="{28A0092B-C50C-407E-A947-70E740481C1C}">
                  <a14:useLocalDpi xmlns:a14="http://schemas.microsoft.com/office/drawing/2010/main" val="0"/>
                </a:ext>
              </a:extLst>
            </a:blip>
            <a:srcRect l="46227" t="30488" r="34643" b="18916"/>
            <a:stretch/>
          </p:blipFill>
          <p:spPr>
            <a:xfrm>
              <a:off x="7819781" y="1989463"/>
              <a:ext cx="876767" cy="1337046"/>
            </a:xfrm>
            <a:prstGeom prst="rect">
              <a:avLst/>
            </a:prstGeom>
          </p:spPr>
        </p:pic>
        <p:sp>
          <p:nvSpPr>
            <p:cNvPr id="12" name="TextBox 11">
              <a:extLst>
                <a:ext uri="{FF2B5EF4-FFF2-40B4-BE49-F238E27FC236}">
                  <a16:creationId xmlns:a16="http://schemas.microsoft.com/office/drawing/2014/main" id="{3B6EE38C-E074-4C88-967C-C77827645CE9}"/>
                </a:ext>
              </a:extLst>
            </p:cNvPr>
            <p:cNvSpPr txBox="1"/>
            <p:nvPr/>
          </p:nvSpPr>
          <p:spPr>
            <a:xfrm>
              <a:off x="6938398" y="2910892"/>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R9</a:t>
              </a:r>
            </a:p>
          </p:txBody>
        </p:sp>
        <p:sp>
          <p:nvSpPr>
            <p:cNvPr id="13" name="TextBox 12">
              <a:extLst>
                <a:ext uri="{FF2B5EF4-FFF2-40B4-BE49-F238E27FC236}">
                  <a16:creationId xmlns:a16="http://schemas.microsoft.com/office/drawing/2014/main" id="{5CA32C00-5B97-42E2-9CF4-4DE8F22E5763}"/>
                </a:ext>
              </a:extLst>
            </p:cNvPr>
            <p:cNvSpPr txBox="1"/>
            <p:nvPr/>
          </p:nvSpPr>
          <p:spPr>
            <a:xfrm>
              <a:off x="8025919" y="2043441"/>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R11</a:t>
              </a:r>
            </a:p>
          </p:txBody>
        </p:sp>
        <p:sp>
          <p:nvSpPr>
            <p:cNvPr id="14" name="TextBox 13">
              <a:extLst>
                <a:ext uri="{FF2B5EF4-FFF2-40B4-BE49-F238E27FC236}">
                  <a16:creationId xmlns:a16="http://schemas.microsoft.com/office/drawing/2014/main" id="{C50226B8-E8C3-4EF2-B126-9931C9077768}"/>
                </a:ext>
              </a:extLst>
            </p:cNvPr>
            <p:cNvSpPr txBox="1"/>
            <p:nvPr/>
          </p:nvSpPr>
          <p:spPr>
            <a:xfrm>
              <a:off x="8022567" y="2932367"/>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R14</a:t>
              </a:r>
            </a:p>
          </p:txBody>
        </p:sp>
        <p:sp>
          <p:nvSpPr>
            <p:cNvPr id="15" name="TextBox 14">
              <a:extLst>
                <a:ext uri="{FF2B5EF4-FFF2-40B4-BE49-F238E27FC236}">
                  <a16:creationId xmlns:a16="http://schemas.microsoft.com/office/drawing/2014/main" id="{40C73223-5BC5-4438-8557-3686BF83E58A}"/>
                </a:ext>
              </a:extLst>
            </p:cNvPr>
            <p:cNvSpPr txBox="1"/>
            <p:nvPr/>
          </p:nvSpPr>
          <p:spPr>
            <a:xfrm>
              <a:off x="6836328" y="3197924"/>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R10</a:t>
              </a:r>
            </a:p>
          </p:txBody>
        </p:sp>
        <p:sp>
          <p:nvSpPr>
            <p:cNvPr id="16" name="TextBox 15">
              <a:extLst>
                <a:ext uri="{FF2B5EF4-FFF2-40B4-BE49-F238E27FC236}">
                  <a16:creationId xmlns:a16="http://schemas.microsoft.com/office/drawing/2014/main" id="{0614D915-6064-4A22-8F8F-B2A2D216E783}"/>
                </a:ext>
              </a:extLst>
            </p:cNvPr>
            <p:cNvSpPr txBox="1"/>
            <p:nvPr/>
          </p:nvSpPr>
          <p:spPr>
            <a:xfrm>
              <a:off x="8009047" y="2633421"/>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R13</a:t>
              </a:r>
            </a:p>
          </p:txBody>
        </p:sp>
        <p:sp>
          <p:nvSpPr>
            <p:cNvPr id="17" name="TextBox 16">
              <a:extLst>
                <a:ext uri="{FF2B5EF4-FFF2-40B4-BE49-F238E27FC236}">
                  <a16:creationId xmlns:a16="http://schemas.microsoft.com/office/drawing/2014/main" id="{FC913918-4EB2-4383-AEC4-CDB3E608ED87}"/>
                </a:ext>
              </a:extLst>
            </p:cNvPr>
            <p:cNvSpPr txBox="1"/>
            <p:nvPr/>
          </p:nvSpPr>
          <p:spPr>
            <a:xfrm>
              <a:off x="6938398" y="2043441"/>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R6</a:t>
              </a:r>
            </a:p>
          </p:txBody>
        </p:sp>
        <p:sp>
          <p:nvSpPr>
            <p:cNvPr id="18" name="TextBox 17">
              <a:extLst>
                <a:ext uri="{FF2B5EF4-FFF2-40B4-BE49-F238E27FC236}">
                  <a16:creationId xmlns:a16="http://schemas.microsoft.com/office/drawing/2014/main" id="{89EDBD78-7AB2-440C-80D9-CB65B41C0E25}"/>
                </a:ext>
              </a:extLst>
            </p:cNvPr>
            <p:cNvSpPr txBox="1"/>
            <p:nvPr/>
          </p:nvSpPr>
          <p:spPr>
            <a:xfrm>
              <a:off x="8022583" y="2328661"/>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R12</a:t>
              </a:r>
            </a:p>
          </p:txBody>
        </p:sp>
        <p:sp>
          <p:nvSpPr>
            <p:cNvPr id="19" name="TextBox 18">
              <a:extLst>
                <a:ext uri="{FF2B5EF4-FFF2-40B4-BE49-F238E27FC236}">
                  <a16:creationId xmlns:a16="http://schemas.microsoft.com/office/drawing/2014/main" id="{64780190-F52A-47D5-AD5A-647497DB09A8}"/>
                </a:ext>
              </a:extLst>
            </p:cNvPr>
            <p:cNvSpPr txBox="1"/>
            <p:nvPr/>
          </p:nvSpPr>
          <p:spPr>
            <a:xfrm>
              <a:off x="5690705" y="2918027"/>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R4</a:t>
              </a:r>
            </a:p>
          </p:txBody>
        </p:sp>
        <p:sp>
          <p:nvSpPr>
            <p:cNvPr id="20" name="TextBox 19">
              <a:extLst>
                <a:ext uri="{FF2B5EF4-FFF2-40B4-BE49-F238E27FC236}">
                  <a16:creationId xmlns:a16="http://schemas.microsoft.com/office/drawing/2014/main" id="{8F9C3961-ECE6-4DB4-B0E5-F3C4FEB78D4B}"/>
                </a:ext>
              </a:extLst>
            </p:cNvPr>
            <p:cNvSpPr txBox="1"/>
            <p:nvPr/>
          </p:nvSpPr>
          <p:spPr>
            <a:xfrm>
              <a:off x="5690705" y="3200377"/>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R5</a:t>
              </a:r>
            </a:p>
          </p:txBody>
        </p:sp>
        <p:sp>
          <p:nvSpPr>
            <p:cNvPr id="21" name="TextBox 20">
              <a:extLst>
                <a:ext uri="{FF2B5EF4-FFF2-40B4-BE49-F238E27FC236}">
                  <a16:creationId xmlns:a16="http://schemas.microsoft.com/office/drawing/2014/main" id="{9795EC95-3ED5-4F68-8768-666A760C6C6C}"/>
                </a:ext>
              </a:extLst>
            </p:cNvPr>
            <p:cNvSpPr txBox="1"/>
            <p:nvPr/>
          </p:nvSpPr>
          <p:spPr>
            <a:xfrm>
              <a:off x="5681630" y="2034315"/>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R1</a:t>
              </a:r>
            </a:p>
          </p:txBody>
        </p:sp>
        <p:sp>
          <p:nvSpPr>
            <p:cNvPr id="22" name="TextBox 21">
              <a:extLst>
                <a:ext uri="{FF2B5EF4-FFF2-40B4-BE49-F238E27FC236}">
                  <a16:creationId xmlns:a16="http://schemas.microsoft.com/office/drawing/2014/main" id="{DEAAB4AE-5E0A-4285-AA75-1A4082D60A6C}"/>
                </a:ext>
              </a:extLst>
            </p:cNvPr>
            <p:cNvSpPr txBox="1"/>
            <p:nvPr/>
          </p:nvSpPr>
          <p:spPr>
            <a:xfrm>
              <a:off x="5690705" y="2342053"/>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R2</a:t>
              </a:r>
            </a:p>
          </p:txBody>
        </p:sp>
        <p:sp>
          <p:nvSpPr>
            <p:cNvPr id="23" name="TextBox 22">
              <a:extLst>
                <a:ext uri="{FF2B5EF4-FFF2-40B4-BE49-F238E27FC236}">
                  <a16:creationId xmlns:a16="http://schemas.microsoft.com/office/drawing/2014/main" id="{D4A1A526-BEC9-4CF2-8512-B40077DD2BAF}"/>
                </a:ext>
              </a:extLst>
            </p:cNvPr>
            <p:cNvSpPr txBox="1"/>
            <p:nvPr/>
          </p:nvSpPr>
          <p:spPr>
            <a:xfrm>
              <a:off x="5678248" y="2610614"/>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R3</a:t>
              </a:r>
            </a:p>
          </p:txBody>
        </p:sp>
        <p:sp>
          <p:nvSpPr>
            <p:cNvPr id="24" name="TextBox 23">
              <a:extLst>
                <a:ext uri="{FF2B5EF4-FFF2-40B4-BE49-F238E27FC236}">
                  <a16:creationId xmlns:a16="http://schemas.microsoft.com/office/drawing/2014/main" id="{89577DDD-E8EC-46E0-A5DC-5DCB97D1DFEF}"/>
                </a:ext>
              </a:extLst>
            </p:cNvPr>
            <p:cNvSpPr txBox="1"/>
            <p:nvPr/>
          </p:nvSpPr>
          <p:spPr>
            <a:xfrm>
              <a:off x="6945149" y="2342053"/>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R7</a:t>
              </a:r>
            </a:p>
          </p:txBody>
        </p:sp>
        <p:sp>
          <p:nvSpPr>
            <p:cNvPr id="25" name="TextBox 24">
              <a:extLst>
                <a:ext uri="{FF2B5EF4-FFF2-40B4-BE49-F238E27FC236}">
                  <a16:creationId xmlns:a16="http://schemas.microsoft.com/office/drawing/2014/main" id="{689FF961-15AE-4056-875E-675FFDA53230}"/>
                </a:ext>
              </a:extLst>
            </p:cNvPr>
            <p:cNvSpPr txBox="1"/>
            <p:nvPr/>
          </p:nvSpPr>
          <p:spPr>
            <a:xfrm>
              <a:off x="6960938" y="2643692"/>
              <a:ext cx="687501" cy="277448"/>
            </a:xfrm>
            <a:prstGeom prst="rect">
              <a:avLst/>
            </a:prstGeom>
            <a:noFill/>
          </p:spPr>
          <p:txBody>
            <a:bodyPr wrap="square" rtlCol="0">
              <a:spAutoFit/>
            </a:bodyPr>
            <a:lstStyle/>
            <a:p>
              <a:r>
                <a:rPr lang="en-CA" sz="1203" dirty="0">
                  <a:latin typeface="Arial" panose="020B0604020202020204" pitchFamily="34" charset="0"/>
                  <a:cs typeface="Arial" panose="020B0604020202020204" pitchFamily="34" charset="0"/>
                </a:rPr>
                <a:t>R8</a:t>
              </a:r>
            </a:p>
          </p:txBody>
        </p:sp>
      </p:grpSp>
      <p:pic>
        <p:nvPicPr>
          <p:cNvPr id="28" name="Picture 27">
            <a:extLst>
              <a:ext uri="{FF2B5EF4-FFF2-40B4-BE49-F238E27FC236}">
                <a16:creationId xmlns:a16="http://schemas.microsoft.com/office/drawing/2014/main" id="{BBDAE12C-0F31-4782-9C5A-3FACD1F41241}"/>
              </a:ext>
            </a:extLst>
          </p:cNvPr>
          <p:cNvPicPr>
            <a:picLocks noChangeAspect="1"/>
          </p:cNvPicPr>
          <p:nvPr/>
        </p:nvPicPr>
        <p:blipFill rotWithShape="1">
          <a:blip r:embed="rId4">
            <a:extLst>
              <a:ext uri="{28A0092B-C50C-407E-A947-70E740481C1C}">
                <a14:useLocalDpi xmlns:a14="http://schemas.microsoft.com/office/drawing/2010/main" val="0"/>
              </a:ext>
            </a:extLst>
          </a:blip>
          <a:srcRect t="12128" b="7009"/>
          <a:stretch/>
        </p:blipFill>
        <p:spPr>
          <a:xfrm>
            <a:off x="5378631" y="3705420"/>
            <a:ext cx="3318376" cy="1786083"/>
          </a:xfrm>
          <a:prstGeom prst="rect">
            <a:avLst/>
          </a:prstGeom>
        </p:spPr>
      </p:pic>
    </p:spTree>
    <p:extLst>
      <p:ext uri="{BB962C8B-B14F-4D97-AF65-F5344CB8AC3E}">
        <p14:creationId xmlns:p14="http://schemas.microsoft.com/office/powerpoint/2010/main" val="170550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197428" y="4402870"/>
            <a:ext cx="6531429" cy="1045880"/>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sp>
        <p:nvSpPr>
          <p:cNvPr id="5" name="Title 1"/>
          <p:cNvSpPr>
            <a:spLocks noGrp="1"/>
          </p:cNvSpPr>
          <p:nvPr>
            <p:ph type="title"/>
          </p:nvPr>
        </p:nvSpPr>
        <p:spPr>
          <a:xfrm>
            <a:off x="147484" y="125157"/>
            <a:ext cx="7559886" cy="575500"/>
          </a:xfrm>
        </p:spPr>
        <p:txBody>
          <a:bodyPr>
            <a:normAutofit/>
          </a:bodyPr>
          <a:lstStyle/>
          <a:p>
            <a:r>
              <a:rPr lang="en-US" dirty="0"/>
              <a:t>Light Source: Color Temperature</a:t>
            </a:r>
          </a:p>
        </p:txBody>
      </p:sp>
      <p:sp>
        <p:nvSpPr>
          <p:cNvPr id="2" name="Content Placeholder 1"/>
          <p:cNvSpPr>
            <a:spLocks noGrp="1"/>
          </p:cNvSpPr>
          <p:nvPr>
            <p:ph idx="1"/>
          </p:nvPr>
        </p:nvSpPr>
        <p:spPr/>
        <p:txBody>
          <a:bodyPr/>
          <a:lstStyle/>
          <a:p>
            <a:r>
              <a:rPr lang="en-US" dirty="0"/>
              <a:t>Correlated Color Temperature (CCT) </a:t>
            </a:r>
          </a:p>
          <a:p>
            <a:pPr lvl="1"/>
            <a:r>
              <a:rPr lang="en-US" dirty="0"/>
              <a:t>Defines the color appearance of white in degrees Kelvin; a warm light is around 2700k, moving to neutral white at around 4000k, and to cool white, at 5000K or more.</a:t>
            </a:r>
          </a:p>
          <a:p>
            <a:pPr lvl="1"/>
            <a:r>
              <a:rPr lang="en-US" dirty="0"/>
              <a:t>Measured in KELVIN</a:t>
            </a:r>
          </a:p>
          <a:p>
            <a:endParaRPr lang="en-US" dirty="0"/>
          </a:p>
        </p:txBody>
      </p:sp>
      <p:pic>
        <p:nvPicPr>
          <p:cNvPr id="6" name="Picture 5" descr="Screen Clipping">
            <a:extLst>
              <a:ext uri="{FF2B5EF4-FFF2-40B4-BE49-F238E27FC236}">
                <a16:creationId xmlns:a16="http://schemas.microsoft.com/office/drawing/2014/main" id="{800F4F60-DF51-401D-B84D-754976CC9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60" y="2523738"/>
            <a:ext cx="3798882" cy="2667000"/>
          </a:xfrm>
          <a:prstGeom prst="rect">
            <a:avLst/>
          </a:prstGeom>
        </p:spPr>
      </p:pic>
      <p:grpSp>
        <p:nvGrpSpPr>
          <p:cNvPr id="4" name="Group 3"/>
          <p:cNvGrpSpPr/>
          <p:nvPr/>
        </p:nvGrpSpPr>
        <p:grpSpPr>
          <a:xfrm>
            <a:off x="4428027" y="4267200"/>
            <a:ext cx="4350774" cy="2272493"/>
            <a:chOff x="4327061" y="3599389"/>
            <a:chExt cx="5447594" cy="2796929"/>
          </a:xfrm>
        </p:grpSpPr>
        <p:pic>
          <p:nvPicPr>
            <p:cNvPr id="7" name="Picture 6">
              <a:extLst>
                <a:ext uri="{FF2B5EF4-FFF2-40B4-BE49-F238E27FC236}">
                  <a16:creationId xmlns:a16="http://schemas.microsoft.com/office/drawing/2014/main" id="{A3226A9C-B6FF-45F6-B95A-B839C56993BF}"/>
                </a:ext>
              </a:extLst>
            </p:cNvPr>
            <p:cNvPicPr>
              <a:picLocks noChangeAspect="1"/>
            </p:cNvPicPr>
            <p:nvPr/>
          </p:nvPicPr>
          <p:blipFill rotWithShape="1">
            <a:blip r:embed="rId4"/>
            <a:srcRect l="16642"/>
            <a:stretch/>
          </p:blipFill>
          <p:spPr>
            <a:xfrm>
              <a:off x="4741518" y="3599389"/>
              <a:ext cx="5033137" cy="2796929"/>
            </a:xfrm>
            <a:prstGeom prst="rect">
              <a:avLst/>
            </a:prstGeom>
          </p:spPr>
        </p:pic>
        <p:sp>
          <p:nvSpPr>
            <p:cNvPr id="3" name="Rectangle 2"/>
            <p:cNvSpPr/>
            <p:nvPr/>
          </p:nvSpPr>
          <p:spPr>
            <a:xfrm>
              <a:off x="4327061" y="3599389"/>
              <a:ext cx="2444184" cy="327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59427" y="3849208"/>
              <a:ext cx="839502" cy="417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678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Vitality: Robern Product Specs</a:t>
            </a:r>
          </a:p>
        </p:txBody>
      </p:sp>
      <p:sp>
        <p:nvSpPr>
          <p:cNvPr id="3" name="Content Placeholder 2"/>
          <p:cNvSpPr>
            <a:spLocks noGrp="1"/>
          </p:cNvSpPr>
          <p:nvPr>
            <p:ph idx="1"/>
          </p:nvPr>
        </p:nvSpPr>
        <p:spPr>
          <a:xfrm>
            <a:off x="147485" y="943897"/>
            <a:ext cx="5071194" cy="5826682"/>
          </a:xfrm>
        </p:spPr>
        <p:txBody>
          <a:bodyPr/>
          <a:lstStyle/>
          <a:p>
            <a:pPr marL="0" indent="0">
              <a:buNone/>
            </a:pPr>
            <a:br>
              <a:rPr lang="en-US" dirty="0"/>
            </a:br>
            <a:br>
              <a:rPr lang="en-US" dirty="0"/>
            </a:br>
            <a:endParaRPr lang="en-US" dirty="0"/>
          </a:p>
        </p:txBody>
      </p:sp>
      <p:pic>
        <p:nvPicPr>
          <p:cNvPr id="4" name="Picture 3"/>
          <p:cNvPicPr>
            <a:picLocks noChangeAspect="1"/>
          </p:cNvPicPr>
          <p:nvPr/>
        </p:nvPicPr>
        <p:blipFill rotWithShape="1">
          <a:blip r:embed="rId2"/>
          <a:srcRect t="2865" r="52644"/>
          <a:stretch/>
        </p:blipFill>
        <p:spPr>
          <a:xfrm>
            <a:off x="373760" y="1490192"/>
            <a:ext cx="5692189" cy="3265485"/>
          </a:xfrm>
          <a:prstGeom prst="rect">
            <a:avLst/>
          </a:prstGeom>
        </p:spPr>
      </p:pic>
      <p:pic>
        <p:nvPicPr>
          <p:cNvPr id="1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60" y="4982265"/>
            <a:ext cx="6201954" cy="7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917010" y="5219721"/>
            <a:ext cx="1674564" cy="600164"/>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the intensity of light falling on an area of one square meter.</a:t>
            </a:r>
          </a:p>
        </p:txBody>
      </p:sp>
      <p:pic>
        <p:nvPicPr>
          <p:cNvPr id="16" name="Picture 15"/>
          <p:cNvPicPr>
            <a:picLocks noChangeAspect="1"/>
          </p:cNvPicPr>
          <p:nvPr/>
        </p:nvPicPr>
        <p:blipFill rotWithShape="1">
          <a:blip r:embed="rId2"/>
          <a:srcRect l="46814" t="83642"/>
          <a:stretch/>
        </p:blipFill>
        <p:spPr>
          <a:xfrm>
            <a:off x="147484" y="6064864"/>
            <a:ext cx="6612958" cy="568852"/>
          </a:xfrm>
          <a:prstGeom prst="rect">
            <a:avLst/>
          </a:prstGeom>
        </p:spPr>
      </p:pic>
      <p:sp>
        <p:nvSpPr>
          <p:cNvPr id="10" name="TextBox 9"/>
          <p:cNvSpPr txBox="1"/>
          <p:nvPr/>
        </p:nvSpPr>
        <p:spPr>
          <a:xfrm>
            <a:off x="6581962" y="2345573"/>
            <a:ext cx="2250815"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746 lumens is the equivalent of 50 incandescent watts.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1488 lumens is the equivalent of 100 incandescent watts</a:t>
            </a:r>
            <a:r>
              <a:rPr lang="en-US" i="1" dirty="0">
                <a:solidFill>
                  <a:schemeClr val="tx1">
                    <a:lumMod val="50000"/>
                    <a:lumOff val="50000"/>
                  </a:schemeClr>
                </a:solidFill>
                <a:latin typeface="Arial" panose="020B0604020202020204" pitchFamily="34" charset="0"/>
                <a:cs typeface="Arial" panose="020B0604020202020204" pitchFamily="34" charset="0"/>
              </a:rPr>
              <a:t>.</a:t>
            </a:r>
          </a:p>
        </p:txBody>
      </p:sp>
      <p:cxnSp>
        <p:nvCxnSpPr>
          <p:cNvPr id="8" name="Straight Arrow Connector 7"/>
          <p:cNvCxnSpPr/>
          <p:nvPr/>
        </p:nvCxnSpPr>
        <p:spPr>
          <a:xfrm>
            <a:off x="4984124" y="3122934"/>
            <a:ext cx="14295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9784" y="5219372"/>
            <a:ext cx="1550105" cy="769441"/>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the intensity of light falling on an area of one square foot.</a:t>
            </a:r>
          </a:p>
        </p:txBody>
      </p:sp>
      <p:sp>
        <p:nvSpPr>
          <p:cNvPr id="19" name="TextBox 18"/>
          <p:cNvSpPr txBox="1"/>
          <p:nvPr/>
        </p:nvSpPr>
        <p:spPr>
          <a:xfrm>
            <a:off x="3544115" y="5231377"/>
            <a:ext cx="1674564" cy="769441"/>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how well the light brings out saturated colors, in particular red.</a:t>
            </a:r>
          </a:p>
        </p:txBody>
      </p:sp>
      <p:sp>
        <p:nvSpPr>
          <p:cNvPr id="20" name="TextBox 19"/>
          <p:cNvSpPr txBox="1"/>
          <p:nvPr/>
        </p:nvSpPr>
        <p:spPr>
          <a:xfrm>
            <a:off x="5077420" y="5215996"/>
            <a:ext cx="1688874" cy="769441"/>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the intensity of light – specifically how bright the light is 1 foot away from the source.</a:t>
            </a:r>
          </a:p>
        </p:txBody>
      </p:sp>
    </p:spTree>
    <p:extLst>
      <p:ext uri="{BB962C8B-B14F-4D97-AF65-F5344CB8AC3E}">
        <p14:creationId xmlns:p14="http://schemas.microsoft.com/office/powerpoint/2010/main" val="356585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Vitality: Robern Product Specs</a:t>
            </a:r>
          </a:p>
        </p:txBody>
      </p:sp>
      <p:sp>
        <p:nvSpPr>
          <p:cNvPr id="3" name="Content Placeholder 2"/>
          <p:cNvSpPr>
            <a:spLocks noGrp="1"/>
          </p:cNvSpPr>
          <p:nvPr>
            <p:ph idx="1"/>
          </p:nvPr>
        </p:nvSpPr>
        <p:spPr>
          <a:xfrm>
            <a:off x="147485" y="943897"/>
            <a:ext cx="5037358" cy="5826682"/>
          </a:xfrm>
        </p:spPr>
        <p:txBody>
          <a:bodyPr/>
          <a:lstStyle/>
          <a:p>
            <a:pPr marL="0" indent="0">
              <a:buNone/>
            </a:pPr>
            <a:br>
              <a:rPr lang="en-US" dirty="0"/>
            </a:br>
            <a:br>
              <a:rPr lang="en-US" dirty="0"/>
            </a:br>
            <a:endParaRPr lang="en-US" dirty="0"/>
          </a:p>
        </p:txBody>
      </p:sp>
      <p:pic>
        <p:nvPicPr>
          <p:cNvPr id="4" name="Picture 3"/>
          <p:cNvPicPr>
            <a:picLocks noChangeAspect="1"/>
          </p:cNvPicPr>
          <p:nvPr/>
        </p:nvPicPr>
        <p:blipFill rotWithShape="1">
          <a:blip r:embed="rId2"/>
          <a:srcRect l="46814" b="24352"/>
          <a:stretch/>
        </p:blipFill>
        <p:spPr>
          <a:xfrm>
            <a:off x="453053" y="1915981"/>
            <a:ext cx="8030928" cy="3194681"/>
          </a:xfrm>
          <a:prstGeom prst="rect">
            <a:avLst/>
          </a:prstGeom>
        </p:spPr>
      </p:pic>
    </p:spTree>
    <p:extLst>
      <p:ext uri="{BB962C8B-B14F-4D97-AF65-F5344CB8AC3E}">
        <p14:creationId xmlns:p14="http://schemas.microsoft.com/office/powerpoint/2010/main" val="143160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AiO</a:t>
            </a:r>
            <a:r>
              <a:rPr lang="en-US" dirty="0"/>
              <a:t>: Robern Product Specs</a:t>
            </a:r>
          </a:p>
        </p:txBody>
      </p:sp>
      <p:pic>
        <p:nvPicPr>
          <p:cNvPr id="5" name="Picture 4"/>
          <p:cNvPicPr>
            <a:picLocks noChangeAspect="1"/>
          </p:cNvPicPr>
          <p:nvPr/>
        </p:nvPicPr>
        <p:blipFill rotWithShape="1">
          <a:blip r:embed="rId2"/>
          <a:srcRect l="190" r="52003"/>
          <a:stretch/>
        </p:blipFill>
        <p:spPr>
          <a:xfrm>
            <a:off x="285468" y="1204156"/>
            <a:ext cx="6474974" cy="3861890"/>
          </a:xfrm>
          <a:prstGeom prst="rect">
            <a:avLst/>
          </a:prstGeom>
        </p:spPr>
      </p:pic>
      <p:sp>
        <p:nvSpPr>
          <p:cNvPr id="9" name="TextBox 8"/>
          <p:cNvSpPr txBox="1"/>
          <p:nvPr/>
        </p:nvSpPr>
        <p:spPr>
          <a:xfrm>
            <a:off x="7043432" y="2272336"/>
            <a:ext cx="1933144" cy="23083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1250 lumens is the equivalent of 80 incandescent watts.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750 lumens is the equivalent of 50 incandescent watts.</a:t>
            </a:r>
          </a:p>
        </p:txBody>
      </p:sp>
      <p:pic>
        <p:nvPicPr>
          <p:cNvPr id="1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60" y="5136813"/>
            <a:ext cx="6201954" cy="7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17010" y="5374269"/>
            <a:ext cx="1674564" cy="600164"/>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the intensity of light falling on an area of one square meter.</a:t>
            </a:r>
          </a:p>
        </p:txBody>
      </p:sp>
      <p:pic>
        <p:nvPicPr>
          <p:cNvPr id="16" name="Picture 15"/>
          <p:cNvPicPr>
            <a:picLocks noChangeAspect="1"/>
          </p:cNvPicPr>
          <p:nvPr/>
        </p:nvPicPr>
        <p:blipFill rotWithShape="1">
          <a:blip r:embed="rId4"/>
          <a:srcRect l="46814" t="83642"/>
          <a:stretch/>
        </p:blipFill>
        <p:spPr>
          <a:xfrm>
            <a:off x="147484" y="6219412"/>
            <a:ext cx="6612958" cy="568852"/>
          </a:xfrm>
          <a:prstGeom prst="rect">
            <a:avLst/>
          </a:prstGeom>
        </p:spPr>
      </p:pic>
      <p:sp>
        <p:nvSpPr>
          <p:cNvPr id="17" name="TextBox 16"/>
          <p:cNvSpPr txBox="1"/>
          <p:nvPr/>
        </p:nvSpPr>
        <p:spPr>
          <a:xfrm>
            <a:off x="379784" y="5373920"/>
            <a:ext cx="1550105" cy="769441"/>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the intensity of light falling on an area of one square foot.</a:t>
            </a:r>
          </a:p>
        </p:txBody>
      </p:sp>
      <p:sp>
        <p:nvSpPr>
          <p:cNvPr id="18" name="TextBox 17"/>
          <p:cNvSpPr txBox="1"/>
          <p:nvPr/>
        </p:nvSpPr>
        <p:spPr>
          <a:xfrm>
            <a:off x="3544115" y="5385925"/>
            <a:ext cx="1674564" cy="769441"/>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how well the light brings out saturated colors, in particular red.</a:t>
            </a:r>
          </a:p>
        </p:txBody>
      </p:sp>
      <p:sp>
        <p:nvSpPr>
          <p:cNvPr id="19" name="TextBox 18"/>
          <p:cNvSpPr txBox="1"/>
          <p:nvPr/>
        </p:nvSpPr>
        <p:spPr>
          <a:xfrm>
            <a:off x="5077420" y="5370544"/>
            <a:ext cx="1688874" cy="769441"/>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Arial" panose="020B0604020202020204" pitchFamily="34" charset="0"/>
                <a:cs typeface="Arial" panose="020B0604020202020204" pitchFamily="34" charset="0"/>
              </a:rPr>
              <a:t>Measure the intensity of light – specifically how bright the light is 1 foot away from the source.</a:t>
            </a:r>
          </a:p>
        </p:txBody>
      </p:sp>
      <p:cxnSp>
        <p:nvCxnSpPr>
          <p:cNvPr id="21" name="Straight Arrow Connector 20"/>
          <p:cNvCxnSpPr/>
          <p:nvPr/>
        </p:nvCxnSpPr>
        <p:spPr>
          <a:xfrm>
            <a:off x="6375042" y="3335628"/>
            <a:ext cx="604341" cy="6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92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AiO</a:t>
            </a:r>
            <a:r>
              <a:rPr lang="en-US" dirty="0"/>
              <a:t>: Robern Product Specs</a:t>
            </a:r>
          </a:p>
        </p:txBody>
      </p:sp>
      <p:pic>
        <p:nvPicPr>
          <p:cNvPr id="5" name="Picture 4"/>
          <p:cNvPicPr>
            <a:picLocks noChangeAspect="1"/>
          </p:cNvPicPr>
          <p:nvPr/>
        </p:nvPicPr>
        <p:blipFill rotWithShape="1">
          <a:blip r:embed="rId2"/>
          <a:srcRect l="47740"/>
          <a:stretch/>
        </p:blipFill>
        <p:spPr>
          <a:xfrm>
            <a:off x="391904" y="1438243"/>
            <a:ext cx="8308521" cy="4533189"/>
          </a:xfrm>
          <a:prstGeom prst="rect">
            <a:avLst/>
          </a:prstGeom>
        </p:spPr>
      </p:pic>
    </p:spTree>
    <p:extLst>
      <p:ext uri="{BB962C8B-B14F-4D97-AF65-F5344CB8AC3E}">
        <p14:creationId xmlns:p14="http://schemas.microsoft.com/office/powerpoint/2010/main" val="63704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Light Color Temperature</a:t>
            </a:r>
          </a:p>
        </p:txBody>
      </p:sp>
      <p:sp>
        <p:nvSpPr>
          <p:cNvPr id="3" name="Content Placeholder 2"/>
          <p:cNvSpPr>
            <a:spLocks noGrp="1"/>
          </p:cNvSpPr>
          <p:nvPr>
            <p:ph idx="1"/>
          </p:nvPr>
        </p:nvSpPr>
        <p:spPr/>
        <p:txBody>
          <a:bodyPr/>
          <a:lstStyle/>
          <a:p>
            <a:r>
              <a:rPr lang="en-US" dirty="0"/>
              <a:t>Light Color Temperature </a:t>
            </a:r>
          </a:p>
          <a:p>
            <a:pPr lvl="1"/>
            <a:r>
              <a:rPr lang="en-US" dirty="0"/>
              <a:t>Circadian Rhythm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36" y="1805354"/>
            <a:ext cx="7711246" cy="3983642"/>
          </a:xfrm>
          <a:prstGeom prst="rect">
            <a:avLst/>
          </a:prstGeom>
        </p:spPr>
      </p:pic>
    </p:spTree>
    <p:extLst>
      <p:ext uri="{BB962C8B-B14F-4D97-AF65-F5344CB8AC3E}">
        <p14:creationId xmlns:p14="http://schemas.microsoft.com/office/powerpoint/2010/main" val="256385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Light Color Temperature</a:t>
            </a:r>
          </a:p>
        </p:txBody>
      </p:sp>
      <p:sp>
        <p:nvSpPr>
          <p:cNvPr id="3" name="Content Placeholder 2"/>
          <p:cNvSpPr>
            <a:spLocks noGrp="1"/>
          </p:cNvSpPr>
          <p:nvPr>
            <p:ph idx="1"/>
          </p:nvPr>
        </p:nvSpPr>
        <p:spPr>
          <a:xfrm>
            <a:off x="147484" y="943897"/>
            <a:ext cx="8490677" cy="5826682"/>
          </a:xfrm>
        </p:spPr>
        <p:txBody>
          <a:bodyPr/>
          <a:lstStyle/>
          <a:p>
            <a:r>
              <a:rPr lang="en-US" dirty="0"/>
              <a:t>Tuning or CCT Control </a:t>
            </a:r>
          </a:p>
          <a:p>
            <a:pPr lvl="1"/>
            <a:r>
              <a:rPr lang="en-US" dirty="0"/>
              <a:t>Adjusting the temperature of light between warm and cool tones</a:t>
            </a:r>
          </a:p>
          <a:p>
            <a:endParaRPr lang="en-US" dirty="0"/>
          </a:p>
          <a:p>
            <a:pPr marL="0" indent="0">
              <a:buNone/>
            </a:pPr>
            <a:br>
              <a:rPr lang="en-US" dirty="0"/>
            </a:br>
            <a:br>
              <a:rPr lang="en-US" dirty="0"/>
            </a:br>
            <a:endParaRPr lang="en-US" dirty="0"/>
          </a:p>
        </p:txBody>
      </p:sp>
      <p:pic>
        <p:nvPicPr>
          <p:cNvPr id="4" name="Picture 3"/>
          <p:cNvPicPr>
            <a:picLocks noChangeAspect="1"/>
          </p:cNvPicPr>
          <p:nvPr/>
        </p:nvPicPr>
        <p:blipFill>
          <a:blip r:embed="rId3"/>
          <a:stretch>
            <a:fillRect/>
          </a:stretch>
        </p:blipFill>
        <p:spPr>
          <a:xfrm>
            <a:off x="1726999" y="1883843"/>
            <a:ext cx="5595222" cy="4886736"/>
          </a:xfrm>
          <a:prstGeom prst="rect">
            <a:avLst/>
          </a:prstGeom>
        </p:spPr>
      </p:pic>
    </p:spTree>
    <p:extLst>
      <p:ext uri="{BB962C8B-B14F-4D97-AF65-F5344CB8AC3E}">
        <p14:creationId xmlns:p14="http://schemas.microsoft.com/office/powerpoint/2010/main" val="212923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Technology </a:t>
            </a:r>
          </a:p>
        </p:txBody>
      </p:sp>
      <p:sp>
        <p:nvSpPr>
          <p:cNvPr id="3" name="Content Placeholder 2"/>
          <p:cNvSpPr>
            <a:spLocks noGrp="1"/>
          </p:cNvSpPr>
          <p:nvPr>
            <p:ph idx="1"/>
          </p:nvPr>
        </p:nvSpPr>
        <p:spPr>
          <a:xfrm>
            <a:off x="0" y="855385"/>
            <a:ext cx="8819535" cy="5826682"/>
          </a:xfrm>
        </p:spPr>
        <p:txBody>
          <a:bodyPr/>
          <a:lstStyle/>
          <a:p>
            <a:r>
              <a:rPr lang="en-US" dirty="0"/>
              <a:t>Defogger</a:t>
            </a:r>
          </a:p>
        </p:txBody>
      </p:sp>
      <p:pic>
        <p:nvPicPr>
          <p:cNvPr id="5" name="Picture 4"/>
          <p:cNvPicPr>
            <a:picLocks noChangeAspect="1"/>
          </p:cNvPicPr>
          <p:nvPr/>
        </p:nvPicPr>
        <p:blipFill>
          <a:blip r:embed="rId2"/>
          <a:stretch>
            <a:fillRect/>
          </a:stretch>
        </p:blipFill>
        <p:spPr>
          <a:xfrm>
            <a:off x="318306" y="1800224"/>
            <a:ext cx="3500068" cy="3714985"/>
          </a:xfrm>
          <a:prstGeom prst="rect">
            <a:avLst/>
          </a:prstGeom>
        </p:spPr>
      </p:pic>
      <p:pic>
        <p:nvPicPr>
          <p:cNvPr id="19458" name="Picture 2" descr="Vitality_Lifestyle_Defogger.jpg"/>
          <p:cNvPicPr>
            <a:picLocks noChangeAspect="1" noChangeArrowheads="1"/>
          </p:cNvPicPr>
          <p:nvPr/>
        </p:nvPicPr>
        <p:blipFill rotWithShape="1">
          <a:blip r:embed="rId3">
            <a:extLst>
              <a:ext uri="{28A0092B-C50C-407E-A947-70E740481C1C}">
                <a14:useLocalDpi xmlns:a14="http://schemas.microsoft.com/office/drawing/2010/main" val="0"/>
              </a:ext>
            </a:extLst>
          </a:blip>
          <a:srcRect l="35339"/>
          <a:stretch/>
        </p:blipFill>
        <p:spPr bwMode="auto">
          <a:xfrm>
            <a:off x="4404909" y="1852036"/>
            <a:ext cx="4151385" cy="361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Technology </a:t>
            </a:r>
          </a:p>
        </p:txBody>
      </p:sp>
      <p:sp>
        <p:nvSpPr>
          <p:cNvPr id="3" name="Content Placeholder 2"/>
          <p:cNvSpPr>
            <a:spLocks noGrp="1"/>
          </p:cNvSpPr>
          <p:nvPr>
            <p:ph idx="1"/>
          </p:nvPr>
        </p:nvSpPr>
        <p:spPr>
          <a:xfrm>
            <a:off x="56224" y="875483"/>
            <a:ext cx="8819535" cy="5826682"/>
          </a:xfrm>
        </p:spPr>
        <p:txBody>
          <a:bodyPr/>
          <a:lstStyle/>
          <a:p>
            <a:r>
              <a:rPr lang="en-US" dirty="0"/>
              <a:t>Audio</a:t>
            </a:r>
          </a:p>
        </p:txBody>
      </p:sp>
      <p:pic>
        <p:nvPicPr>
          <p:cNvPr id="6" name="Picture 5"/>
          <p:cNvPicPr>
            <a:picLocks noChangeAspect="1"/>
          </p:cNvPicPr>
          <p:nvPr/>
        </p:nvPicPr>
        <p:blipFill rotWithShape="1">
          <a:blip r:embed="rId2"/>
          <a:srcRect r="4601" b="49797"/>
          <a:stretch/>
        </p:blipFill>
        <p:spPr>
          <a:xfrm>
            <a:off x="4813419" y="1299481"/>
            <a:ext cx="4213518" cy="442807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321"/>
          <a:stretch/>
        </p:blipFill>
        <p:spPr>
          <a:xfrm>
            <a:off x="293872" y="1486509"/>
            <a:ext cx="4172120" cy="3417087"/>
          </a:xfrm>
          <a:prstGeom prst="rect">
            <a:avLst/>
          </a:prstGeom>
        </p:spPr>
      </p:pic>
    </p:spTree>
    <p:extLst>
      <p:ext uri="{BB962C8B-B14F-4D97-AF65-F5344CB8AC3E}">
        <p14:creationId xmlns:p14="http://schemas.microsoft.com/office/powerpoint/2010/main" val="239292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Meeting Consumer Needs</a:t>
            </a:r>
          </a:p>
        </p:txBody>
      </p:sp>
      <p:sp>
        <p:nvSpPr>
          <p:cNvPr id="3" name="Content Placeholder 2"/>
          <p:cNvSpPr>
            <a:spLocks noGrp="1"/>
          </p:cNvSpPr>
          <p:nvPr>
            <p:ph idx="1"/>
          </p:nvPr>
        </p:nvSpPr>
        <p:spPr/>
        <p:txBody>
          <a:bodyPr/>
          <a:lstStyle/>
          <a:p>
            <a:pPr marL="0" indent="0">
              <a:buNone/>
            </a:pPr>
            <a:r>
              <a:rPr lang="en-US" b="1" dirty="0"/>
              <a:t>According to the “International Well Being” Institute, a non-governmental organization (NGO), people can be positively affected by their space.  </a:t>
            </a:r>
          </a:p>
          <a:p>
            <a:pPr marL="0" indent="0">
              <a:buNone/>
            </a:pPr>
            <a:r>
              <a:rPr lang="en-US" b="1" dirty="0"/>
              <a:t>Key elements include:</a:t>
            </a:r>
            <a:endParaRPr lang="en-US" dirty="0"/>
          </a:p>
          <a:p>
            <a:pPr lvl="0"/>
            <a:r>
              <a:rPr lang="en-US" dirty="0"/>
              <a:t>Light</a:t>
            </a:r>
          </a:p>
          <a:p>
            <a:pPr lvl="0"/>
            <a:r>
              <a:rPr lang="en-US" dirty="0"/>
              <a:t>Comfort</a:t>
            </a:r>
          </a:p>
          <a:p>
            <a:pPr lvl="0"/>
            <a:r>
              <a:rPr lang="en-US" dirty="0"/>
              <a:t>Mind</a:t>
            </a:r>
          </a:p>
          <a:p>
            <a:pPr lvl="0"/>
            <a:r>
              <a:rPr lang="en-US" dirty="0"/>
              <a:t>Air</a:t>
            </a:r>
          </a:p>
          <a:p>
            <a:endParaRPr lang="en-US" dirty="0"/>
          </a:p>
        </p:txBody>
      </p:sp>
      <p:pic>
        <p:nvPicPr>
          <p:cNvPr id="7" name="Picture 6"/>
          <p:cNvPicPr>
            <a:picLocks noChangeAspect="1"/>
          </p:cNvPicPr>
          <p:nvPr/>
        </p:nvPicPr>
        <p:blipFill>
          <a:blip r:embed="rId2"/>
          <a:stretch>
            <a:fillRect/>
          </a:stretch>
        </p:blipFill>
        <p:spPr>
          <a:xfrm>
            <a:off x="5098952" y="2164428"/>
            <a:ext cx="3112003" cy="1999809"/>
          </a:xfrm>
          <a:prstGeom prst="rect">
            <a:avLst/>
          </a:prstGeom>
        </p:spPr>
      </p:pic>
      <p:pic>
        <p:nvPicPr>
          <p:cNvPr id="15" name="Picture 14"/>
          <p:cNvPicPr>
            <a:picLocks noChangeAspect="1"/>
          </p:cNvPicPr>
          <p:nvPr/>
        </p:nvPicPr>
        <p:blipFill>
          <a:blip r:embed="rId3"/>
          <a:stretch>
            <a:fillRect/>
          </a:stretch>
        </p:blipFill>
        <p:spPr>
          <a:xfrm>
            <a:off x="3423086" y="4750806"/>
            <a:ext cx="1008459" cy="1152525"/>
          </a:xfrm>
          <a:prstGeom prst="rect">
            <a:avLst/>
          </a:prstGeom>
        </p:spPr>
      </p:pic>
      <p:pic>
        <p:nvPicPr>
          <p:cNvPr id="16" name="Picture 15"/>
          <p:cNvPicPr>
            <a:picLocks noChangeAspect="1"/>
          </p:cNvPicPr>
          <p:nvPr/>
        </p:nvPicPr>
        <p:blipFill rotWithShape="1">
          <a:blip r:embed="rId4"/>
          <a:srcRect t="843" r="3780"/>
          <a:stretch/>
        </p:blipFill>
        <p:spPr>
          <a:xfrm>
            <a:off x="349378" y="4748645"/>
            <a:ext cx="980658" cy="1142819"/>
          </a:xfrm>
          <a:prstGeom prst="rect">
            <a:avLst/>
          </a:prstGeom>
        </p:spPr>
      </p:pic>
      <p:pic>
        <p:nvPicPr>
          <p:cNvPr id="17" name="Picture 16"/>
          <p:cNvPicPr>
            <a:picLocks noChangeAspect="1"/>
          </p:cNvPicPr>
          <p:nvPr/>
        </p:nvPicPr>
        <p:blipFill>
          <a:blip r:embed="rId5"/>
          <a:stretch>
            <a:fillRect/>
          </a:stretch>
        </p:blipFill>
        <p:spPr>
          <a:xfrm>
            <a:off x="1374676" y="4750807"/>
            <a:ext cx="956396" cy="1140656"/>
          </a:xfrm>
          <a:prstGeom prst="rect">
            <a:avLst/>
          </a:prstGeom>
        </p:spPr>
      </p:pic>
      <p:pic>
        <p:nvPicPr>
          <p:cNvPr id="18" name="Picture 17"/>
          <p:cNvPicPr>
            <a:picLocks noChangeAspect="1"/>
          </p:cNvPicPr>
          <p:nvPr/>
        </p:nvPicPr>
        <p:blipFill>
          <a:blip r:embed="rId6"/>
          <a:stretch>
            <a:fillRect/>
          </a:stretch>
        </p:blipFill>
        <p:spPr>
          <a:xfrm>
            <a:off x="2371821" y="4750807"/>
            <a:ext cx="1000125" cy="1152525"/>
          </a:xfrm>
          <a:prstGeom prst="rect">
            <a:avLst/>
          </a:prstGeom>
        </p:spPr>
      </p:pic>
    </p:spTree>
    <p:extLst>
      <p:ext uri="{BB962C8B-B14F-4D97-AF65-F5344CB8AC3E}">
        <p14:creationId xmlns:p14="http://schemas.microsoft.com/office/powerpoint/2010/main" val="405944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870774" y="1355962"/>
            <a:ext cx="5213220" cy="3834306"/>
          </a:xfrm>
          <a:prstGeom prst="rect">
            <a:avLst/>
          </a:prstGeom>
        </p:spPr>
      </p:pic>
      <p:sp>
        <p:nvSpPr>
          <p:cNvPr id="2" name="Title 1"/>
          <p:cNvSpPr>
            <a:spLocks noGrp="1"/>
          </p:cNvSpPr>
          <p:nvPr>
            <p:ph type="title"/>
          </p:nvPr>
        </p:nvSpPr>
        <p:spPr/>
        <p:txBody>
          <a:bodyPr/>
          <a:lstStyle/>
          <a:p>
            <a:r>
              <a:rPr lang="en-US" dirty="0"/>
              <a:t>Additional Technology </a:t>
            </a:r>
          </a:p>
        </p:txBody>
      </p:sp>
      <p:sp>
        <p:nvSpPr>
          <p:cNvPr id="3" name="Content Placeholder 2"/>
          <p:cNvSpPr>
            <a:spLocks noGrp="1"/>
          </p:cNvSpPr>
          <p:nvPr>
            <p:ph idx="1"/>
          </p:nvPr>
        </p:nvSpPr>
        <p:spPr>
          <a:xfrm>
            <a:off x="31603" y="895579"/>
            <a:ext cx="8819535" cy="5826682"/>
          </a:xfrm>
        </p:spPr>
        <p:txBody>
          <a:bodyPr/>
          <a:lstStyle/>
          <a:p>
            <a:r>
              <a:rPr lang="en-US" dirty="0"/>
              <a:t>USB Charging</a:t>
            </a:r>
          </a:p>
        </p:txBody>
      </p:sp>
      <p:pic>
        <p:nvPicPr>
          <p:cNvPr id="8" name="Picture 7"/>
          <p:cNvPicPr>
            <a:picLocks noChangeAspect="1"/>
          </p:cNvPicPr>
          <p:nvPr/>
        </p:nvPicPr>
        <p:blipFill>
          <a:blip r:embed="rId3"/>
          <a:stretch>
            <a:fillRect/>
          </a:stretch>
        </p:blipFill>
        <p:spPr>
          <a:xfrm>
            <a:off x="147484" y="1540836"/>
            <a:ext cx="4293887" cy="3718455"/>
          </a:xfrm>
          <a:prstGeom prst="rect">
            <a:avLst/>
          </a:prstGeom>
        </p:spPr>
      </p:pic>
    </p:spTree>
    <p:extLst>
      <p:ext uri="{BB962C8B-B14F-4D97-AF65-F5344CB8AC3E}">
        <p14:creationId xmlns:p14="http://schemas.microsoft.com/office/powerpoint/2010/main" val="128064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Technology </a:t>
            </a:r>
          </a:p>
        </p:txBody>
      </p:sp>
      <p:sp>
        <p:nvSpPr>
          <p:cNvPr id="3" name="Content Placeholder 2"/>
          <p:cNvSpPr>
            <a:spLocks noGrp="1"/>
          </p:cNvSpPr>
          <p:nvPr>
            <p:ph idx="1"/>
          </p:nvPr>
        </p:nvSpPr>
        <p:spPr>
          <a:xfrm>
            <a:off x="147484" y="845338"/>
            <a:ext cx="8819535" cy="5826682"/>
          </a:xfrm>
        </p:spPr>
        <p:txBody>
          <a:bodyPr/>
          <a:lstStyle/>
          <a:p>
            <a:r>
              <a:rPr lang="en-US" dirty="0"/>
              <a:t>Nightlight </a:t>
            </a:r>
          </a:p>
        </p:txBody>
      </p:sp>
      <p:pic>
        <p:nvPicPr>
          <p:cNvPr id="6" name="Picture 5"/>
          <p:cNvPicPr>
            <a:picLocks noChangeAspect="1"/>
          </p:cNvPicPr>
          <p:nvPr/>
        </p:nvPicPr>
        <p:blipFill>
          <a:blip r:embed="rId3"/>
          <a:stretch>
            <a:fillRect/>
          </a:stretch>
        </p:blipFill>
        <p:spPr>
          <a:xfrm>
            <a:off x="785318" y="1304022"/>
            <a:ext cx="7494523" cy="5228737"/>
          </a:xfrm>
          <a:prstGeom prst="rect">
            <a:avLst/>
          </a:prstGeom>
        </p:spPr>
      </p:pic>
    </p:spTree>
    <p:extLst>
      <p:ext uri="{BB962C8B-B14F-4D97-AF65-F5344CB8AC3E}">
        <p14:creationId xmlns:p14="http://schemas.microsoft.com/office/powerpoint/2010/main" val="129165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Vitality Lighted Mirror Collection</a:t>
            </a:r>
          </a:p>
        </p:txBody>
      </p:sp>
      <p:sp>
        <p:nvSpPr>
          <p:cNvPr id="3" name="Content Placeholder 2"/>
          <p:cNvSpPr>
            <a:spLocks noGrp="1"/>
          </p:cNvSpPr>
          <p:nvPr>
            <p:ph idx="1"/>
          </p:nvPr>
        </p:nvSpPr>
        <p:spPr/>
        <p:txBody>
          <a:bodyPr/>
          <a:lstStyle/>
          <a:p>
            <a:r>
              <a:rPr lang="en-US" dirty="0"/>
              <a:t>Easy Installation</a:t>
            </a:r>
          </a:p>
        </p:txBody>
      </p:sp>
      <p:pic>
        <p:nvPicPr>
          <p:cNvPr id="11" name="Picture 10"/>
          <p:cNvPicPr>
            <a:picLocks noChangeAspect="1"/>
          </p:cNvPicPr>
          <p:nvPr/>
        </p:nvPicPr>
        <p:blipFill rotWithShape="1">
          <a:blip r:embed="rId2"/>
          <a:srcRect t="537"/>
          <a:stretch/>
        </p:blipFill>
        <p:spPr>
          <a:xfrm>
            <a:off x="457199" y="1454225"/>
            <a:ext cx="2913962" cy="5174837"/>
          </a:xfrm>
          <a:prstGeom prst="rect">
            <a:avLst/>
          </a:prstGeom>
        </p:spPr>
      </p:pic>
      <p:pic>
        <p:nvPicPr>
          <p:cNvPr id="12" name="Picture 11"/>
          <p:cNvPicPr>
            <a:picLocks noChangeAspect="1"/>
          </p:cNvPicPr>
          <p:nvPr/>
        </p:nvPicPr>
        <p:blipFill>
          <a:blip r:embed="rId3"/>
          <a:stretch>
            <a:fillRect/>
          </a:stretch>
        </p:blipFill>
        <p:spPr>
          <a:xfrm>
            <a:off x="3541834" y="1454226"/>
            <a:ext cx="3860807" cy="5174836"/>
          </a:xfrm>
          <a:prstGeom prst="rect">
            <a:avLst/>
          </a:prstGeom>
        </p:spPr>
      </p:pic>
    </p:spTree>
    <p:extLst>
      <p:ext uri="{BB962C8B-B14F-4D97-AF65-F5344CB8AC3E}">
        <p14:creationId xmlns:p14="http://schemas.microsoft.com/office/powerpoint/2010/main" val="348917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47484" y="943896"/>
            <a:ext cx="5441947" cy="5914103"/>
          </a:xfrm>
        </p:spPr>
        <p:txBody>
          <a:bodyPr>
            <a:normAutofit fontScale="85000" lnSpcReduction="10000"/>
          </a:bodyPr>
          <a:lstStyle/>
          <a:p>
            <a:pPr marL="285750" lvl="0" indent="-285750"/>
            <a:r>
              <a:rPr lang="en-US" b="1" dirty="0"/>
              <a:t>LUM</a:t>
            </a:r>
            <a:r>
              <a:rPr lang="en-US" b="1" baseline="-25000" dirty="0"/>
              <a:t>TM </a:t>
            </a:r>
            <a:r>
              <a:rPr lang="en-US" b="1" dirty="0"/>
              <a:t>Lighting</a:t>
            </a:r>
            <a:r>
              <a:rPr lang="en-US" dirty="0"/>
              <a:t> – on mirror capacitive touch task lighting that provides smooth continuous dimming with no shimmer, pop on or drop off</a:t>
            </a:r>
          </a:p>
          <a:p>
            <a:pPr marL="285750" lvl="0" indent="-285750"/>
            <a:endParaRPr lang="en-US" dirty="0"/>
          </a:p>
          <a:p>
            <a:pPr marL="0" lvl="0" indent="0">
              <a:buNone/>
            </a:pPr>
            <a:endParaRPr lang="en-US" dirty="0"/>
          </a:p>
          <a:p>
            <a:pPr marL="0" lvl="0" indent="0">
              <a:buNone/>
            </a:pPr>
            <a:endParaRPr lang="en-US" dirty="0"/>
          </a:p>
          <a:p>
            <a:pPr marL="0" lvl="0" indent="0">
              <a:buNone/>
            </a:pPr>
            <a:endParaRPr lang="en-US" dirty="0"/>
          </a:p>
          <a:p>
            <a:pPr marL="285750" lvl="0" indent="-285750"/>
            <a:r>
              <a:rPr lang="en-US" dirty="0"/>
              <a:t>Optional </a:t>
            </a:r>
            <a:r>
              <a:rPr lang="en-US" b="1" dirty="0"/>
              <a:t>OM</a:t>
            </a:r>
            <a:r>
              <a:rPr lang="en-US" b="1" baseline="-25000" dirty="0"/>
              <a:t>TM </a:t>
            </a:r>
            <a:r>
              <a:rPr lang="en-US" b="1" dirty="0"/>
              <a:t>Audio</a:t>
            </a:r>
            <a:r>
              <a:rPr lang="en-US" dirty="0"/>
              <a:t> turns your mirror into an audio system with invisible speakers that generate sound into the entire space around you – connect your smart phone via Bluetooth audio</a:t>
            </a:r>
          </a:p>
          <a:p>
            <a:pPr marL="0" lvl="0" indent="0">
              <a:buNone/>
            </a:pPr>
            <a:endParaRPr lang="en-US" dirty="0"/>
          </a:p>
          <a:p>
            <a:pPr marL="0" lvl="0" indent="0">
              <a:buNone/>
            </a:pPr>
            <a:endParaRPr lang="en-US" dirty="0"/>
          </a:p>
          <a:p>
            <a:pPr marL="285750" lvl="0" indent="-285750"/>
            <a:r>
              <a:rPr lang="en-US" dirty="0"/>
              <a:t>USB Charging</a:t>
            </a:r>
          </a:p>
          <a:p>
            <a:pPr marL="285750" lvl="0" indent="-285750"/>
            <a:r>
              <a:rPr lang="en-US" dirty="0"/>
              <a:t>Slim Profile</a:t>
            </a:r>
          </a:p>
          <a:p>
            <a:pPr marL="285750" lvl="0" indent="-285750"/>
            <a:r>
              <a:rPr lang="en-US" dirty="0"/>
              <a:t>Electrical Ports (Medicine Cabinet only)</a:t>
            </a:r>
          </a:p>
          <a:p>
            <a:pPr marL="285750" lvl="0" indent="-285750"/>
            <a:r>
              <a:rPr lang="en-US" dirty="0"/>
              <a:t>Magnetic Storage (Medicine Cabinet only) </a:t>
            </a:r>
          </a:p>
          <a:p>
            <a:pPr marL="285750" lvl="0" indent="-285750"/>
            <a:r>
              <a:rPr lang="en-US" dirty="0"/>
              <a:t>Compact Adjustable Magnification Mirror (Medicine Cabinet only)</a:t>
            </a:r>
          </a:p>
          <a:p>
            <a:pPr marL="285750" lvl="0" indent="-285750"/>
            <a:r>
              <a:rPr lang="en-US" dirty="0"/>
              <a:t>Entice (Medicine Cabinet only – Optional)</a:t>
            </a:r>
            <a:endParaRPr lang="en-US" sz="1400" dirty="0">
              <a:latin typeface="Century Gothic" panose="020B0502020202020204" pitchFamily="34" charset="0"/>
            </a:endParaRPr>
          </a:p>
          <a:p>
            <a:pPr lvl="1"/>
            <a:endParaRPr lang="en-US" dirty="0"/>
          </a:p>
          <a:p>
            <a:pPr marL="285750" indent="-285750"/>
            <a:endParaRPr lang="en-US" dirty="0"/>
          </a:p>
          <a:p>
            <a:pPr lvl="2"/>
            <a:endParaRPr lang="en-US" dirty="0"/>
          </a:p>
        </p:txBody>
      </p:sp>
      <p:sp>
        <p:nvSpPr>
          <p:cNvPr id="2" name="Title 1"/>
          <p:cNvSpPr>
            <a:spLocks noGrp="1"/>
          </p:cNvSpPr>
          <p:nvPr>
            <p:ph type="title"/>
          </p:nvPr>
        </p:nvSpPr>
        <p:spPr/>
        <p:txBody>
          <a:bodyPr/>
          <a:lstStyle/>
          <a:p>
            <a:r>
              <a:rPr lang="en-US" dirty="0"/>
              <a:t>The </a:t>
            </a:r>
            <a:r>
              <a:rPr lang="en-US" dirty="0" err="1"/>
              <a:t>AiO</a:t>
            </a:r>
            <a:r>
              <a:rPr lang="en-US" dirty="0"/>
              <a:t> Collection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321"/>
          <a:stretch/>
        </p:blipFill>
        <p:spPr>
          <a:xfrm>
            <a:off x="5839870" y="3016588"/>
            <a:ext cx="3317010" cy="2716727"/>
          </a:xfrm>
          <a:prstGeom prst="rect">
            <a:avLst/>
          </a:prstGeom>
        </p:spPr>
      </p:pic>
      <p:pic>
        <p:nvPicPr>
          <p:cNvPr id="7" name="Picture 6"/>
          <p:cNvPicPr>
            <a:picLocks noChangeAspect="1"/>
          </p:cNvPicPr>
          <p:nvPr/>
        </p:nvPicPr>
        <p:blipFill rotWithShape="1">
          <a:blip r:embed="rId3"/>
          <a:srcRect l="50224"/>
          <a:stretch/>
        </p:blipFill>
        <p:spPr>
          <a:xfrm>
            <a:off x="4562739" y="4622893"/>
            <a:ext cx="1170262" cy="10975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383" y="808845"/>
            <a:ext cx="3311617" cy="2207744"/>
          </a:xfrm>
          <a:prstGeom prst="rect">
            <a:avLst/>
          </a:prstGeom>
        </p:spPr>
      </p:pic>
      <p:pic>
        <p:nvPicPr>
          <p:cNvPr id="9" name="Picture 8"/>
          <p:cNvPicPr>
            <a:picLocks noChangeAspect="1"/>
          </p:cNvPicPr>
          <p:nvPr/>
        </p:nvPicPr>
        <p:blipFill rotWithShape="1">
          <a:blip r:embed="rId3"/>
          <a:srcRect r="52243"/>
          <a:stretch/>
        </p:blipFill>
        <p:spPr>
          <a:xfrm>
            <a:off x="4496430" y="1790755"/>
            <a:ext cx="1201343" cy="1174319"/>
          </a:xfrm>
          <a:prstGeom prst="rect">
            <a:avLst/>
          </a:prstGeom>
        </p:spPr>
      </p:pic>
    </p:spTree>
    <p:extLst>
      <p:ext uri="{BB962C8B-B14F-4D97-AF65-F5344CB8AC3E}">
        <p14:creationId xmlns:p14="http://schemas.microsoft.com/office/powerpoint/2010/main" val="400971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Light</a:t>
            </a:r>
          </a:p>
        </p:txBody>
      </p:sp>
      <p:sp>
        <p:nvSpPr>
          <p:cNvPr id="6" name="Content Placeholder 5"/>
          <p:cNvSpPr>
            <a:spLocks noGrp="1"/>
          </p:cNvSpPr>
          <p:nvPr>
            <p:ph idx="1"/>
          </p:nvPr>
        </p:nvSpPr>
        <p:spPr>
          <a:xfrm>
            <a:off x="147484" y="943897"/>
            <a:ext cx="4116291" cy="5826682"/>
          </a:xfrm>
        </p:spPr>
        <p:txBody>
          <a:bodyPr/>
          <a:lstStyle/>
          <a:p>
            <a:pPr lvl="0"/>
            <a:r>
              <a:rPr lang="en-US" dirty="0"/>
              <a:t>Design a styling space the is appropriately lit for tasks so that you can:</a:t>
            </a:r>
          </a:p>
          <a:p>
            <a:pPr lvl="1"/>
            <a:r>
              <a:rPr lang="en-US" dirty="0"/>
              <a:t>Properly see your reflection</a:t>
            </a:r>
          </a:p>
          <a:p>
            <a:pPr lvl="1"/>
            <a:r>
              <a:rPr lang="en-US" dirty="0"/>
              <a:t>Avoid eye strain when grooming</a:t>
            </a:r>
          </a:p>
          <a:p>
            <a:pPr lvl="1"/>
            <a:r>
              <a:rPr lang="en-US" dirty="0"/>
              <a:t>Simulate the lighting of the day ahead</a:t>
            </a:r>
          </a:p>
          <a:p>
            <a:pPr lvl="2"/>
            <a:r>
              <a:rPr lang="en-US" dirty="0"/>
              <a:t>Dimming</a:t>
            </a:r>
          </a:p>
          <a:p>
            <a:pPr lvl="2"/>
            <a:r>
              <a:rPr lang="en-US" dirty="0"/>
              <a:t>Tuning</a:t>
            </a:r>
          </a:p>
          <a:p>
            <a:pPr lvl="1"/>
            <a:r>
              <a:rPr lang="en-US" dirty="0"/>
              <a:t>Avoids glare </a:t>
            </a:r>
          </a:p>
        </p:txBody>
      </p:sp>
      <p:sp>
        <p:nvSpPr>
          <p:cNvPr id="5" name="Rectangle 4">
            <a:extLst>
              <a:ext uri="{FF2B5EF4-FFF2-40B4-BE49-F238E27FC236}">
                <a16:creationId xmlns:a16="http://schemas.microsoft.com/office/drawing/2014/main" id="{21F8F4D1-0E79-431A-954C-C2C577E71671}"/>
              </a:ext>
            </a:extLst>
          </p:cNvPr>
          <p:cNvSpPr/>
          <p:nvPr/>
        </p:nvSpPr>
        <p:spPr>
          <a:xfrm>
            <a:off x="5858180" y="2168582"/>
            <a:ext cx="458334" cy="229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6"/>
            <a:endParaRPr lang="en-CA" sz="1429" dirty="0">
              <a:solidFill>
                <a:prstClr val="white"/>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809"/>
          <a:stretch/>
        </p:blipFill>
        <p:spPr>
          <a:xfrm>
            <a:off x="4406386" y="1157467"/>
            <a:ext cx="4737614" cy="3818979"/>
          </a:xfrm>
          <a:prstGeom prst="rect">
            <a:avLst/>
          </a:prstGeom>
        </p:spPr>
      </p:pic>
    </p:spTree>
    <p:extLst>
      <p:ext uri="{BB962C8B-B14F-4D97-AF65-F5344CB8AC3E}">
        <p14:creationId xmlns:p14="http://schemas.microsoft.com/office/powerpoint/2010/main" val="106006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58"/>
            <a:ext cx="7671646" cy="575500"/>
          </a:xfrm>
        </p:spPr>
        <p:txBody>
          <a:bodyPr>
            <a:normAutofit/>
          </a:bodyPr>
          <a:lstStyle/>
          <a:p>
            <a:r>
              <a:rPr lang="en-US" dirty="0"/>
              <a:t>Light Sources</a:t>
            </a:r>
          </a:p>
        </p:txBody>
      </p:sp>
      <p:sp>
        <p:nvSpPr>
          <p:cNvPr id="3" name="Content Placeholder 2"/>
          <p:cNvSpPr>
            <a:spLocks noGrp="1"/>
          </p:cNvSpPr>
          <p:nvPr>
            <p:ph idx="1"/>
          </p:nvPr>
        </p:nvSpPr>
        <p:spPr>
          <a:xfrm>
            <a:off x="147484" y="943897"/>
            <a:ext cx="4931744" cy="5826682"/>
          </a:xfrm>
        </p:spPr>
        <p:txBody>
          <a:bodyPr>
            <a:normAutofit/>
          </a:bodyPr>
          <a:lstStyle/>
          <a:p>
            <a:pPr lvl="1"/>
            <a:endParaRPr lang="en-US" dirty="0"/>
          </a:p>
          <a:p>
            <a:endParaRPr lang="en-US" dirty="0"/>
          </a:p>
          <a:p>
            <a:endParaRPr lang="en-US" dirty="0"/>
          </a:p>
        </p:txBody>
      </p:sp>
      <p:grpSp>
        <p:nvGrpSpPr>
          <p:cNvPr id="13" name="Group 12"/>
          <p:cNvGrpSpPr/>
          <p:nvPr/>
        </p:nvGrpSpPr>
        <p:grpSpPr>
          <a:xfrm>
            <a:off x="2286000" y="2152184"/>
            <a:ext cx="4640146" cy="4505093"/>
            <a:chOff x="4952117" y="3483425"/>
            <a:chExt cx="3321099" cy="350103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9066" t="9172" r="4405"/>
            <a:stretch/>
          </p:blipFill>
          <p:spPr>
            <a:xfrm>
              <a:off x="6480655" y="3485915"/>
              <a:ext cx="1792561" cy="3498544"/>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385" t="9107" r="51932"/>
            <a:stretch/>
          </p:blipFill>
          <p:spPr>
            <a:xfrm>
              <a:off x="4952117" y="3483425"/>
              <a:ext cx="1528539" cy="3501034"/>
            </a:xfrm>
            <a:prstGeom prst="rect">
              <a:avLst/>
            </a:prstGeom>
          </p:spPr>
        </p:pic>
      </p:grpSp>
      <p:sp>
        <p:nvSpPr>
          <p:cNvPr id="14" name="Content Placeholder 3"/>
          <p:cNvSpPr txBox="1">
            <a:spLocks/>
          </p:cNvSpPr>
          <p:nvPr/>
        </p:nvSpPr>
        <p:spPr>
          <a:xfrm>
            <a:off x="152504" y="943897"/>
            <a:ext cx="8819535" cy="5826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Light-Emitting Diode  (LED)</a:t>
            </a:r>
          </a:p>
          <a:p>
            <a:pPr lvl="1"/>
            <a:r>
              <a:rPr lang="en-US" dirty="0"/>
              <a:t>Brighter </a:t>
            </a:r>
          </a:p>
          <a:p>
            <a:pPr lvl="1"/>
            <a:r>
              <a:rPr lang="en-US" dirty="0"/>
              <a:t>Energy Efficient</a:t>
            </a:r>
          </a:p>
          <a:p>
            <a:pPr lvl="1"/>
            <a:r>
              <a:rPr lang="en-US" dirty="0"/>
              <a:t>Long Lasting</a:t>
            </a:r>
          </a:p>
          <a:p>
            <a:pPr marL="457200" lvl="1" indent="0">
              <a:buNone/>
            </a:pPr>
            <a:r>
              <a:rPr lang="en-US" dirty="0"/>
              <a:t>		 </a:t>
            </a:r>
          </a:p>
          <a:p>
            <a:endParaRPr lang="en-US" dirty="0"/>
          </a:p>
        </p:txBody>
      </p:sp>
    </p:spTree>
    <p:extLst>
      <p:ext uri="{BB962C8B-B14F-4D97-AF65-F5344CB8AC3E}">
        <p14:creationId xmlns:p14="http://schemas.microsoft.com/office/powerpoint/2010/main" val="152371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484" y="125157"/>
            <a:ext cx="7559886" cy="575500"/>
          </a:xfrm>
        </p:spPr>
        <p:txBody>
          <a:bodyPr>
            <a:normAutofit/>
          </a:bodyPr>
          <a:lstStyle/>
          <a:p>
            <a:r>
              <a:rPr lang="en-US" dirty="0"/>
              <a:t>Light Source: Output and Brightness</a:t>
            </a:r>
          </a:p>
        </p:txBody>
      </p:sp>
      <p:sp>
        <p:nvSpPr>
          <p:cNvPr id="2" name="Content Placeholder 1"/>
          <p:cNvSpPr>
            <a:spLocks noGrp="1"/>
          </p:cNvSpPr>
          <p:nvPr>
            <p:ph idx="1"/>
          </p:nvPr>
        </p:nvSpPr>
        <p:spPr/>
        <p:txBody>
          <a:bodyPr/>
          <a:lstStyle/>
          <a:p>
            <a:r>
              <a:rPr lang="en-US" dirty="0"/>
              <a:t>Candela</a:t>
            </a:r>
          </a:p>
          <a:p>
            <a:endParaRPr lang="en-US" dirty="0"/>
          </a:p>
        </p:txBody>
      </p:sp>
      <p:sp>
        <p:nvSpPr>
          <p:cNvPr id="10" name="Subtitle 2"/>
          <p:cNvSpPr txBox="1">
            <a:spLocks/>
          </p:cNvSpPr>
          <p:nvPr/>
        </p:nvSpPr>
        <p:spPr>
          <a:xfrm>
            <a:off x="994642" y="4321237"/>
            <a:ext cx="6850676" cy="1140955"/>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pic>
        <p:nvPicPr>
          <p:cNvPr id="7" name="Picture 6"/>
          <p:cNvPicPr>
            <a:picLocks noChangeAspect="1"/>
          </p:cNvPicPr>
          <p:nvPr/>
        </p:nvPicPr>
        <p:blipFill>
          <a:blip r:embed="rId3"/>
          <a:stretch>
            <a:fillRect/>
          </a:stretch>
        </p:blipFill>
        <p:spPr>
          <a:xfrm>
            <a:off x="83862" y="2090172"/>
            <a:ext cx="9060138" cy="3750351"/>
          </a:xfrm>
          <a:prstGeom prst="rect">
            <a:avLst/>
          </a:prstGeom>
        </p:spPr>
      </p:pic>
      <p:sp>
        <p:nvSpPr>
          <p:cNvPr id="8" name="Rectangle 7"/>
          <p:cNvSpPr/>
          <p:nvPr/>
        </p:nvSpPr>
        <p:spPr>
          <a:xfrm>
            <a:off x="6068732" y="2225346"/>
            <a:ext cx="2961909" cy="121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37869" y="2276942"/>
            <a:ext cx="1335210" cy="1349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37869" y="4381899"/>
            <a:ext cx="1335210" cy="1323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44562" y="4587683"/>
            <a:ext cx="3291349" cy="1143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14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484" y="125157"/>
            <a:ext cx="7559886" cy="575500"/>
          </a:xfrm>
        </p:spPr>
        <p:txBody>
          <a:bodyPr>
            <a:normAutofit/>
          </a:bodyPr>
          <a:lstStyle/>
          <a:p>
            <a:r>
              <a:rPr lang="en-US" dirty="0"/>
              <a:t>Light Source: Output and Brightness</a:t>
            </a:r>
          </a:p>
        </p:txBody>
      </p:sp>
      <p:sp>
        <p:nvSpPr>
          <p:cNvPr id="2" name="Content Placeholder 1"/>
          <p:cNvSpPr>
            <a:spLocks noGrp="1"/>
          </p:cNvSpPr>
          <p:nvPr>
            <p:ph idx="1"/>
          </p:nvPr>
        </p:nvSpPr>
        <p:spPr/>
        <p:txBody>
          <a:bodyPr/>
          <a:lstStyle/>
          <a:p>
            <a:r>
              <a:rPr lang="en-US" dirty="0" err="1"/>
              <a:t>Footcandle</a:t>
            </a:r>
            <a:endParaRPr lang="en-US" dirty="0"/>
          </a:p>
          <a:p>
            <a:endParaRPr lang="en-US" dirty="0"/>
          </a:p>
        </p:txBody>
      </p:sp>
      <p:sp>
        <p:nvSpPr>
          <p:cNvPr id="3" name="Rectangle 2"/>
          <p:cNvSpPr/>
          <p:nvPr/>
        </p:nvSpPr>
        <p:spPr>
          <a:xfrm>
            <a:off x="-3926541" y="3072076"/>
            <a:ext cx="4572000" cy="369332"/>
          </a:xfrm>
          <a:prstGeom prst="rect">
            <a:avLst/>
          </a:prstGeom>
        </p:spPr>
        <p:txBody>
          <a:bodyPr>
            <a:spAutoFit/>
          </a:bodyPr>
          <a:lstStyle/>
          <a:p>
            <a:r>
              <a:rPr lang="en-US" dirty="0"/>
              <a:t>Mile per gallon – real world scenario </a:t>
            </a:r>
          </a:p>
        </p:txBody>
      </p:sp>
      <p:sp>
        <p:nvSpPr>
          <p:cNvPr id="4" name="Rectangle 3"/>
          <p:cNvSpPr/>
          <p:nvPr/>
        </p:nvSpPr>
        <p:spPr>
          <a:xfrm>
            <a:off x="-4195483" y="2090172"/>
            <a:ext cx="4572000" cy="923330"/>
          </a:xfrm>
          <a:prstGeom prst="rect">
            <a:avLst/>
          </a:prstGeom>
        </p:spPr>
        <p:txBody>
          <a:bodyPr>
            <a:spAutoFit/>
          </a:bodyPr>
          <a:lstStyle/>
          <a:p>
            <a:endParaRPr lang="en-US" dirty="0"/>
          </a:p>
          <a:p>
            <a:r>
              <a:rPr lang="en-US" dirty="0"/>
              <a:t>Too much light can cause eye strain- </a:t>
            </a:r>
            <a:r>
              <a:rPr lang="en-US" dirty="0" err="1"/>
              <a:t>highbeams</a:t>
            </a:r>
            <a:r>
              <a:rPr lang="en-US" dirty="0"/>
              <a:t> </a:t>
            </a:r>
          </a:p>
        </p:txBody>
      </p:sp>
      <p:sp>
        <p:nvSpPr>
          <p:cNvPr id="10" name="Subtitle 2"/>
          <p:cNvSpPr txBox="1">
            <a:spLocks/>
          </p:cNvSpPr>
          <p:nvPr/>
        </p:nvSpPr>
        <p:spPr>
          <a:xfrm>
            <a:off x="994642" y="4321237"/>
            <a:ext cx="6850676" cy="1140955"/>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pic>
        <p:nvPicPr>
          <p:cNvPr id="7" name="Picture 6"/>
          <p:cNvPicPr>
            <a:picLocks noChangeAspect="1"/>
          </p:cNvPicPr>
          <p:nvPr/>
        </p:nvPicPr>
        <p:blipFill>
          <a:blip r:embed="rId3"/>
          <a:stretch>
            <a:fillRect/>
          </a:stretch>
        </p:blipFill>
        <p:spPr>
          <a:xfrm>
            <a:off x="83862" y="2090172"/>
            <a:ext cx="9060138" cy="3750351"/>
          </a:xfrm>
          <a:prstGeom prst="rect">
            <a:avLst/>
          </a:prstGeom>
        </p:spPr>
      </p:pic>
      <p:sp>
        <p:nvSpPr>
          <p:cNvPr id="8" name="Rectangle 7"/>
          <p:cNvSpPr/>
          <p:nvPr/>
        </p:nvSpPr>
        <p:spPr>
          <a:xfrm>
            <a:off x="6068732" y="2225346"/>
            <a:ext cx="2961909" cy="121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44538" y="2225346"/>
            <a:ext cx="1847213" cy="704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37869" y="4381899"/>
            <a:ext cx="1335210" cy="1323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44562" y="4587683"/>
            <a:ext cx="3291349" cy="1143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29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484" y="125157"/>
            <a:ext cx="7559886" cy="575500"/>
          </a:xfrm>
        </p:spPr>
        <p:txBody>
          <a:bodyPr>
            <a:normAutofit/>
          </a:bodyPr>
          <a:lstStyle/>
          <a:p>
            <a:r>
              <a:rPr lang="en-US" dirty="0"/>
              <a:t>Light Source: Output and Brightness</a:t>
            </a:r>
          </a:p>
        </p:txBody>
      </p:sp>
      <p:sp>
        <p:nvSpPr>
          <p:cNvPr id="2" name="Content Placeholder 1"/>
          <p:cNvSpPr>
            <a:spLocks noGrp="1"/>
          </p:cNvSpPr>
          <p:nvPr>
            <p:ph idx="1"/>
          </p:nvPr>
        </p:nvSpPr>
        <p:spPr/>
        <p:txBody>
          <a:bodyPr/>
          <a:lstStyle/>
          <a:p>
            <a:r>
              <a:rPr lang="en-US" dirty="0"/>
              <a:t>Lux</a:t>
            </a:r>
          </a:p>
          <a:p>
            <a:endParaRPr lang="en-US" dirty="0"/>
          </a:p>
        </p:txBody>
      </p:sp>
      <p:sp>
        <p:nvSpPr>
          <p:cNvPr id="10" name="Subtitle 2"/>
          <p:cNvSpPr txBox="1">
            <a:spLocks/>
          </p:cNvSpPr>
          <p:nvPr/>
        </p:nvSpPr>
        <p:spPr>
          <a:xfrm>
            <a:off x="994642" y="4321237"/>
            <a:ext cx="6850676" cy="1140955"/>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pic>
        <p:nvPicPr>
          <p:cNvPr id="7" name="Picture 6"/>
          <p:cNvPicPr>
            <a:picLocks noChangeAspect="1"/>
          </p:cNvPicPr>
          <p:nvPr/>
        </p:nvPicPr>
        <p:blipFill>
          <a:blip r:embed="rId3"/>
          <a:stretch>
            <a:fillRect/>
          </a:stretch>
        </p:blipFill>
        <p:spPr>
          <a:xfrm>
            <a:off x="83862" y="2090172"/>
            <a:ext cx="9060138" cy="3750351"/>
          </a:xfrm>
          <a:prstGeom prst="rect">
            <a:avLst/>
          </a:prstGeom>
        </p:spPr>
      </p:pic>
      <p:sp>
        <p:nvSpPr>
          <p:cNvPr id="8" name="Rectangle 7"/>
          <p:cNvSpPr/>
          <p:nvPr/>
        </p:nvSpPr>
        <p:spPr>
          <a:xfrm>
            <a:off x="6068732" y="2225346"/>
            <a:ext cx="2961909" cy="1216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44538" y="2225346"/>
            <a:ext cx="1847213" cy="704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58227" y="2205883"/>
            <a:ext cx="1335210" cy="1323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1127" y="4589244"/>
            <a:ext cx="3291349" cy="1143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86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484" y="125157"/>
            <a:ext cx="7559886" cy="575500"/>
          </a:xfrm>
        </p:spPr>
        <p:txBody>
          <a:bodyPr>
            <a:normAutofit/>
          </a:bodyPr>
          <a:lstStyle/>
          <a:p>
            <a:r>
              <a:rPr lang="en-US" dirty="0"/>
              <a:t>Light Source: Output and Brightness</a:t>
            </a:r>
          </a:p>
        </p:txBody>
      </p:sp>
      <p:sp>
        <p:nvSpPr>
          <p:cNvPr id="2" name="Content Placeholder 1"/>
          <p:cNvSpPr>
            <a:spLocks noGrp="1"/>
          </p:cNvSpPr>
          <p:nvPr>
            <p:ph idx="1"/>
          </p:nvPr>
        </p:nvSpPr>
        <p:spPr/>
        <p:txBody>
          <a:bodyPr/>
          <a:lstStyle/>
          <a:p>
            <a:r>
              <a:rPr lang="en-US" dirty="0"/>
              <a:t>Lumens</a:t>
            </a:r>
          </a:p>
          <a:p>
            <a:endParaRPr lang="en-US" dirty="0"/>
          </a:p>
        </p:txBody>
      </p:sp>
      <p:grpSp>
        <p:nvGrpSpPr>
          <p:cNvPr id="9" name="Group 8"/>
          <p:cNvGrpSpPr/>
          <p:nvPr/>
        </p:nvGrpSpPr>
        <p:grpSpPr>
          <a:xfrm>
            <a:off x="83862" y="2090172"/>
            <a:ext cx="9060138" cy="3750351"/>
            <a:chOff x="329091" y="2357718"/>
            <a:chExt cx="8637928" cy="3437837"/>
          </a:xfrm>
        </p:grpSpPr>
        <p:sp>
          <p:nvSpPr>
            <p:cNvPr id="10" name="Subtitle 2"/>
            <p:cNvSpPr txBox="1">
              <a:spLocks/>
            </p:cNvSpPr>
            <p:nvPr/>
          </p:nvSpPr>
          <p:spPr>
            <a:xfrm>
              <a:off x="1197428" y="4402870"/>
              <a:ext cx="6531429" cy="1045880"/>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pic>
          <p:nvPicPr>
            <p:cNvPr id="7" name="Picture 6"/>
            <p:cNvPicPr>
              <a:picLocks noChangeAspect="1"/>
            </p:cNvPicPr>
            <p:nvPr/>
          </p:nvPicPr>
          <p:blipFill>
            <a:blip r:embed="rId3"/>
            <a:stretch>
              <a:fillRect/>
            </a:stretch>
          </p:blipFill>
          <p:spPr>
            <a:xfrm>
              <a:off x="329091" y="2357718"/>
              <a:ext cx="8637928" cy="3437837"/>
            </a:xfrm>
            <a:prstGeom prst="rect">
              <a:avLst/>
            </a:prstGeom>
          </p:spPr>
        </p:pic>
        <p:sp>
          <p:nvSpPr>
            <p:cNvPr id="8" name="Rectangle 7"/>
            <p:cNvSpPr/>
            <p:nvPr/>
          </p:nvSpPr>
          <p:spPr>
            <a:xfrm>
              <a:off x="6051177" y="2456138"/>
              <a:ext cx="2823882" cy="1114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1104" y="2587791"/>
              <a:ext cx="1761131" cy="645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5318" y="2587791"/>
              <a:ext cx="1272988" cy="1213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88545" y="4456406"/>
              <a:ext cx="1272988" cy="1213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215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197428" y="4402870"/>
            <a:ext cx="6531429" cy="1045880"/>
          </a:xfrm>
          <a:prstGeom prst="rect">
            <a:avLst/>
          </a:prstGeom>
        </p:spPr>
        <p:txBody>
          <a:bodyPr vert="horz" lIns="65314" tIns="32657" rIns="65314" bIns="32657"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714" dirty="0"/>
          </a:p>
        </p:txBody>
      </p:sp>
      <p:sp>
        <p:nvSpPr>
          <p:cNvPr id="5" name="Title 1"/>
          <p:cNvSpPr>
            <a:spLocks noGrp="1"/>
          </p:cNvSpPr>
          <p:nvPr>
            <p:ph type="title"/>
          </p:nvPr>
        </p:nvSpPr>
        <p:spPr>
          <a:xfrm>
            <a:off x="147484" y="125157"/>
            <a:ext cx="7559886" cy="575500"/>
          </a:xfrm>
        </p:spPr>
        <p:txBody>
          <a:bodyPr>
            <a:normAutofit/>
          </a:bodyPr>
          <a:lstStyle/>
          <a:p>
            <a:r>
              <a:rPr lang="en-US" dirty="0"/>
              <a:t>Light Source: Color Rendering</a:t>
            </a:r>
          </a:p>
        </p:txBody>
      </p:sp>
      <p:sp>
        <p:nvSpPr>
          <p:cNvPr id="2" name="Content Placeholder 1"/>
          <p:cNvSpPr>
            <a:spLocks noGrp="1"/>
          </p:cNvSpPr>
          <p:nvPr>
            <p:ph idx="1"/>
          </p:nvPr>
        </p:nvSpPr>
        <p:spPr/>
        <p:txBody>
          <a:bodyPr/>
          <a:lstStyle/>
          <a:p>
            <a:r>
              <a:rPr lang="en-US" dirty="0"/>
              <a:t>CRI</a:t>
            </a:r>
          </a:p>
          <a:p>
            <a:pPr lvl="1"/>
            <a:r>
              <a:rPr lang="en-US" dirty="0"/>
              <a:t>Color Rendering Index (CRI) is the current standard metric of a light source’s ability to reveal the colors of objects faithfully in comparison with natural light.  It’s the perfect CRI (100) of sunlight that makes it the standard for color rendering to which we compare all artificial light.</a:t>
            </a:r>
          </a:p>
          <a:p>
            <a:endParaRPr lang="en-US" dirty="0"/>
          </a:p>
        </p:txBody>
      </p:sp>
      <p:pic>
        <p:nvPicPr>
          <p:cNvPr id="6" name="Picture 5"/>
          <p:cNvPicPr>
            <a:picLocks noChangeAspect="1"/>
          </p:cNvPicPr>
          <p:nvPr/>
        </p:nvPicPr>
        <p:blipFill>
          <a:blip r:embed="rId3"/>
          <a:stretch>
            <a:fillRect/>
          </a:stretch>
        </p:blipFill>
        <p:spPr>
          <a:xfrm>
            <a:off x="1579023" y="2554941"/>
            <a:ext cx="5768238" cy="3972560"/>
          </a:xfrm>
          <a:prstGeom prst="rect">
            <a:avLst/>
          </a:prstGeom>
        </p:spPr>
      </p:pic>
    </p:spTree>
    <p:extLst>
      <p:ext uri="{BB962C8B-B14F-4D97-AF65-F5344CB8AC3E}">
        <p14:creationId xmlns:p14="http://schemas.microsoft.com/office/powerpoint/2010/main" val="3140385019"/>
      </p:ext>
    </p:extLst>
  </p:cSld>
  <p:clrMapOvr>
    <a:masterClrMapping/>
  </p:clrMapOvr>
</p:sld>
</file>

<file path=ppt/theme/theme1.xml><?xml version="1.0" encoding="utf-8"?>
<a:theme xmlns:a="http://schemas.openxmlformats.org/drawingml/2006/main" name="Robern Master PP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8381</TotalTime>
  <Words>1243</Words>
  <Application>Microsoft Macintosh PowerPoint</Application>
  <PresentationFormat>On-screen Show (4:3)</PresentationFormat>
  <Paragraphs>174</Paragraphs>
  <Slides>23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Robern Master PPT</vt:lpstr>
      <vt:lpstr>Lighting Deep Dive </vt:lpstr>
      <vt:lpstr>Meeting Consumer Needs</vt:lpstr>
      <vt:lpstr>Light</vt:lpstr>
      <vt:lpstr>Light Sources</vt:lpstr>
      <vt:lpstr>Light Source: Output and Brightness</vt:lpstr>
      <vt:lpstr>Light Source: Output and Brightness</vt:lpstr>
      <vt:lpstr>Light Source: Output and Brightness</vt:lpstr>
      <vt:lpstr>Light Source: Output and Brightness</vt:lpstr>
      <vt:lpstr>Light Source: Color Rendering</vt:lpstr>
      <vt:lpstr>Light Source: Color Rendering</vt:lpstr>
      <vt:lpstr>Light Source: Color Temperature</vt:lpstr>
      <vt:lpstr>Vitality: Robern Product Specs</vt:lpstr>
      <vt:lpstr>Vitality: Robern Product Specs</vt:lpstr>
      <vt:lpstr>AiO: Robern Product Specs</vt:lpstr>
      <vt:lpstr>AiO: Robern Product Specs</vt:lpstr>
      <vt:lpstr>Design: Light Color Temperature</vt:lpstr>
      <vt:lpstr>Design: Light Color Temperature</vt:lpstr>
      <vt:lpstr>Additional Technology </vt:lpstr>
      <vt:lpstr>Additional Technology </vt:lpstr>
      <vt:lpstr>Additional Technology </vt:lpstr>
      <vt:lpstr>Additional Technology </vt:lpstr>
      <vt:lpstr>Vitality Lighted Mirror Collection</vt:lpstr>
      <vt:lpstr>The AiO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Robern  Champions Training</dc:title>
  <dc:creator>ERICKSON INGRID</dc:creator>
  <cp:lastModifiedBy>Tony DiCristoforo</cp:lastModifiedBy>
  <cp:revision>225</cp:revision>
  <cp:lastPrinted>2018-03-01T15:44:57Z</cp:lastPrinted>
  <dcterms:created xsi:type="dcterms:W3CDTF">2016-08-25T12:14:56Z</dcterms:created>
  <dcterms:modified xsi:type="dcterms:W3CDTF">2019-12-16T15:00:39Z</dcterms:modified>
</cp:coreProperties>
</file>