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media/image120.tif" ContentType="image/tif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65" r:id="rId2"/>
    <p:sldId id="266" r:id="rId3"/>
    <p:sldId id="267" r:id="rId4"/>
    <p:sldId id="269" r:id="rId5"/>
    <p:sldId id="270" r:id="rId6"/>
    <p:sldId id="271" r:id="rId7"/>
    <p:sldId id="317" r:id="rId8"/>
    <p:sldId id="303" r:id="rId9"/>
    <p:sldId id="300" r:id="rId10"/>
    <p:sldId id="294" r:id="rId11"/>
    <p:sldId id="295" r:id="rId12"/>
    <p:sldId id="296" r:id="rId13"/>
    <p:sldId id="304" r:id="rId14"/>
    <p:sldId id="272" r:id="rId15"/>
    <p:sldId id="274" r:id="rId16"/>
    <p:sldId id="275" r:id="rId17"/>
    <p:sldId id="276" r:id="rId18"/>
    <p:sldId id="277" r:id="rId19"/>
    <p:sldId id="318" r:id="rId20"/>
    <p:sldId id="305" r:id="rId21"/>
    <p:sldId id="278" r:id="rId22"/>
    <p:sldId id="279" r:id="rId23"/>
    <p:sldId id="280" r:id="rId24"/>
    <p:sldId id="281" r:id="rId25"/>
    <p:sldId id="282" r:id="rId26"/>
    <p:sldId id="298" r:id="rId27"/>
    <p:sldId id="284" r:id="rId28"/>
    <p:sldId id="316" r:id="rId29"/>
    <p:sldId id="306" r:id="rId30"/>
    <p:sldId id="319" r:id="rId31"/>
    <p:sldId id="307" r:id="rId32"/>
    <p:sldId id="287" r:id="rId33"/>
    <p:sldId id="297" r:id="rId34"/>
    <p:sldId id="308" r:id="rId35"/>
    <p:sldId id="310" r:id="rId36"/>
    <p:sldId id="309" r:id="rId37"/>
    <p:sldId id="311" r:id="rId38"/>
    <p:sldId id="312" r:id="rId39"/>
    <p:sldId id="314" r:id="rId40"/>
    <p:sldId id="315" r:id="rId41"/>
    <p:sldId id="285" r:id="rId42"/>
  </p:sldIdLst>
  <p:sldSz cx="9144000" cy="5143500" type="screen16x9"/>
  <p:notesSz cx="6858000" cy="9144000"/>
  <p:custDataLst>
    <p:tags r:id="rId44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281E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30" d="100"/>
          <a:sy n="130" d="100"/>
        </p:scale>
        <p:origin x="-1074" y="-372"/>
      </p:cViewPr>
      <p:guideLst>
        <p:guide orient="horz" pos="132"/>
        <p:guide orient="horz" pos="564"/>
        <p:guide pos="240"/>
        <p:guide pos="432"/>
        <p:guide pos="55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DBB56-8FD7-4D1D-80D1-6CA77FB7E2F5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BC7CD-7DD0-46B5-8855-31CEB40C7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5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 to what radius</a:t>
            </a:r>
            <a:r>
              <a:rPr lang="en-US" baseline="0" dirty="0" smtClean="0"/>
              <a:t> can you deep draw?</a:t>
            </a:r>
          </a:p>
          <a:p>
            <a:r>
              <a:rPr lang="en-US" baseline="0" dirty="0" smtClean="0"/>
              <a:t>Talk about cleaning issue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C0833-E8F6-423F-B68B-8435A0983B14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64150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C0833-E8F6-423F-B68B-8435A0983B14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70634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C0833-E8F6-423F-B68B-8435A0983B14}" type="slidenum">
              <a:rPr lang="de-CH" smtClean="0"/>
              <a:t>41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27367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: Fran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693000"/>
            <a:ext cx="7772400" cy="526256"/>
          </a:xfrm>
        </p:spPr>
        <p:txBody>
          <a:bodyPr lIns="0" rIns="0">
            <a:normAutofit/>
          </a:bodyPr>
          <a:lstStyle>
            <a:lvl1pPr algn="r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4226400"/>
            <a:ext cx="6400800" cy="571500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CH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80999" y="285750"/>
            <a:ext cx="8382001" cy="3232150"/>
            <a:chOff x="380999" y="285750"/>
            <a:chExt cx="8382001" cy="3232150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0999" y="752776"/>
              <a:ext cx="8382001" cy="276512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999" y="285750"/>
              <a:ext cx="1178906" cy="3810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8766026" y="752776"/>
            <a:ext cx="45719" cy="2765124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Rectangle 17"/>
          <p:cNvSpPr/>
          <p:nvPr userDrawn="1"/>
        </p:nvSpPr>
        <p:spPr>
          <a:xfrm>
            <a:off x="3145529" y="752776"/>
            <a:ext cx="45719" cy="2765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tangle 9"/>
          <p:cNvSpPr/>
          <p:nvPr userDrawn="1"/>
        </p:nvSpPr>
        <p:spPr>
          <a:xfrm>
            <a:off x="5955778" y="752776"/>
            <a:ext cx="45719" cy="2765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3097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WC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31228"/>
            <a:ext cx="8077200" cy="460772"/>
          </a:xfrm>
          <a:noFill/>
          <a:ln>
            <a:noFill/>
          </a:ln>
        </p:spPr>
        <p:txBody>
          <a:bodyPr wrap="square" lIns="0" tIns="0" rIns="0" bIns="0" anchor="b" anchorCtr="0">
            <a:noAutofit/>
          </a:bodyPr>
          <a:lstStyle>
            <a:lvl1pPr algn="l">
              <a:defRPr lang="de-CH" sz="26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</a:pPr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C6FA73D8-DA72-466C-AAF9-5247154E1A57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5" name="Rechteck 5"/>
          <p:cNvSpPr/>
          <p:nvPr userDrawn="1"/>
        </p:nvSpPr>
        <p:spPr>
          <a:xfrm>
            <a:off x="0" y="0"/>
            <a:ext cx="144000" cy="792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08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WC: Sim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6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12760" y="3168802"/>
            <a:ext cx="2113240" cy="1398556"/>
          </a:xfrm>
          <a:solidFill>
            <a:schemeClr val="bg1">
              <a:lumMod val="85000"/>
              <a:alpha val="9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600" b="1" smtClean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de-CH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xxx</a:t>
            </a:r>
            <a:endParaRPr lang="de-CH" dirty="0"/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4676611" y="3168802"/>
            <a:ext cx="2113240" cy="1398556"/>
          </a:xfrm>
          <a:solidFill>
            <a:schemeClr val="bg1">
              <a:lumMod val="85000"/>
              <a:alpha val="9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600" b="1" smtClean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de-CH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xxx</a:t>
            </a:r>
            <a:endParaRPr lang="de-CH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5858536" y="1232340"/>
            <a:ext cx="2113240" cy="1398556"/>
          </a:xfrm>
          <a:solidFill>
            <a:schemeClr val="bg1">
              <a:lumMod val="85000"/>
              <a:alpha val="9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600" b="1" smtClean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de-CH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xxx</a:t>
            </a:r>
            <a:endParaRPr lang="de-CH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130833" y="1232340"/>
            <a:ext cx="2113240" cy="1398556"/>
          </a:xfrm>
          <a:solidFill>
            <a:schemeClr val="bg1">
              <a:lumMod val="85000"/>
              <a:alpha val="9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600" b="1" smtClean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de-CH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xxx</a:t>
            </a:r>
            <a:endParaRPr lang="de-CH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31228"/>
            <a:ext cx="8077200" cy="460772"/>
          </a:xfrm>
          <a:noFill/>
          <a:ln>
            <a:noFill/>
          </a:ln>
        </p:spPr>
        <p:txBody>
          <a:bodyPr wrap="square" lIns="0" tIns="0" rIns="0" bIns="0" anchor="b" anchorCtr="0">
            <a:noAutofit/>
          </a:bodyPr>
          <a:lstStyle>
            <a:lvl1pPr algn="l">
              <a:defRPr lang="de-CH" sz="26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</a:pPr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C6FA73D8-DA72-466C-AAF9-5247154E1A57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5" name="Rechteck 5"/>
          <p:cNvSpPr/>
          <p:nvPr userDrawn="1"/>
        </p:nvSpPr>
        <p:spPr>
          <a:xfrm>
            <a:off x="0" y="0"/>
            <a:ext cx="144000" cy="792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949020" y="2925411"/>
            <a:ext cx="724596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6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494684" y="1232340"/>
            <a:ext cx="2113240" cy="1398556"/>
          </a:xfrm>
          <a:solidFill>
            <a:schemeClr val="bg1">
              <a:lumMod val="85000"/>
              <a:alpha val="9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600" b="1" smtClean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de-CH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xxx</a:t>
            </a:r>
            <a:endParaRPr lang="de-CH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4306543" y="2781300"/>
            <a:ext cx="530915" cy="302684"/>
          </a:xfrm>
          <a:solidFill>
            <a:schemeClr val="bg1"/>
          </a:solidFill>
        </p:spPr>
        <p:txBody>
          <a:bodyPr wrap="none" rtlCol="0" anchor="ctr">
            <a:spAutoFit/>
          </a:bodyPr>
          <a:lstStyle>
            <a:lvl1pPr marL="0" indent="0">
              <a:buFontTx/>
              <a:buNone/>
              <a:defRPr lang="de-CH" sz="1800" dirty="0">
                <a:solidFill>
                  <a:schemeClr val="tx1"/>
                </a:solidFill>
              </a:defRPr>
            </a:lvl1pPr>
          </a:lstStyle>
          <a:p>
            <a:pPr marL="0" lvl="0" algn="ctr"/>
            <a:r>
              <a:rPr lang="en-US" dirty="0" smtClean="0"/>
              <a:t>xxx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43896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WC: Simp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5800" y="3750688"/>
            <a:ext cx="8077200" cy="733425"/>
          </a:xfrm>
        </p:spPr>
        <p:txBody>
          <a:bodyPr lIns="0" rIns="0" anchor="ctr">
            <a:normAutofit/>
          </a:bodyPr>
          <a:lstStyle>
            <a:lvl1pPr marL="0" indent="0" algn="r">
              <a:buFontTx/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de-CH" dirty="0"/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473163" y="841232"/>
            <a:ext cx="8473707" cy="3070861"/>
            <a:chOff x="209550" y="1200149"/>
            <a:chExt cx="10479088" cy="3797611"/>
          </a:xfrm>
        </p:grpSpPr>
        <p:pic>
          <p:nvPicPr>
            <p:cNvPr id="12" name="Picture 11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4" b="36869"/>
            <a:stretch/>
          </p:blipFill>
          <p:spPr>
            <a:xfrm>
              <a:off x="433134" y="1463693"/>
              <a:ext cx="3237457" cy="323618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0" t="5412" r="14380" b="2641"/>
            <a:stretch/>
          </p:blipFill>
          <p:spPr>
            <a:xfrm>
              <a:off x="7070606" y="1463693"/>
              <a:ext cx="3237457" cy="32361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65" t="11136" r="4319" b="27933"/>
            <a:stretch/>
          </p:blipFill>
          <p:spPr>
            <a:xfrm>
              <a:off x="3738248" y="1463693"/>
              <a:ext cx="3264701" cy="323618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554" b="94331" l="9993" r="953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9" t="3482" r="9297"/>
            <a:stretch/>
          </p:blipFill>
          <p:spPr>
            <a:xfrm>
              <a:off x="8689333" y="1200149"/>
              <a:ext cx="1999305" cy="379761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20" t="20729" b="10634"/>
            <a:stretch/>
          </p:blipFill>
          <p:spPr>
            <a:xfrm>
              <a:off x="209550" y="1676400"/>
              <a:ext cx="3546548" cy="3152775"/>
            </a:xfrm>
            <a:prstGeom prst="rect">
              <a:avLst/>
            </a:prstGeom>
          </p:spPr>
        </p:pic>
      </p:grpSp>
      <p:pic>
        <p:nvPicPr>
          <p:cNvPr id="17" name="Shape 23" descr="KWC_logo_c_rgb_p_150dpi.png"/>
          <p:cNvPicPr preferRelativeResize="0"/>
          <p:nvPr userDrawn="1"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995" y="467146"/>
            <a:ext cx="862011" cy="4200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710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: Franke/KW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693000"/>
            <a:ext cx="7772400" cy="526256"/>
          </a:xfrm>
        </p:spPr>
        <p:txBody>
          <a:bodyPr lIns="0" rIns="0">
            <a:normAutofit/>
          </a:bodyPr>
          <a:lstStyle>
            <a:lvl1pPr algn="r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4226400"/>
            <a:ext cx="6400800" cy="571500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CH"/>
          </a:p>
        </p:txBody>
      </p:sp>
      <p:sp>
        <p:nvSpPr>
          <p:cNvPr id="13" name="Rectangle 12"/>
          <p:cNvSpPr/>
          <p:nvPr userDrawn="1"/>
        </p:nvSpPr>
        <p:spPr>
          <a:xfrm>
            <a:off x="8766026" y="752776"/>
            <a:ext cx="45719" cy="2765124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80999" y="285750"/>
            <a:ext cx="4168141" cy="3232150"/>
            <a:chOff x="380999" y="285750"/>
            <a:chExt cx="4168141" cy="323215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999" y="285750"/>
              <a:ext cx="1178906" cy="381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1000" y="752776"/>
              <a:ext cx="4168140" cy="276512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4594859" y="299514"/>
            <a:ext cx="4174977" cy="3218386"/>
            <a:chOff x="4594859" y="299514"/>
            <a:chExt cx="4174977" cy="3218386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6003" y="299514"/>
              <a:ext cx="783144" cy="381000"/>
            </a:xfrm>
            <a:prstGeom prst="rect">
              <a:avLst/>
            </a:prstGeom>
          </p:spPr>
        </p:pic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138" r="1"/>
            <a:stretch/>
          </p:blipFill>
          <p:spPr bwMode="auto">
            <a:xfrm>
              <a:off x="4594859" y="752776"/>
              <a:ext cx="4174977" cy="2765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Rectangle 17"/>
          <p:cNvSpPr/>
          <p:nvPr userDrawn="1"/>
        </p:nvSpPr>
        <p:spPr>
          <a:xfrm>
            <a:off x="4549140" y="752776"/>
            <a:ext cx="45719" cy="2765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2250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: Franke/KWC/Kind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693000"/>
            <a:ext cx="7772400" cy="526256"/>
          </a:xfrm>
        </p:spPr>
        <p:txBody>
          <a:bodyPr lIns="0" rIns="0">
            <a:normAutofit/>
          </a:bodyPr>
          <a:lstStyle>
            <a:lvl1pPr algn="r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4226400"/>
            <a:ext cx="6400800" cy="571500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CH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375200" y="285750"/>
            <a:ext cx="2770329" cy="3232150"/>
            <a:chOff x="375200" y="285750"/>
            <a:chExt cx="2770329" cy="3232150"/>
          </a:xfrm>
        </p:grpSpPr>
        <p:pic>
          <p:nvPicPr>
            <p:cNvPr id="24" name="Picture 2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22"/>
            <a:stretch/>
          </p:blipFill>
          <p:spPr>
            <a:xfrm>
              <a:off x="375200" y="752776"/>
              <a:ext cx="2770329" cy="276512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999" y="285750"/>
              <a:ext cx="1178906" cy="3810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8766026" y="752776"/>
            <a:ext cx="45719" cy="2765124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213100" y="299514"/>
            <a:ext cx="2714572" cy="3218386"/>
            <a:chOff x="3213100" y="299514"/>
            <a:chExt cx="2714572" cy="3218386"/>
          </a:xfrm>
        </p:grpSpPr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675"/>
            <a:stretch/>
          </p:blipFill>
          <p:spPr bwMode="auto">
            <a:xfrm>
              <a:off x="3213100" y="752776"/>
              <a:ext cx="2714572" cy="2765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4244" y="299514"/>
              <a:ext cx="783144" cy="38100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 userDrawn="1"/>
        </p:nvGrpSpPr>
        <p:grpSpPr>
          <a:xfrm>
            <a:off x="5995498" y="311116"/>
            <a:ext cx="2761504" cy="3206784"/>
            <a:chOff x="5995498" y="311116"/>
            <a:chExt cx="2761504" cy="3206784"/>
          </a:xfrm>
        </p:grpSpPr>
        <p:pic>
          <p:nvPicPr>
            <p:cNvPr id="1026" name="Picture 2" descr="http://tapsbath.com/wp-content/uploads/kindred6.jpg"/>
            <p:cNvPicPr>
              <a:picLocks noChangeAspect="1" noChangeArrowheads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498" y="752776"/>
              <a:ext cx="2761504" cy="2765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4" descr="https://encrypted-tbn2.gstatic.com/images?q=tbn:ANd9GcTcaa61rkK85H3Bu27-TOlMoO3CYb1QSCHrBNMqpPLwSHBjo_6Lwg"/>
            <p:cNvPicPr>
              <a:picLocks noChangeAspect="1" noChangeArrowheads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32500" y="311116"/>
              <a:ext cx="1843961" cy="323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17"/>
          <p:cNvSpPr/>
          <p:nvPr userDrawn="1"/>
        </p:nvSpPr>
        <p:spPr>
          <a:xfrm>
            <a:off x="3145529" y="752776"/>
            <a:ext cx="45719" cy="2765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tangle 9"/>
          <p:cNvSpPr/>
          <p:nvPr userDrawn="1"/>
        </p:nvSpPr>
        <p:spPr>
          <a:xfrm>
            <a:off x="5955778" y="752776"/>
            <a:ext cx="45719" cy="2765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28507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WC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22"/>
          <p:cNvPicPr preferRelativeResize="0"/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800" y="1047750"/>
            <a:ext cx="6248400" cy="38846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606740"/>
            <a:ext cx="7772400" cy="526256"/>
          </a:xfrm>
        </p:spPr>
        <p:txBody>
          <a:bodyPr lIns="0" rIns="0">
            <a:normAutofit/>
          </a:bodyPr>
          <a:lstStyle>
            <a:lvl1pPr algn="l">
              <a:defRPr sz="3200"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226400"/>
            <a:ext cx="6400800" cy="571500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CH"/>
          </a:p>
        </p:txBody>
      </p:sp>
      <p:pic>
        <p:nvPicPr>
          <p:cNvPr id="19" name="Shape 23" descr="KWC_logo_c_rgb_p_150dpi.png"/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995" y="467146"/>
            <a:ext cx="862011" cy="4200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948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02776"/>
            <a:ext cx="8077200" cy="460772"/>
          </a:xfrm>
        </p:spPr>
        <p:txBody>
          <a:bodyPr lIns="0" tIns="17994" rIns="0" bIns="0" anchor="t">
            <a:normAutofit/>
          </a:bodyPr>
          <a:lstStyle>
            <a:lvl1pPr algn="l">
              <a:defRPr sz="260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95350"/>
            <a:ext cx="8001000" cy="3699272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C6FA73D8-DA72-466C-AAF9-5247154E1A57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7" name="Rectangle 6"/>
          <p:cNvSpPr>
            <a:spLocks/>
          </p:cNvSpPr>
          <p:nvPr userDrawn="1"/>
        </p:nvSpPr>
        <p:spPr>
          <a:xfrm>
            <a:off x="380186" y="208405"/>
            <a:ext cx="246888" cy="246888"/>
          </a:xfrm>
          <a:prstGeom prst="rect">
            <a:avLst/>
          </a:prstGeom>
          <a:solidFill>
            <a:srgbClr val="DC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71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02776"/>
            <a:ext cx="8077200" cy="460772"/>
          </a:xfrm>
        </p:spPr>
        <p:txBody>
          <a:bodyPr lIns="0" tIns="17994" rIns="0" bIns="0" anchor="t">
            <a:normAutofit/>
          </a:bodyPr>
          <a:lstStyle>
            <a:lvl1pPr algn="l">
              <a:defRPr sz="260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C6FA73D8-DA72-466C-AAF9-5247154E1A57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7" name="Rectangle 6"/>
          <p:cNvSpPr>
            <a:spLocks/>
          </p:cNvSpPr>
          <p:nvPr userDrawn="1"/>
        </p:nvSpPr>
        <p:spPr>
          <a:xfrm>
            <a:off x="380186" y="208405"/>
            <a:ext cx="246888" cy="246888"/>
          </a:xfrm>
          <a:prstGeom prst="rect">
            <a:avLst/>
          </a:prstGeom>
          <a:solidFill>
            <a:srgbClr val="DC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78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NKE: Sim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02776"/>
            <a:ext cx="8077200" cy="460772"/>
          </a:xfrm>
        </p:spPr>
        <p:txBody>
          <a:bodyPr lIns="0" tIns="17994" rIns="0" bIns="0" anchor="t">
            <a:normAutofit/>
          </a:bodyPr>
          <a:lstStyle>
            <a:lvl1pPr algn="l">
              <a:defRPr sz="260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C6FA73D8-DA72-466C-AAF9-5247154E1A57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7" name="Rectangle 6"/>
          <p:cNvSpPr>
            <a:spLocks/>
          </p:cNvSpPr>
          <p:nvPr userDrawn="1"/>
        </p:nvSpPr>
        <p:spPr>
          <a:xfrm>
            <a:off x="380186" y="208405"/>
            <a:ext cx="246888" cy="246888"/>
          </a:xfrm>
          <a:prstGeom prst="rect">
            <a:avLst/>
          </a:prstGeom>
          <a:solidFill>
            <a:srgbClr val="DC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 Placehold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1130833" y="3168802"/>
            <a:ext cx="2113240" cy="1398556"/>
          </a:xfrm>
          <a:solidFill>
            <a:schemeClr val="bg1">
              <a:lumMod val="85000"/>
              <a:alpha val="9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600" b="1" smtClean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de-CH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xxx</a:t>
            </a:r>
            <a:endParaRPr lang="de-CH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5858536" y="3168802"/>
            <a:ext cx="2113240" cy="1398556"/>
          </a:xfrm>
          <a:solidFill>
            <a:schemeClr val="bg1">
              <a:lumMod val="85000"/>
              <a:alpha val="9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600" b="1" smtClean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de-CH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xxx</a:t>
            </a:r>
            <a:endParaRPr lang="de-CH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5858536" y="1232340"/>
            <a:ext cx="2113240" cy="1398556"/>
          </a:xfrm>
          <a:solidFill>
            <a:schemeClr val="bg1">
              <a:lumMod val="85000"/>
              <a:alpha val="9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600" b="1" smtClean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de-CH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xxx</a:t>
            </a:r>
            <a:endParaRPr lang="de-CH" dirty="0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130833" y="1232340"/>
            <a:ext cx="2113240" cy="1398556"/>
          </a:xfrm>
          <a:solidFill>
            <a:schemeClr val="bg1">
              <a:lumMod val="85000"/>
              <a:alpha val="9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600" b="1" smtClean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de-CH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xxx</a:t>
            </a:r>
            <a:endParaRPr lang="de-CH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49020" y="2925411"/>
            <a:ext cx="7245960" cy="0"/>
          </a:xfrm>
          <a:prstGeom prst="line">
            <a:avLst/>
          </a:prstGeom>
          <a:ln>
            <a:solidFill>
              <a:srgbClr val="DC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494684" y="1232340"/>
            <a:ext cx="2113240" cy="1398556"/>
          </a:xfrm>
          <a:solidFill>
            <a:schemeClr val="bg1">
              <a:lumMod val="85000"/>
              <a:alpha val="9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600" b="1" smtClean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de-CH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xxx</a:t>
            </a:r>
            <a:endParaRPr lang="de-CH" dirty="0"/>
          </a:p>
        </p:txBody>
      </p:sp>
      <p:sp>
        <p:nvSpPr>
          <p:cNvPr id="13" name="Text Placehold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4306543" y="2781300"/>
            <a:ext cx="530915" cy="302684"/>
          </a:xfrm>
          <a:solidFill>
            <a:schemeClr val="bg1"/>
          </a:solidFill>
        </p:spPr>
        <p:txBody>
          <a:bodyPr wrap="none" rtlCol="0" anchor="ctr">
            <a:spAutoFit/>
          </a:bodyPr>
          <a:lstStyle>
            <a:lvl1pPr marL="0" indent="0">
              <a:buFontTx/>
              <a:buNone/>
              <a:defRPr lang="de-CH" sz="1800" dirty="0">
                <a:solidFill>
                  <a:schemeClr val="tx1"/>
                </a:solidFill>
              </a:defRPr>
            </a:lvl1pPr>
          </a:lstStyle>
          <a:p>
            <a:pPr marL="0" lvl="0" algn="ctr"/>
            <a:r>
              <a:rPr lang="en-US" dirty="0" smtClean="0"/>
              <a:t>xxx</a:t>
            </a:r>
            <a:endParaRPr lang="de-CH" dirty="0"/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9" hasCustomPrompt="1"/>
          </p:nvPr>
        </p:nvSpPr>
        <p:spPr>
          <a:xfrm>
            <a:off x="3494684" y="3168802"/>
            <a:ext cx="2113240" cy="1398556"/>
          </a:xfrm>
          <a:solidFill>
            <a:schemeClr val="bg1">
              <a:lumMod val="85000"/>
              <a:alpha val="9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600" b="1" smtClean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de-CH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xxx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76529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Simp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gray">
          <a:xfrm>
            <a:off x="0" y="1962150"/>
            <a:ext cx="9144000" cy="733425"/>
          </a:xfrm>
          <a:prstGeom prst="rect">
            <a:avLst/>
          </a:prstGeom>
          <a:solidFill>
            <a:srgbClr val="DC281E"/>
          </a:solidFill>
          <a:ln w="12700" algn="ctr">
            <a:solidFill>
              <a:srgbClr val="DC281E"/>
            </a:solidFill>
            <a:miter lim="800000"/>
            <a:headEnd type="none" w="lg" len="lg"/>
            <a:tailEnd type="none" w="lg" len="lg"/>
          </a:ln>
        </p:spPr>
        <p:txBody>
          <a:bodyPr lIns="507334" tIns="218193" rIns="87278" bIns="218193" anchor="ctr">
            <a:spAutoFit/>
          </a:bodyPr>
          <a:lstStyle/>
          <a:p>
            <a:pPr>
              <a:spcBef>
                <a:spcPct val="20000"/>
              </a:spcBef>
              <a:defRPr/>
            </a:pPr>
            <a:endParaRPr lang="en-US" sz="19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5800" y="1962149"/>
            <a:ext cx="8458200" cy="733425"/>
          </a:xfrm>
        </p:spPr>
        <p:txBody>
          <a:bodyPr lIns="0" rIns="0" anchor="ctr"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37020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143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00584"/>
            <a:ext cx="8074152" cy="457200"/>
          </a:xfrm>
          <a:prstGeom prst="rect">
            <a:avLst/>
          </a:prstGeom>
        </p:spPr>
        <p:txBody>
          <a:bodyPr vert="horz" lIns="0" tIns="17994" rIns="0" bIns="0" rtlCol="0" anchor="t">
            <a:normAutofit/>
          </a:bodyPr>
          <a:lstStyle/>
          <a:p>
            <a:pPr lvl="0" algn="l"/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896112"/>
            <a:ext cx="8001000" cy="3703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A73D8-DA72-466C-AAF9-5247154E1A57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7404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1" r:id="rId2"/>
    <p:sldLayoutId id="2147483649" r:id="rId3"/>
    <p:sldLayoutId id="2147483659" r:id="rId4"/>
    <p:sldLayoutId id="2147483650" r:id="rId5"/>
    <p:sldLayoutId id="2147483653" r:id="rId6"/>
    <p:sldLayoutId id="2147483658" r:id="rId7"/>
    <p:sldLayoutId id="2147483654" r:id="rId8"/>
    <p:sldLayoutId id="2147483655" r:id="rId9"/>
    <p:sldLayoutId id="2147483656" r:id="rId10"/>
    <p:sldLayoutId id="2147483657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lang="de-CH" sz="2600" kern="1200" cap="all" baseline="0" smtClean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en-US" sz="2400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lang="en-US" sz="2000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lang="en-US" sz="1600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lang="de-CH" sz="1600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png"/><Relationship Id="rId14" Type="http://schemas.openxmlformats.org/officeDocument/2006/relationships/image" Target="../media/image7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45.png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jpeg"/><Relationship Id="rId18" Type="http://schemas.openxmlformats.org/officeDocument/2006/relationships/image" Target="../media/image111.png"/><Relationship Id="rId3" Type="http://schemas.openxmlformats.org/officeDocument/2006/relationships/image" Target="../media/image91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image" Target="../media/image98.jpeg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eg"/><Relationship Id="rId11" Type="http://schemas.openxmlformats.org/officeDocument/2006/relationships/image" Target="../media/image104.png"/><Relationship Id="rId5" Type="http://schemas.openxmlformats.org/officeDocument/2006/relationships/image" Target="../media/image93.png"/><Relationship Id="rId15" Type="http://schemas.openxmlformats.org/officeDocument/2006/relationships/image" Target="../media/image108.png"/><Relationship Id="rId10" Type="http://schemas.openxmlformats.org/officeDocument/2006/relationships/image" Target="../media/image103.jpeg"/><Relationship Id="rId19" Type="http://schemas.openxmlformats.org/officeDocument/2006/relationships/image" Target="../media/image112.png"/><Relationship Id="rId4" Type="http://schemas.openxmlformats.org/officeDocument/2006/relationships/image" Target="../media/image92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tags" Target="../tags/tag15.xml"/><Relationship Id="rId7" Type="http://schemas.openxmlformats.org/officeDocument/2006/relationships/image" Target="../media/image115.jpeg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tif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8.jpe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8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t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3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" Type="http://schemas.openxmlformats.org/officeDocument/2006/relationships/tags" Target="../tags/tag17.xml"/><Relationship Id="rId16" Type="http://schemas.openxmlformats.org/officeDocument/2006/relationships/image" Target="../media/image129.png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1.png"/><Relationship Id="rId11" Type="http://schemas.openxmlformats.org/officeDocument/2006/relationships/image" Target="../media/image124.png"/><Relationship Id="rId5" Type="http://schemas.openxmlformats.org/officeDocument/2006/relationships/image" Target="../media/image16.emf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19" Type="http://schemas.openxmlformats.org/officeDocument/2006/relationships/image" Target="../media/image132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tags" Target="../tags/tag19.xml"/><Relationship Id="rId7" Type="http://schemas.openxmlformats.org/officeDocument/2006/relationships/image" Target="../media/image134.jpeg"/><Relationship Id="rId2" Type="http://schemas.openxmlformats.org/officeDocument/2006/relationships/tags" Target="../tags/tag1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37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3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1.xlsx"/><Relationship Id="rId3" Type="http://schemas.openxmlformats.org/officeDocument/2006/relationships/tags" Target="../tags/tag21.xml"/><Relationship Id="rId7" Type="http://schemas.openxmlformats.org/officeDocument/2006/relationships/image" Target="../media/image16.emf"/><Relationship Id="rId2" Type="http://schemas.openxmlformats.org/officeDocument/2006/relationships/tags" Target="../tags/tag20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4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tags" Target="../tags/tag5.xml"/><Relationship Id="rId7" Type="http://schemas.openxmlformats.org/officeDocument/2006/relationships/image" Target="../media/image33.jpeg"/><Relationship Id="rId12" Type="http://schemas.openxmlformats.org/officeDocument/2006/relationships/image" Target="../media/image37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emf"/><Relationship Id="rId11" Type="http://schemas.openxmlformats.org/officeDocument/2006/relationships/image" Target="../media/image36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6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tags" Target="../tags/tag7.xml"/><Relationship Id="rId7" Type="http://schemas.openxmlformats.org/officeDocument/2006/relationships/image" Target="../media/image16.emf"/><Relationship Id="rId12" Type="http://schemas.openxmlformats.org/officeDocument/2006/relationships/image" Target="../media/image43.jpe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1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2.jpeg"/><Relationship Id="rId18" Type="http://schemas.openxmlformats.org/officeDocument/2006/relationships/image" Target="../media/image57.jpeg"/><Relationship Id="rId3" Type="http://schemas.openxmlformats.org/officeDocument/2006/relationships/tags" Target="../tags/tag11.xml"/><Relationship Id="rId7" Type="http://schemas.openxmlformats.org/officeDocument/2006/relationships/image" Target="../media/image47.png"/><Relationship Id="rId12" Type="http://schemas.openxmlformats.org/officeDocument/2006/relationships/image" Target="../media/image51.jpeg"/><Relationship Id="rId17" Type="http://schemas.openxmlformats.org/officeDocument/2006/relationships/image" Target="../media/image56.png"/><Relationship Id="rId2" Type="http://schemas.openxmlformats.org/officeDocument/2006/relationships/tags" Target="../tags/tag10.xml"/><Relationship Id="rId16" Type="http://schemas.openxmlformats.org/officeDocument/2006/relationships/image" Target="../media/image55.jpeg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emf"/><Relationship Id="rId11" Type="http://schemas.openxmlformats.org/officeDocument/2006/relationships/image" Target="../media/image50.jpeg"/><Relationship Id="rId5" Type="http://schemas.openxmlformats.org/officeDocument/2006/relationships/oleObject" Target="../embeddings/oleObject5.bin"/><Relationship Id="rId15" Type="http://schemas.openxmlformats.org/officeDocument/2006/relationships/image" Target="../media/image54.jpeg"/><Relationship Id="rId10" Type="http://schemas.openxmlformats.org/officeDocument/2006/relationships/image" Target="../media/image49.jpeg"/><Relationship Id="rId19" Type="http://schemas.openxmlformats.org/officeDocument/2006/relationships/hyperlink" Target="https://youtu.be/VgR6CbigmzU" TargetMode="Externa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158465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think-cell Slide" r:id="rId5" imgW="359" imgH="360" progId="TCLayout.ActiveDocument.1">
                  <p:embed/>
                </p:oleObj>
              </mc:Choice>
              <mc:Fallback>
                <p:oleObj name="think-cell Slide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3200" dirty="0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Stainless Steel Sinks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Training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76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61"/>
          <a:stretch/>
        </p:blipFill>
        <p:spPr bwMode="auto">
          <a:xfrm>
            <a:off x="-1" y="0"/>
            <a:ext cx="927764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914400" y="0"/>
            <a:ext cx="762000" cy="76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MS/LC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9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914400" y="0"/>
            <a:ext cx="762000" cy="76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MS/LC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53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183"/>
          <a:stretch/>
        </p:blipFill>
        <p:spPr bwMode="auto">
          <a:xfrm>
            <a:off x="1588" y="-1"/>
            <a:ext cx="9142412" cy="582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914400" y="0"/>
            <a:ext cx="762000" cy="76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MS/LC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1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Chef Center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781800" y="0"/>
            <a:ext cx="2362200" cy="5143500"/>
          </a:xfrm>
          <a:prstGeom prst="rect">
            <a:avLst/>
          </a:prstGeom>
          <a:solidFill>
            <a:srgbClr val="DC281E"/>
          </a:solidFill>
          <a:ln>
            <a:solidFill>
              <a:srgbClr val="DC2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07666" rtlCol="0" anchor="t"/>
          <a:lstStyle/>
          <a:p>
            <a:pPr algn="ctr">
              <a:spcAft>
                <a:spcPts val="900"/>
              </a:spcAft>
            </a:pPr>
            <a:r>
              <a:rPr lang="en-US" sz="2400" b="1" dirty="0" smtClean="0">
                <a:latin typeface="+mj-lt"/>
              </a:rPr>
              <a:t>Art of Innovation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Seamless workflow, from prepping to cleaning to entertaining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Arial"/>
              </a:rPr>
              <a:t>12mm corners</a:t>
            </a:r>
            <a:r>
              <a:rPr lang="en-US" sz="1600" dirty="0" smtClean="0">
                <a:latin typeface="Calibri"/>
                <a:cs typeface="Calibri"/>
              </a:rPr>
              <a:t>|</a:t>
            </a:r>
            <a:r>
              <a:rPr lang="en-US" sz="1600" dirty="0" smtClean="0">
                <a:latin typeface="+mj-lt"/>
                <a:cs typeface="Arial"/>
              </a:rPr>
              <a:t>9</a:t>
            </a:r>
            <a:r>
              <a:rPr lang="en-US" sz="1600" dirty="0" smtClean="0">
                <a:latin typeface="+mj-lt"/>
                <a:cs typeface="Calibri"/>
              </a:rPr>
              <a:t>” deep</a:t>
            </a:r>
            <a:br>
              <a:rPr lang="en-US" sz="1600" dirty="0" smtClean="0">
                <a:latin typeface="+mj-lt"/>
                <a:cs typeface="Calibri"/>
              </a:rPr>
            </a:br>
            <a:r>
              <a:rPr lang="en-US" sz="1600" dirty="0" smtClean="0">
                <a:latin typeface="+mj-lt"/>
                <a:cs typeface="Calibri"/>
              </a:rPr>
              <a:t>18 gauge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Silk Finish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Sound pad and spray coat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Accessories Included: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Bottom/Shelf Grid, Glass Cutting Board, Cutting Mat, Colander, Roller Mat, and Drain Board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  <a:cs typeface="Calibri"/>
              </a:rPr>
              <a:t>3</a:t>
            </a:r>
            <a:r>
              <a:rPr lang="en-US" sz="1600" dirty="0" smtClean="0">
                <a:latin typeface="+mj-lt"/>
                <a:cs typeface="Calibri"/>
              </a:rPr>
              <a:t> models: 33”, 36” &amp; 45”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Hand Fabricated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511526"/>
            <a:ext cx="2965042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 | STAINLESS | CHEF CENTER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71550"/>
            <a:ext cx="526415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28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" b="13287"/>
          <a:stretch/>
        </p:blipFill>
        <p:spPr>
          <a:xfrm>
            <a:off x="2" y="-1"/>
            <a:ext cx="9143998" cy="51435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252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CHEF CENTER </a:t>
            </a:r>
            <a:r>
              <a:rPr lang="en-US" dirty="0" smtClean="0"/>
              <a:t>is THE </a:t>
            </a:r>
            <a:r>
              <a:rPr lang="en-US" dirty="0"/>
              <a:t>HEART OF THE KITCHEN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7870" y="1348126"/>
            <a:ext cx="1408078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spc="40" baseline="0" dirty="0"/>
              <a:t>Guests are entertained</a:t>
            </a:r>
            <a:br>
              <a:rPr lang="en-US" sz="1000" spc="40" baseline="0" dirty="0"/>
            </a:br>
            <a:r>
              <a:rPr lang="en-US" sz="1000" spc="40" baseline="0" dirty="0"/>
              <a:t>anywhere but in the</a:t>
            </a:r>
            <a:br>
              <a:rPr lang="en-US" sz="1000" spc="40" baseline="0" dirty="0"/>
            </a:br>
            <a:r>
              <a:rPr lang="en-US" sz="1000" spc="40" baseline="0" dirty="0"/>
              <a:t>kitchen</a:t>
            </a:r>
            <a:endParaRPr lang="de-CH" sz="1000" spc="40" baseline="0" dirty="0"/>
          </a:p>
        </p:txBody>
      </p:sp>
      <p:sp>
        <p:nvSpPr>
          <p:cNvPr id="6" name="TextBox 5"/>
          <p:cNvSpPr txBox="1"/>
          <p:nvPr/>
        </p:nvSpPr>
        <p:spPr>
          <a:xfrm>
            <a:off x="3398382" y="1348126"/>
            <a:ext cx="1091068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spc="40" baseline="0" dirty="0"/>
              <a:t>The kitchen is the</a:t>
            </a:r>
            <a:br>
              <a:rPr lang="en-US" sz="1000" spc="40" baseline="0" dirty="0"/>
            </a:br>
            <a:r>
              <a:rPr lang="en-US" sz="1000" spc="40" baseline="0" dirty="0"/>
              <a:t>sole </a:t>
            </a:r>
            <a:r>
              <a:rPr lang="en-US" sz="1000" spc="40" dirty="0"/>
              <a:t>resort of</a:t>
            </a:r>
            <a:br>
              <a:rPr lang="en-US" sz="1000" spc="40" dirty="0"/>
            </a:br>
            <a:r>
              <a:rPr lang="en-US" sz="1000" spc="40" dirty="0"/>
              <a:t>the housewife</a:t>
            </a:r>
            <a:endParaRPr lang="de-CH" sz="1000" spc="40" baseline="0" dirty="0"/>
          </a:p>
        </p:txBody>
      </p:sp>
      <p:grpSp>
        <p:nvGrpSpPr>
          <p:cNvPr id="7" name="Group 6"/>
          <p:cNvGrpSpPr/>
          <p:nvPr/>
        </p:nvGrpSpPr>
        <p:grpSpPr>
          <a:xfrm>
            <a:off x="718392" y="1900058"/>
            <a:ext cx="3734667" cy="2020885"/>
            <a:chOff x="385066" y="3332860"/>
            <a:chExt cx="4125395" cy="2020885"/>
          </a:xfrm>
        </p:grpSpPr>
        <p:sp>
          <p:nvSpPr>
            <p:cNvPr id="8" name="Freeform 7"/>
            <p:cNvSpPr/>
            <p:nvPr/>
          </p:nvSpPr>
          <p:spPr>
            <a:xfrm>
              <a:off x="385066" y="3332860"/>
              <a:ext cx="1313732" cy="196553"/>
            </a:xfrm>
            <a:custGeom>
              <a:avLst/>
              <a:gdLst>
                <a:gd name="connsiteX0" fmla="*/ 0 w 1136591"/>
                <a:gd name="connsiteY0" fmla="*/ 0 h 196553"/>
                <a:gd name="connsiteX1" fmla="*/ 940038 w 1136591"/>
                <a:gd name="connsiteY1" fmla="*/ 0 h 196553"/>
                <a:gd name="connsiteX2" fmla="*/ 1136591 w 1136591"/>
                <a:gd name="connsiteY2" fmla="*/ 196553 h 19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6591" h="196553">
                  <a:moveTo>
                    <a:pt x="0" y="0"/>
                  </a:moveTo>
                  <a:lnTo>
                    <a:pt x="940038" y="0"/>
                  </a:lnTo>
                  <a:lnTo>
                    <a:pt x="1136591" y="196553"/>
                  </a:lnTo>
                </a:path>
              </a:pathLst>
            </a:custGeom>
            <a:noFill/>
            <a:ln>
              <a:solidFill>
                <a:srgbClr val="DC28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9" name="Freeform 8"/>
            <p:cNvSpPr/>
            <p:nvPr/>
          </p:nvSpPr>
          <p:spPr>
            <a:xfrm flipH="1">
              <a:off x="3196729" y="3332860"/>
              <a:ext cx="1313732" cy="196553"/>
            </a:xfrm>
            <a:custGeom>
              <a:avLst/>
              <a:gdLst>
                <a:gd name="connsiteX0" fmla="*/ 0 w 1136591"/>
                <a:gd name="connsiteY0" fmla="*/ 0 h 196553"/>
                <a:gd name="connsiteX1" fmla="*/ 940038 w 1136591"/>
                <a:gd name="connsiteY1" fmla="*/ 0 h 196553"/>
                <a:gd name="connsiteX2" fmla="*/ 1136591 w 1136591"/>
                <a:gd name="connsiteY2" fmla="*/ 196553 h 19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6591" h="196553">
                  <a:moveTo>
                    <a:pt x="0" y="0"/>
                  </a:moveTo>
                  <a:lnTo>
                    <a:pt x="940038" y="0"/>
                  </a:lnTo>
                  <a:lnTo>
                    <a:pt x="1136591" y="196553"/>
                  </a:lnTo>
                </a:path>
              </a:pathLst>
            </a:custGeom>
            <a:noFill/>
            <a:ln>
              <a:solidFill>
                <a:srgbClr val="DC28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0" name="Freeform 9"/>
            <p:cNvSpPr/>
            <p:nvPr/>
          </p:nvSpPr>
          <p:spPr>
            <a:xfrm flipV="1">
              <a:off x="385066" y="5157192"/>
              <a:ext cx="1313732" cy="196553"/>
            </a:xfrm>
            <a:custGeom>
              <a:avLst/>
              <a:gdLst>
                <a:gd name="connsiteX0" fmla="*/ 0 w 1136591"/>
                <a:gd name="connsiteY0" fmla="*/ 0 h 196553"/>
                <a:gd name="connsiteX1" fmla="*/ 940038 w 1136591"/>
                <a:gd name="connsiteY1" fmla="*/ 0 h 196553"/>
                <a:gd name="connsiteX2" fmla="*/ 1136591 w 1136591"/>
                <a:gd name="connsiteY2" fmla="*/ 196553 h 19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6591" h="196553">
                  <a:moveTo>
                    <a:pt x="0" y="0"/>
                  </a:moveTo>
                  <a:lnTo>
                    <a:pt x="940038" y="0"/>
                  </a:lnTo>
                  <a:lnTo>
                    <a:pt x="1136591" y="196553"/>
                  </a:lnTo>
                </a:path>
              </a:pathLst>
            </a:custGeom>
            <a:noFill/>
            <a:ln>
              <a:solidFill>
                <a:srgbClr val="DC28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1" name="Freeform 10"/>
            <p:cNvSpPr/>
            <p:nvPr/>
          </p:nvSpPr>
          <p:spPr>
            <a:xfrm flipH="1" flipV="1">
              <a:off x="3196729" y="5157192"/>
              <a:ext cx="1313732" cy="196553"/>
            </a:xfrm>
            <a:custGeom>
              <a:avLst/>
              <a:gdLst>
                <a:gd name="connsiteX0" fmla="*/ 0 w 1136591"/>
                <a:gd name="connsiteY0" fmla="*/ 0 h 196553"/>
                <a:gd name="connsiteX1" fmla="*/ 940038 w 1136591"/>
                <a:gd name="connsiteY1" fmla="*/ 0 h 196553"/>
                <a:gd name="connsiteX2" fmla="*/ 1136591 w 1136591"/>
                <a:gd name="connsiteY2" fmla="*/ 196553 h 19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6591" h="196553">
                  <a:moveTo>
                    <a:pt x="0" y="0"/>
                  </a:moveTo>
                  <a:lnTo>
                    <a:pt x="940038" y="0"/>
                  </a:lnTo>
                  <a:lnTo>
                    <a:pt x="1136591" y="196553"/>
                  </a:lnTo>
                </a:path>
              </a:pathLst>
            </a:custGeom>
            <a:noFill/>
            <a:ln>
              <a:solidFill>
                <a:srgbClr val="DC28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17870" y="3994840"/>
            <a:ext cx="117820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spc="40" baseline="0" dirty="0"/>
              <a:t>The oven is the </a:t>
            </a:r>
            <a:br>
              <a:rPr lang="en-US" sz="1000" spc="40" baseline="0" dirty="0"/>
            </a:br>
            <a:r>
              <a:rPr lang="en-US" sz="1000" spc="40" baseline="0" dirty="0"/>
              <a:t>pride of the kitchen</a:t>
            </a:r>
            <a:endParaRPr lang="de-CH" sz="1000" spc="40" baseline="0" dirty="0"/>
          </a:p>
        </p:txBody>
      </p:sp>
      <p:sp>
        <p:nvSpPr>
          <p:cNvPr id="13" name="TextBox 12"/>
          <p:cNvSpPr txBox="1"/>
          <p:nvPr/>
        </p:nvSpPr>
        <p:spPr>
          <a:xfrm>
            <a:off x="3329196" y="3994840"/>
            <a:ext cx="1160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spc="40" baseline="0" dirty="0"/>
              <a:t>The sink is</a:t>
            </a:r>
            <a:br>
              <a:rPr lang="en-US" sz="1000" spc="40" baseline="0" dirty="0"/>
            </a:br>
            <a:r>
              <a:rPr lang="en-US" sz="1000" spc="40" baseline="0" dirty="0"/>
              <a:t>for</a:t>
            </a:r>
            <a:r>
              <a:rPr lang="en-US" sz="1000" spc="40" dirty="0"/>
              <a:t> cleaning dishes</a:t>
            </a:r>
            <a:endParaRPr lang="de-CH" sz="1000" spc="40" baseline="0" dirty="0"/>
          </a:p>
        </p:txBody>
      </p:sp>
      <p:sp>
        <p:nvSpPr>
          <p:cNvPr id="24" name="Rectangle 23"/>
          <p:cNvSpPr/>
          <p:nvPr/>
        </p:nvSpPr>
        <p:spPr>
          <a:xfrm>
            <a:off x="687599" y="643000"/>
            <a:ext cx="39614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OLD DAYS</a:t>
            </a:r>
            <a:endParaRPr lang="de-CH" dirty="0">
              <a:solidFill>
                <a:schemeClr val="tx1"/>
              </a:solidFill>
            </a:endParaRPr>
          </a:p>
        </p:txBody>
      </p:sp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20" y="2119069"/>
            <a:ext cx="1729780" cy="1594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Oval 26"/>
          <p:cNvSpPr/>
          <p:nvPr/>
        </p:nvSpPr>
        <p:spPr>
          <a:xfrm>
            <a:off x="1539484" y="1848962"/>
            <a:ext cx="2091452" cy="2091452"/>
          </a:xfrm>
          <a:prstGeom prst="ellipse">
            <a:avLst/>
          </a:prstGeom>
          <a:noFill/>
          <a:ln>
            <a:solidFill>
              <a:srgbClr val="DC2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31" name="Group 30"/>
          <p:cNvGrpSpPr/>
          <p:nvPr/>
        </p:nvGrpSpPr>
        <p:grpSpPr>
          <a:xfrm>
            <a:off x="4733712" y="643000"/>
            <a:ext cx="4198513" cy="3839209"/>
            <a:chOff x="4733712" y="643000"/>
            <a:chExt cx="4198513" cy="38392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3690" y="1822904"/>
              <a:ext cx="2426439" cy="2272568"/>
            </a:xfrm>
            <a:prstGeom prst="rect">
              <a:avLst/>
            </a:prstGeom>
          </p:spPr>
        </p:pic>
        <p:sp>
          <p:nvSpPr>
            <p:cNvPr id="4" name="Rectangle 17"/>
            <p:cNvSpPr/>
            <p:nvPr/>
          </p:nvSpPr>
          <p:spPr>
            <a:xfrm>
              <a:off x="5608223" y="1653686"/>
              <a:ext cx="2520280" cy="2502752"/>
            </a:xfrm>
            <a:custGeom>
              <a:avLst/>
              <a:gdLst/>
              <a:ahLst/>
              <a:cxnLst/>
              <a:rect l="l" t="t" r="r" b="b"/>
              <a:pathLst>
                <a:path w="2520280" h="2502752">
                  <a:moveTo>
                    <a:pt x="1261750" y="195276"/>
                  </a:moveTo>
                  <a:cubicBezTo>
                    <a:pt x="684211" y="195276"/>
                    <a:pt x="216024" y="663463"/>
                    <a:pt x="216024" y="1241002"/>
                  </a:cubicBezTo>
                  <a:cubicBezTo>
                    <a:pt x="216024" y="1818541"/>
                    <a:pt x="684211" y="2286728"/>
                    <a:pt x="1261750" y="2286728"/>
                  </a:cubicBezTo>
                  <a:cubicBezTo>
                    <a:pt x="1839289" y="2286728"/>
                    <a:pt x="2307476" y="1818541"/>
                    <a:pt x="2307476" y="1241002"/>
                  </a:cubicBezTo>
                  <a:cubicBezTo>
                    <a:pt x="2307476" y="663463"/>
                    <a:pt x="1839289" y="195276"/>
                    <a:pt x="1261750" y="195276"/>
                  </a:cubicBezTo>
                  <a:close/>
                  <a:moveTo>
                    <a:pt x="0" y="0"/>
                  </a:moveTo>
                  <a:lnTo>
                    <a:pt x="2520280" y="0"/>
                  </a:lnTo>
                  <a:lnTo>
                    <a:pt x="2520280" y="2502752"/>
                  </a:lnTo>
                  <a:lnTo>
                    <a:pt x="0" y="25027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96872" y="1348126"/>
              <a:ext cx="140807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spc="40" baseline="0" dirty="0"/>
                <a:t>Guests are entertained</a:t>
              </a:r>
              <a:br>
                <a:rPr lang="en-US" sz="1000" spc="40" baseline="0" dirty="0"/>
              </a:br>
              <a:r>
                <a:rPr lang="en-US" sz="1000" spc="40" baseline="0" dirty="0"/>
                <a:t>in</a:t>
              </a:r>
              <a:r>
                <a:rPr lang="en-US" sz="1000" spc="40" dirty="0"/>
                <a:t> the kitchen</a:t>
              </a:r>
              <a:endParaRPr lang="de-CH" sz="1000" spc="40" baseline="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18458" y="1348126"/>
              <a:ext cx="11499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1000" spc="40" baseline="0" dirty="0"/>
                <a:t>Everybody gathers</a:t>
              </a:r>
              <a:br>
                <a:rPr lang="en-US" sz="1000" spc="40" baseline="0" dirty="0"/>
              </a:br>
              <a:r>
                <a:rPr lang="en-US" sz="1000" spc="40" baseline="0" dirty="0"/>
                <a:t>in the kitchen</a:t>
              </a:r>
              <a:endParaRPr lang="de-CH" sz="1000" spc="40" baseline="0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997394" y="1900058"/>
              <a:ext cx="3734667" cy="2020885"/>
              <a:chOff x="385066" y="3332860"/>
              <a:chExt cx="4125395" cy="2020885"/>
            </a:xfrm>
          </p:grpSpPr>
          <p:sp>
            <p:nvSpPr>
              <p:cNvPr id="17" name="Freeform 16"/>
              <p:cNvSpPr/>
              <p:nvPr/>
            </p:nvSpPr>
            <p:spPr>
              <a:xfrm>
                <a:off x="385066" y="3332860"/>
                <a:ext cx="1313732" cy="196553"/>
              </a:xfrm>
              <a:custGeom>
                <a:avLst/>
                <a:gdLst>
                  <a:gd name="connsiteX0" fmla="*/ 0 w 1136591"/>
                  <a:gd name="connsiteY0" fmla="*/ 0 h 196553"/>
                  <a:gd name="connsiteX1" fmla="*/ 940038 w 1136591"/>
                  <a:gd name="connsiteY1" fmla="*/ 0 h 196553"/>
                  <a:gd name="connsiteX2" fmla="*/ 1136591 w 1136591"/>
                  <a:gd name="connsiteY2" fmla="*/ 196553 h 196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6591" h="196553">
                    <a:moveTo>
                      <a:pt x="0" y="0"/>
                    </a:moveTo>
                    <a:lnTo>
                      <a:pt x="940038" y="0"/>
                    </a:lnTo>
                    <a:lnTo>
                      <a:pt x="1136591" y="196553"/>
                    </a:lnTo>
                  </a:path>
                </a:pathLst>
              </a:custGeom>
              <a:noFill/>
              <a:ln>
                <a:solidFill>
                  <a:srgbClr val="DC28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8" name="Freeform 17"/>
              <p:cNvSpPr/>
              <p:nvPr/>
            </p:nvSpPr>
            <p:spPr>
              <a:xfrm flipH="1">
                <a:off x="3196729" y="3332860"/>
                <a:ext cx="1313732" cy="196553"/>
              </a:xfrm>
              <a:custGeom>
                <a:avLst/>
                <a:gdLst>
                  <a:gd name="connsiteX0" fmla="*/ 0 w 1136591"/>
                  <a:gd name="connsiteY0" fmla="*/ 0 h 196553"/>
                  <a:gd name="connsiteX1" fmla="*/ 940038 w 1136591"/>
                  <a:gd name="connsiteY1" fmla="*/ 0 h 196553"/>
                  <a:gd name="connsiteX2" fmla="*/ 1136591 w 1136591"/>
                  <a:gd name="connsiteY2" fmla="*/ 196553 h 196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6591" h="196553">
                    <a:moveTo>
                      <a:pt x="0" y="0"/>
                    </a:moveTo>
                    <a:lnTo>
                      <a:pt x="940038" y="0"/>
                    </a:lnTo>
                    <a:lnTo>
                      <a:pt x="1136591" y="196553"/>
                    </a:lnTo>
                  </a:path>
                </a:pathLst>
              </a:custGeom>
              <a:noFill/>
              <a:ln>
                <a:solidFill>
                  <a:srgbClr val="DC28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9" name="Freeform 18"/>
              <p:cNvSpPr/>
              <p:nvPr/>
            </p:nvSpPr>
            <p:spPr>
              <a:xfrm flipV="1">
                <a:off x="385066" y="5157192"/>
                <a:ext cx="1313732" cy="196553"/>
              </a:xfrm>
              <a:custGeom>
                <a:avLst/>
                <a:gdLst>
                  <a:gd name="connsiteX0" fmla="*/ 0 w 1136591"/>
                  <a:gd name="connsiteY0" fmla="*/ 0 h 196553"/>
                  <a:gd name="connsiteX1" fmla="*/ 940038 w 1136591"/>
                  <a:gd name="connsiteY1" fmla="*/ 0 h 196553"/>
                  <a:gd name="connsiteX2" fmla="*/ 1136591 w 1136591"/>
                  <a:gd name="connsiteY2" fmla="*/ 196553 h 196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6591" h="196553">
                    <a:moveTo>
                      <a:pt x="0" y="0"/>
                    </a:moveTo>
                    <a:lnTo>
                      <a:pt x="940038" y="0"/>
                    </a:lnTo>
                    <a:lnTo>
                      <a:pt x="1136591" y="196553"/>
                    </a:lnTo>
                  </a:path>
                </a:pathLst>
              </a:custGeom>
              <a:noFill/>
              <a:ln>
                <a:solidFill>
                  <a:srgbClr val="DC28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20" name="Freeform 19"/>
              <p:cNvSpPr/>
              <p:nvPr/>
            </p:nvSpPr>
            <p:spPr>
              <a:xfrm flipH="1" flipV="1">
                <a:off x="3196729" y="5157192"/>
                <a:ext cx="1313732" cy="196553"/>
              </a:xfrm>
              <a:custGeom>
                <a:avLst/>
                <a:gdLst>
                  <a:gd name="connsiteX0" fmla="*/ 0 w 1136591"/>
                  <a:gd name="connsiteY0" fmla="*/ 0 h 196553"/>
                  <a:gd name="connsiteX1" fmla="*/ 940038 w 1136591"/>
                  <a:gd name="connsiteY1" fmla="*/ 0 h 196553"/>
                  <a:gd name="connsiteX2" fmla="*/ 1136591 w 1136591"/>
                  <a:gd name="connsiteY2" fmla="*/ 196553 h 196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6591" h="196553">
                    <a:moveTo>
                      <a:pt x="0" y="0"/>
                    </a:moveTo>
                    <a:lnTo>
                      <a:pt x="940038" y="0"/>
                    </a:lnTo>
                    <a:lnTo>
                      <a:pt x="1136591" y="196553"/>
                    </a:lnTo>
                  </a:path>
                </a:pathLst>
              </a:custGeom>
              <a:noFill/>
              <a:ln>
                <a:solidFill>
                  <a:srgbClr val="DC28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996872" y="3994840"/>
              <a:ext cx="1561005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spc="40" baseline="0" dirty="0"/>
                <a:t>Chopping, preparing,</a:t>
              </a:r>
              <a:br>
                <a:rPr lang="en-US" sz="1000" spc="40" baseline="0" dirty="0"/>
              </a:br>
              <a:r>
                <a:rPr lang="en-US" sz="1000" spc="40" baseline="0" dirty="0"/>
                <a:t>arranging are the modern</a:t>
              </a:r>
              <a:br>
                <a:rPr lang="en-US" sz="1000" spc="40" baseline="0" dirty="0"/>
              </a:br>
              <a:r>
                <a:rPr lang="en-US" sz="1000" spc="40" baseline="0" dirty="0"/>
                <a:t>methods of cooking</a:t>
              </a:r>
              <a:endParaRPr lang="de-CH" sz="1000" spc="40" baseline="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97270" y="3994840"/>
              <a:ext cx="1271182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1000" spc="40" baseline="0" dirty="0"/>
                <a:t>The </a:t>
              </a:r>
              <a:r>
                <a:rPr lang="en-US" sz="1000" spc="40" baseline="0" dirty="0" smtClean="0"/>
                <a:t>sink is </a:t>
              </a:r>
              <a:r>
                <a:rPr lang="en-US" sz="1000" spc="40" baseline="0" dirty="0"/>
                <a:t>an</a:t>
              </a:r>
              <a:br>
                <a:rPr lang="en-US" sz="1000" spc="40" baseline="0" dirty="0"/>
              </a:br>
              <a:r>
                <a:rPr lang="en-US" sz="1000" spc="40" baseline="0" dirty="0"/>
                <a:t>entertainment center</a:t>
              </a:r>
              <a:endParaRPr lang="de-CH" sz="1000" spc="40" baseline="0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4733712" y="1102796"/>
              <a:ext cx="0" cy="337941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4970753" y="643000"/>
              <a:ext cx="3961472" cy="5760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TODAY</a:t>
              </a:r>
              <a:endParaRPr lang="de-CH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822637" y="1848962"/>
              <a:ext cx="2091452" cy="2091452"/>
            </a:xfrm>
            <a:prstGeom prst="ellipse">
              <a:avLst/>
            </a:prstGeom>
            <a:noFill/>
            <a:ln>
              <a:solidFill>
                <a:srgbClr val="DC28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29" name="Rectangle 3"/>
          <p:cNvSpPr>
            <a:spLocks noChangeArrowheads="1"/>
          </p:cNvSpPr>
          <p:nvPr/>
        </p:nvSpPr>
        <p:spPr bwMode="gray">
          <a:xfrm>
            <a:off x="1400341" y="4781550"/>
            <a:ext cx="6785493" cy="257213"/>
          </a:xfrm>
          <a:prstGeom prst="rect">
            <a:avLst/>
          </a:prstGeom>
          <a:solidFill>
            <a:srgbClr val="DC281E"/>
          </a:solidFill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lIns="87278" tIns="43639" rIns="87278" bIns="43639" anchor="ctr" anchorCtr="1"/>
          <a:lstStyle/>
          <a:p>
            <a:pPr algn="ctr">
              <a:defRPr/>
            </a:pPr>
            <a:r>
              <a:rPr lang="en-US" sz="1000" b="1" dirty="0">
                <a:solidFill>
                  <a:srgbClr val="FFFFFF"/>
                </a:solidFill>
                <a:latin typeface="+mj-lt"/>
              </a:rPr>
              <a:t>37% of homeowners are upgrading to a kitchen island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477" y="2600769"/>
            <a:ext cx="1696970" cy="54842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728494" y="5143500"/>
            <a:ext cx="45717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/>
              <a:t>5/15/2018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389349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</a:t>
            </a:r>
            <a:r>
              <a:rPr lang="en-US" dirty="0"/>
              <a:t>IN </a:t>
            </a:r>
            <a:r>
              <a:rPr lang="en-US" dirty="0" smtClean="0"/>
              <a:t>three APPLICATIONs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886458" y="626175"/>
            <a:ext cx="3371084" cy="3347640"/>
            <a:chOff x="2994470" y="1988840"/>
            <a:chExt cx="3371084" cy="334764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30310" y="2259780"/>
              <a:ext cx="2905570" cy="2905720"/>
            </a:xfrm>
            <a:prstGeom prst="rect">
              <a:avLst/>
            </a:prstGeom>
            <a:ln>
              <a:solidFill>
                <a:srgbClr val="DC281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Rectangle 17"/>
            <p:cNvSpPr/>
            <p:nvPr/>
          </p:nvSpPr>
          <p:spPr>
            <a:xfrm>
              <a:off x="2994470" y="1988840"/>
              <a:ext cx="3371084" cy="3347640"/>
            </a:xfrm>
            <a:custGeom>
              <a:avLst/>
              <a:gdLst/>
              <a:ahLst/>
              <a:cxnLst/>
              <a:rect l="l" t="t" r="r" b="b"/>
              <a:pathLst>
                <a:path w="2520280" h="2502752">
                  <a:moveTo>
                    <a:pt x="1261750" y="195276"/>
                  </a:moveTo>
                  <a:cubicBezTo>
                    <a:pt x="684211" y="195276"/>
                    <a:pt x="216024" y="663463"/>
                    <a:pt x="216024" y="1241002"/>
                  </a:cubicBezTo>
                  <a:cubicBezTo>
                    <a:pt x="216024" y="1818541"/>
                    <a:pt x="684211" y="2286728"/>
                    <a:pt x="1261750" y="2286728"/>
                  </a:cubicBezTo>
                  <a:cubicBezTo>
                    <a:pt x="1839289" y="2286728"/>
                    <a:pt x="2307476" y="1818541"/>
                    <a:pt x="2307476" y="1241002"/>
                  </a:cubicBezTo>
                  <a:cubicBezTo>
                    <a:pt x="2307476" y="663463"/>
                    <a:pt x="1839289" y="195276"/>
                    <a:pt x="1261750" y="195276"/>
                  </a:cubicBezTo>
                  <a:close/>
                  <a:moveTo>
                    <a:pt x="0" y="0"/>
                  </a:moveTo>
                  <a:lnTo>
                    <a:pt x="2520280" y="0"/>
                  </a:lnTo>
                  <a:lnTo>
                    <a:pt x="2520280" y="2502752"/>
                  </a:lnTo>
                  <a:lnTo>
                    <a:pt x="0" y="25027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7" name="Oval 6"/>
          <p:cNvSpPr>
            <a:spLocks noChangeAspect="1"/>
          </p:cNvSpPr>
          <p:nvPr/>
        </p:nvSpPr>
        <p:spPr>
          <a:xfrm>
            <a:off x="3176810" y="897416"/>
            <a:ext cx="2790381" cy="2770974"/>
          </a:xfrm>
          <a:prstGeom prst="ellipse">
            <a:avLst/>
          </a:prstGeom>
          <a:noFill/>
          <a:ln w="3175">
            <a:solidFill>
              <a:srgbClr val="DC2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Freeform 8"/>
          <p:cNvSpPr/>
          <p:nvPr/>
        </p:nvSpPr>
        <p:spPr>
          <a:xfrm>
            <a:off x="899592" y="1204613"/>
            <a:ext cx="2455933" cy="196553"/>
          </a:xfrm>
          <a:custGeom>
            <a:avLst/>
            <a:gdLst>
              <a:gd name="connsiteX0" fmla="*/ 0 w 1136591"/>
              <a:gd name="connsiteY0" fmla="*/ 0 h 196553"/>
              <a:gd name="connsiteX1" fmla="*/ 940038 w 1136591"/>
              <a:gd name="connsiteY1" fmla="*/ 0 h 196553"/>
              <a:gd name="connsiteX2" fmla="*/ 1136591 w 1136591"/>
              <a:gd name="connsiteY2" fmla="*/ 196553 h 19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6591" h="196553">
                <a:moveTo>
                  <a:pt x="0" y="0"/>
                </a:moveTo>
                <a:lnTo>
                  <a:pt x="940038" y="0"/>
                </a:lnTo>
                <a:lnTo>
                  <a:pt x="1136591" y="196553"/>
                </a:lnTo>
              </a:path>
            </a:pathLst>
          </a:custGeom>
          <a:noFill/>
          <a:ln w="9525">
            <a:solidFill>
              <a:srgbClr val="DC2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TextBox 9"/>
          <p:cNvSpPr txBox="1"/>
          <p:nvPr/>
        </p:nvSpPr>
        <p:spPr>
          <a:xfrm>
            <a:off x="1011130" y="816634"/>
            <a:ext cx="148463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spc="40" baseline="0" dirty="0"/>
              <a:t>PREPARE</a:t>
            </a:r>
            <a:endParaRPr lang="de-CH" sz="2400" spc="40" baseline="0" dirty="0"/>
          </a:p>
        </p:txBody>
      </p:sp>
      <p:sp>
        <p:nvSpPr>
          <p:cNvPr id="13" name="TextBox 12"/>
          <p:cNvSpPr txBox="1"/>
          <p:nvPr/>
        </p:nvSpPr>
        <p:spPr>
          <a:xfrm>
            <a:off x="899592" y="1294729"/>
            <a:ext cx="1664879" cy="201978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050" spc="40" baseline="0" dirty="0"/>
              <a:t>Removable Compost Bin</a:t>
            </a:r>
          </a:p>
          <a:p>
            <a:pPr>
              <a:lnSpc>
                <a:spcPct val="250000"/>
              </a:lnSpc>
            </a:pPr>
            <a:r>
              <a:rPr lang="en-US" sz="1050" spc="40" dirty="0"/>
              <a:t>Colander</a:t>
            </a:r>
          </a:p>
          <a:p>
            <a:pPr>
              <a:lnSpc>
                <a:spcPct val="250000"/>
              </a:lnSpc>
            </a:pPr>
            <a:r>
              <a:rPr lang="en-US" sz="1050" spc="40" baseline="0" dirty="0"/>
              <a:t>Removable Cutting Board</a:t>
            </a:r>
          </a:p>
          <a:p>
            <a:pPr>
              <a:lnSpc>
                <a:spcPct val="250000"/>
              </a:lnSpc>
            </a:pPr>
            <a:r>
              <a:rPr lang="en-US" sz="1050" spc="40" dirty="0"/>
              <a:t>Storage Bin</a:t>
            </a:r>
            <a:endParaRPr lang="en-US" sz="1050" spc="40" baseline="0" dirty="0"/>
          </a:p>
          <a:p>
            <a:pPr>
              <a:lnSpc>
                <a:spcPct val="250000"/>
              </a:lnSpc>
            </a:pPr>
            <a:endParaRPr lang="de-CH" sz="1050" spc="40" baseline="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4" y="2175237"/>
            <a:ext cx="458376" cy="34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4" y="1358436"/>
            <a:ext cx="458376" cy="36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8424" y="2573964"/>
            <a:ext cx="458376" cy="33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4" y="1775016"/>
            <a:ext cx="458376" cy="34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564471" y="1364942"/>
            <a:ext cx="189876" cy="189876"/>
          </a:xfrm>
          <a:prstGeom prst="rect">
            <a:avLst/>
          </a:prstGeom>
          <a:solidFill>
            <a:srgbClr val="DC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400"/>
          </a:p>
        </p:txBody>
      </p:sp>
      <p:sp>
        <p:nvSpPr>
          <p:cNvPr id="32" name="TextBox 31"/>
          <p:cNvSpPr txBox="1"/>
          <p:nvPr/>
        </p:nvSpPr>
        <p:spPr>
          <a:xfrm rot="18900000">
            <a:off x="2566560" y="1406600"/>
            <a:ext cx="198131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b="1" spc="40" baseline="0" dirty="0">
                <a:solidFill>
                  <a:schemeClr val="bg1"/>
                </a:solidFill>
              </a:rPr>
              <a:t>USP</a:t>
            </a:r>
            <a:endParaRPr lang="de-CH" sz="700" b="1" spc="40" baseline="0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731559" y="2564463"/>
            <a:ext cx="189876" cy="189876"/>
          </a:xfrm>
          <a:prstGeom prst="rect">
            <a:avLst/>
          </a:prstGeom>
          <a:solidFill>
            <a:srgbClr val="DC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400"/>
          </a:p>
        </p:txBody>
      </p:sp>
      <p:sp>
        <p:nvSpPr>
          <p:cNvPr id="35" name="TextBox 34"/>
          <p:cNvSpPr txBox="1"/>
          <p:nvPr/>
        </p:nvSpPr>
        <p:spPr>
          <a:xfrm rot="18900000">
            <a:off x="1733648" y="2606121"/>
            <a:ext cx="198131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b="1" spc="40" baseline="0" dirty="0">
                <a:solidFill>
                  <a:schemeClr val="bg1"/>
                </a:solidFill>
              </a:rPr>
              <a:t>USP</a:t>
            </a:r>
            <a:endParaRPr lang="de-CH" sz="700" b="1" spc="40" baseline="0" dirty="0">
              <a:solidFill>
                <a:schemeClr val="bg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788474" y="816634"/>
            <a:ext cx="3086914" cy="2497879"/>
            <a:chOff x="5788474" y="816634"/>
            <a:chExt cx="3086914" cy="2497879"/>
          </a:xfrm>
        </p:grpSpPr>
        <p:sp>
          <p:nvSpPr>
            <p:cNvPr id="6" name="Freeform 5"/>
            <p:cNvSpPr/>
            <p:nvPr/>
          </p:nvSpPr>
          <p:spPr>
            <a:xfrm flipH="1">
              <a:off x="5788474" y="1204613"/>
              <a:ext cx="2455933" cy="196553"/>
            </a:xfrm>
            <a:custGeom>
              <a:avLst/>
              <a:gdLst>
                <a:gd name="connsiteX0" fmla="*/ 0 w 1136591"/>
                <a:gd name="connsiteY0" fmla="*/ 0 h 196553"/>
                <a:gd name="connsiteX1" fmla="*/ 940038 w 1136591"/>
                <a:gd name="connsiteY1" fmla="*/ 0 h 196553"/>
                <a:gd name="connsiteX2" fmla="*/ 1136591 w 1136591"/>
                <a:gd name="connsiteY2" fmla="*/ 196553 h 19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6591" h="196553">
                  <a:moveTo>
                    <a:pt x="0" y="0"/>
                  </a:moveTo>
                  <a:lnTo>
                    <a:pt x="940038" y="0"/>
                  </a:lnTo>
                  <a:lnTo>
                    <a:pt x="1136591" y="196553"/>
                  </a:lnTo>
                </a:path>
              </a:pathLst>
            </a:custGeom>
            <a:noFill/>
            <a:ln w="9525">
              <a:solidFill>
                <a:srgbClr val="DC28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70060" y="816634"/>
              <a:ext cx="1761829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400" spc="40" baseline="0" dirty="0"/>
                <a:t>ENTERTAIN</a:t>
              </a:r>
              <a:endParaRPr lang="de-CH" spc="40" baseline="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74392" y="1294729"/>
              <a:ext cx="1811714" cy="20197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de-DE"/>
              </a:defPPr>
              <a:lvl1pPr>
                <a:lnSpc>
                  <a:spcPct val="250000"/>
                </a:lnSpc>
                <a:defRPr sz="1050" spc="40" baseline="0"/>
              </a:lvl1pPr>
            </a:lstStyle>
            <a:p>
              <a:r>
                <a:rPr lang="en-US" dirty="0"/>
                <a:t>Glass Serving Board</a:t>
              </a:r>
            </a:p>
            <a:p>
              <a:r>
                <a:rPr lang="en-US" dirty="0"/>
                <a:t>Ice Bucket &amp; Condiment Bin</a:t>
              </a:r>
            </a:p>
            <a:p>
              <a:r>
                <a:rPr lang="en-US" dirty="0"/>
                <a:t>Steel Serving Tray</a:t>
              </a:r>
            </a:p>
            <a:p>
              <a:r>
                <a:rPr lang="en-US" dirty="0"/>
                <a:t>Universal Roller Mat</a:t>
              </a:r>
              <a:endParaRPr lang="de-CH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385587" y="1358436"/>
              <a:ext cx="489801" cy="1576279"/>
              <a:chOff x="-831496" y="2721101"/>
              <a:chExt cx="489801" cy="1576279"/>
            </a:xfrm>
          </p:grpSpPr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31496" y="2721101"/>
                <a:ext cx="489801" cy="360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4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31496" y="3537902"/>
                <a:ext cx="489801" cy="370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5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31496" y="3936628"/>
                <a:ext cx="489801" cy="360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831496" y="3137680"/>
                <a:ext cx="489801" cy="371846"/>
              </a:xfrm>
              <a:prstGeom prst="rect">
                <a:avLst/>
              </a:prstGeom>
            </p:spPr>
          </p:pic>
        </p:grpSp>
        <p:sp>
          <p:nvSpPr>
            <p:cNvPr id="37" name="Rectangle 36"/>
            <p:cNvSpPr/>
            <p:nvPr/>
          </p:nvSpPr>
          <p:spPr>
            <a:xfrm>
              <a:off x="7668344" y="2578242"/>
              <a:ext cx="189876" cy="189876"/>
            </a:xfrm>
            <a:prstGeom prst="rect">
              <a:avLst/>
            </a:prstGeom>
            <a:solidFill>
              <a:srgbClr val="DC2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400"/>
            </a:p>
          </p:txBody>
        </p:sp>
        <p:sp>
          <p:nvSpPr>
            <p:cNvPr id="38" name="TextBox 37"/>
            <p:cNvSpPr txBox="1"/>
            <p:nvPr/>
          </p:nvSpPr>
          <p:spPr>
            <a:xfrm rot="18900000">
              <a:off x="7670433" y="2619900"/>
              <a:ext cx="198131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700" b="1" spc="40" baseline="0" dirty="0">
                  <a:solidFill>
                    <a:schemeClr val="bg1"/>
                  </a:solidFill>
                </a:rPr>
                <a:t>USP</a:t>
              </a:r>
              <a:endParaRPr lang="de-CH" sz="700" b="1" spc="40" baseline="0" dirty="0">
                <a:solidFill>
                  <a:schemeClr val="bg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102226" y="1757336"/>
              <a:ext cx="189876" cy="189876"/>
            </a:xfrm>
            <a:prstGeom prst="rect">
              <a:avLst/>
            </a:prstGeom>
            <a:solidFill>
              <a:srgbClr val="DC2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400"/>
            </a:p>
          </p:txBody>
        </p:sp>
        <p:sp>
          <p:nvSpPr>
            <p:cNvPr id="41" name="TextBox 40"/>
            <p:cNvSpPr txBox="1"/>
            <p:nvPr/>
          </p:nvSpPr>
          <p:spPr>
            <a:xfrm rot="18900000">
              <a:off x="8104315" y="1798994"/>
              <a:ext cx="198131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700" b="1" spc="40" baseline="0" dirty="0">
                  <a:solidFill>
                    <a:schemeClr val="bg1"/>
                  </a:solidFill>
                </a:rPr>
                <a:t>USP</a:t>
              </a:r>
              <a:endParaRPr lang="de-CH" sz="700" b="1" spc="40" baseline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428082" y="3765047"/>
            <a:ext cx="4951573" cy="1286780"/>
            <a:chOff x="2428082" y="3765047"/>
            <a:chExt cx="4951573" cy="128678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572000" y="4149127"/>
              <a:ext cx="0" cy="889661"/>
            </a:xfrm>
            <a:prstGeom prst="line">
              <a:avLst/>
            </a:prstGeom>
            <a:ln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045413" y="3765047"/>
              <a:ext cx="105317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400" spc="40" baseline="0" dirty="0"/>
                <a:t>CLEAN</a:t>
              </a:r>
              <a:endParaRPr lang="de-CH" spc="40" baseline="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59832" y="4226575"/>
              <a:ext cx="1370567" cy="80791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250000"/>
                </a:lnSpc>
              </a:pPr>
              <a:r>
                <a:rPr lang="en-US" sz="1050" spc="40" baseline="0" dirty="0"/>
                <a:t>Drain Board</a:t>
              </a:r>
            </a:p>
            <a:p>
              <a:pPr algn="r">
                <a:lnSpc>
                  <a:spcPct val="250000"/>
                </a:lnSpc>
              </a:pPr>
              <a:r>
                <a:rPr lang="en-US" sz="1050" spc="40" dirty="0"/>
                <a:t>Roller Mat Dish Rack</a:t>
              </a:r>
              <a:endParaRPr lang="de-CH" sz="1050" spc="40" baseline="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16016" y="4226575"/>
              <a:ext cx="1705595" cy="80791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1050" spc="40" baseline="0" dirty="0"/>
                <a:t>Cleaning Tool Storage Bin</a:t>
              </a:r>
            </a:p>
            <a:p>
              <a:pPr>
                <a:lnSpc>
                  <a:spcPct val="250000"/>
                </a:lnSpc>
              </a:pPr>
              <a:r>
                <a:rPr lang="en-US" sz="1050" spc="40" dirty="0"/>
                <a:t>Large Single Bowl Sink</a:t>
              </a:r>
              <a:endParaRPr lang="de-CH" sz="1050" spc="40" baseline="0" dirty="0"/>
            </a:p>
          </p:txBody>
        </p:sp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082" y="4294943"/>
              <a:ext cx="458376" cy="345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"/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28082" y="4703439"/>
              <a:ext cx="458376" cy="348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9"/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99250" y="4294943"/>
              <a:ext cx="480405" cy="345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9250" y="4703439"/>
              <a:ext cx="465058" cy="348388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6482032" y="4303489"/>
              <a:ext cx="189876" cy="189876"/>
            </a:xfrm>
            <a:prstGeom prst="rect">
              <a:avLst/>
            </a:prstGeom>
            <a:solidFill>
              <a:srgbClr val="DC2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400"/>
            </a:p>
          </p:txBody>
        </p:sp>
        <p:sp>
          <p:nvSpPr>
            <p:cNvPr id="44" name="TextBox 43"/>
            <p:cNvSpPr txBox="1"/>
            <p:nvPr/>
          </p:nvSpPr>
          <p:spPr>
            <a:xfrm rot="18900000">
              <a:off x="6484121" y="4345147"/>
              <a:ext cx="198131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700" b="1" spc="40" baseline="0" dirty="0">
                  <a:solidFill>
                    <a:schemeClr val="bg1"/>
                  </a:solidFill>
                </a:rPr>
                <a:t>USP</a:t>
              </a:r>
              <a:endParaRPr lang="de-CH" sz="700" b="1" spc="40" baseline="0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8728494" y="5143500"/>
            <a:ext cx="45717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/>
              <a:t>5/15/2018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424057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Comes with superior functionality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810" y="1857557"/>
            <a:ext cx="4476884" cy="229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2992" y="2383763"/>
            <a:ext cx="1714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62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Drain Board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Sloped design directs water back to sink</a:t>
            </a:r>
          </a:p>
          <a:p>
            <a:r>
              <a:rPr lang="en-US" sz="1200" b="1" dirty="0">
                <a:solidFill>
                  <a:srgbClr val="E62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Serving Tray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Nestles onto ledge of sink</a:t>
            </a:r>
          </a:p>
        </p:txBody>
      </p:sp>
      <p:sp>
        <p:nvSpPr>
          <p:cNvPr id="5" name="Oval 4"/>
          <p:cNvSpPr/>
          <p:nvPr/>
        </p:nvSpPr>
        <p:spPr>
          <a:xfrm>
            <a:off x="2873524" y="2945057"/>
            <a:ext cx="118872" cy="114300"/>
          </a:xfrm>
          <a:prstGeom prst="ellipse">
            <a:avLst/>
          </a:prstGeom>
          <a:solidFill>
            <a:srgbClr val="DC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2992" y="1581150"/>
            <a:ext cx="171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62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Colander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Integrated to sit on sink ledge </a:t>
            </a:r>
          </a:p>
        </p:txBody>
      </p:sp>
      <p:sp>
        <p:nvSpPr>
          <p:cNvPr id="7" name="Oval 6"/>
          <p:cNvSpPr/>
          <p:nvPr/>
        </p:nvSpPr>
        <p:spPr>
          <a:xfrm>
            <a:off x="3737620" y="3284342"/>
            <a:ext cx="118872" cy="114300"/>
          </a:xfrm>
          <a:prstGeom prst="ellipse">
            <a:avLst/>
          </a:prstGeom>
          <a:solidFill>
            <a:srgbClr val="DC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37621" y="4276759"/>
            <a:ext cx="5025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62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Cutting Board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Slides easily  across sink ledge  to move food scraps to composting bin</a:t>
            </a:r>
          </a:p>
          <a:p>
            <a:r>
              <a:rPr lang="en-US" sz="1200" b="1" dirty="0">
                <a:solidFill>
                  <a:srgbClr val="E62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 Serving Tray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Doubles as a serving board or cheese tray</a:t>
            </a:r>
          </a:p>
        </p:txBody>
      </p:sp>
      <p:sp>
        <p:nvSpPr>
          <p:cNvPr id="9" name="Oval 8"/>
          <p:cNvSpPr/>
          <p:nvPr/>
        </p:nvSpPr>
        <p:spPr>
          <a:xfrm>
            <a:off x="4729891" y="2810002"/>
            <a:ext cx="118872" cy="114300"/>
          </a:xfrm>
          <a:prstGeom prst="ellipse">
            <a:avLst/>
          </a:prstGeom>
          <a:solidFill>
            <a:srgbClr val="DC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ket 9"/>
          <p:cNvSpPr/>
          <p:nvPr/>
        </p:nvSpPr>
        <p:spPr>
          <a:xfrm rot="16200000" flipV="1">
            <a:off x="6159731" y="1814756"/>
            <a:ext cx="106610" cy="5026497"/>
          </a:xfrm>
          <a:prstGeom prst="rightBracket">
            <a:avLst/>
          </a:prstGeom>
          <a:ln>
            <a:solidFill>
              <a:srgbClr val="E6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2514" y="4276759"/>
            <a:ext cx="3096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62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18 Gauge 9” Deep Single Bowl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Makes washing larger cookware easier. Cookie sheets and roasting pans lay flat.</a:t>
            </a:r>
          </a:p>
        </p:txBody>
      </p:sp>
      <p:sp>
        <p:nvSpPr>
          <p:cNvPr id="12" name="Oval 11"/>
          <p:cNvSpPr/>
          <p:nvPr/>
        </p:nvSpPr>
        <p:spPr>
          <a:xfrm>
            <a:off x="4400562" y="3328025"/>
            <a:ext cx="118872" cy="114300"/>
          </a:xfrm>
          <a:prstGeom prst="ellipse">
            <a:avLst/>
          </a:prstGeom>
          <a:solidFill>
            <a:srgbClr val="DC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14675" y="2939601"/>
            <a:ext cx="1681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62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Compartment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Self contained storage bin is perfect for storing prep and cleaning tools.</a:t>
            </a:r>
          </a:p>
        </p:txBody>
      </p:sp>
      <p:sp>
        <p:nvSpPr>
          <p:cNvPr id="14" name="Oval 13"/>
          <p:cNvSpPr/>
          <p:nvPr/>
        </p:nvSpPr>
        <p:spPr>
          <a:xfrm>
            <a:off x="5422294" y="2867152"/>
            <a:ext cx="118872" cy="114300"/>
          </a:xfrm>
          <a:prstGeom prst="ellipse">
            <a:avLst/>
          </a:prstGeom>
          <a:solidFill>
            <a:srgbClr val="DC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314675" y="879285"/>
            <a:ext cx="1681827" cy="206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62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Removable Composting Bin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Antimicrobial material reduces odors </a:t>
            </a:r>
          </a:p>
          <a:p>
            <a:r>
              <a:rPr lang="en-US" sz="1200" b="1" dirty="0">
                <a:solidFill>
                  <a:srgbClr val="E62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Cooler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Remove composting bin and self-draining storage area doubles as an ice cooler.</a:t>
            </a:r>
          </a:p>
          <a:p>
            <a:endParaRPr lang="en-US" sz="1200" dirty="0">
              <a:solidFill>
                <a:srgbClr val="58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201594" y="2519910"/>
            <a:ext cx="118872" cy="114300"/>
          </a:xfrm>
          <a:prstGeom prst="ellipse">
            <a:avLst/>
          </a:prstGeom>
          <a:solidFill>
            <a:srgbClr val="DC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ket 16"/>
          <p:cNvSpPr/>
          <p:nvPr/>
        </p:nvSpPr>
        <p:spPr>
          <a:xfrm flipH="1">
            <a:off x="7164288" y="879254"/>
            <a:ext cx="116240" cy="1782877"/>
          </a:xfrm>
          <a:prstGeom prst="rightBracket">
            <a:avLst/>
          </a:prstGeom>
          <a:ln>
            <a:solidFill>
              <a:srgbClr val="E6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145987" y="739497"/>
            <a:ext cx="2671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62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Roller Mat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Multi-functional accessory acts as a dish drying rack, trivet and is perfect for rinsing vegetables and fruit.</a:t>
            </a:r>
          </a:p>
        </p:txBody>
      </p:sp>
      <p:sp>
        <p:nvSpPr>
          <p:cNvPr id="19" name="Oval 18"/>
          <p:cNvSpPr/>
          <p:nvPr/>
        </p:nvSpPr>
        <p:spPr>
          <a:xfrm>
            <a:off x="5429094" y="2246514"/>
            <a:ext cx="118872" cy="114300"/>
          </a:xfrm>
          <a:prstGeom prst="ellipse">
            <a:avLst/>
          </a:prstGeom>
          <a:solidFill>
            <a:srgbClr val="DC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ket 19"/>
          <p:cNvSpPr/>
          <p:nvPr/>
        </p:nvSpPr>
        <p:spPr>
          <a:xfrm rot="16200000" flipH="1" flipV="1">
            <a:off x="5437681" y="315670"/>
            <a:ext cx="103935" cy="2582363"/>
          </a:xfrm>
          <a:prstGeom prst="rightBracket">
            <a:avLst/>
          </a:prstGeom>
          <a:ln>
            <a:solidFill>
              <a:srgbClr val="E6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944813" y="924163"/>
            <a:ext cx="2123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62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Multi-Level Grid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Creates a higher level ergonomically work space</a:t>
            </a:r>
          </a:p>
        </p:txBody>
      </p:sp>
      <p:sp>
        <p:nvSpPr>
          <p:cNvPr id="22" name="Oval 21"/>
          <p:cNvSpPr/>
          <p:nvPr/>
        </p:nvSpPr>
        <p:spPr>
          <a:xfrm>
            <a:off x="4008508" y="2924302"/>
            <a:ext cx="118872" cy="114300"/>
          </a:xfrm>
          <a:prstGeom prst="ellipse">
            <a:avLst/>
          </a:prstGeom>
          <a:solidFill>
            <a:srgbClr val="DC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 rot="16200000" flipH="1" flipV="1">
            <a:off x="2861208" y="694168"/>
            <a:ext cx="102903" cy="1825369"/>
          </a:xfrm>
          <a:prstGeom prst="rightBracket">
            <a:avLst/>
          </a:prstGeom>
          <a:ln>
            <a:solidFill>
              <a:srgbClr val="E6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ket 23"/>
          <p:cNvSpPr/>
          <p:nvPr/>
        </p:nvSpPr>
        <p:spPr>
          <a:xfrm flipH="1">
            <a:off x="7164288" y="2896871"/>
            <a:ext cx="116240" cy="1252323"/>
          </a:xfrm>
          <a:prstGeom prst="rightBracket">
            <a:avLst/>
          </a:prstGeom>
          <a:ln>
            <a:solidFill>
              <a:srgbClr val="E6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ket 24"/>
          <p:cNvSpPr/>
          <p:nvPr/>
        </p:nvSpPr>
        <p:spPr>
          <a:xfrm rot="16200000" flipV="1">
            <a:off x="1824675" y="2834963"/>
            <a:ext cx="106610" cy="2986083"/>
          </a:xfrm>
          <a:prstGeom prst="rightBracket">
            <a:avLst/>
          </a:prstGeom>
          <a:ln>
            <a:solidFill>
              <a:srgbClr val="E6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ket 25"/>
          <p:cNvSpPr/>
          <p:nvPr/>
        </p:nvSpPr>
        <p:spPr>
          <a:xfrm>
            <a:off x="1783436" y="2376045"/>
            <a:ext cx="116240" cy="1252323"/>
          </a:xfrm>
          <a:prstGeom prst="rightBracket">
            <a:avLst/>
          </a:prstGeom>
          <a:ln>
            <a:solidFill>
              <a:srgbClr val="E6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ket 26"/>
          <p:cNvSpPr/>
          <p:nvPr/>
        </p:nvSpPr>
        <p:spPr>
          <a:xfrm>
            <a:off x="1783436" y="1606202"/>
            <a:ext cx="116240" cy="662444"/>
          </a:xfrm>
          <a:prstGeom prst="rightBracket">
            <a:avLst/>
          </a:prstGeom>
          <a:ln>
            <a:solidFill>
              <a:srgbClr val="E6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Elbow Connector 27"/>
          <p:cNvCxnSpPr>
            <a:stCxn id="23" idx="2"/>
            <a:endCxn id="22" idx="0"/>
          </p:cNvCxnSpPr>
          <p:nvPr/>
        </p:nvCxnSpPr>
        <p:spPr>
          <a:xfrm rot="16200000" flipH="1">
            <a:off x="2857302" y="1713661"/>
            <a:ext cx="1265998" cy="1155285"/>
          </a:xfrm>
          <a:prstGeom prst="bentConnector3">
            <a:avLst>
              <a:gd name="adj1" fmla="val 56992"/>
            </a:avLst>
          </a:prstGeom>
          <a:ln>
            <a:solidFill>
              <a:srgbClr val="DC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0" idx="2"/>
            <a:endCxn id="19" idx="0"/>
          </p:cNvCxnSpPr>
          <p:nvPr/>
        </p:nvCxnSpPr>
        <p:spPr>
          <a:xfrm flipH="1">
            <a:off x="5488530" y="1658819"/>
            <a:ext cx="1118" cy="587695"/>
          </a:xfrm>
          <a:prstGeom prst="line">
            <a:avLst/>
          </a:prstGeom>
          <a:ln>
            <a:solidFill>
              <a:srgbClr val="DC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6" idx="6"/>
          </p:cNvCxnSpPr>
          <p:nvPr/>
        </p:nvCxnSpPr>
        <p:spPr>
          <a:xfrm flipH="1">
            <a:off x="5320466" y="2577060"/>
            <a:ext cx="1843823" cy="0"/>
          </a:xfrm>
          <a:prstGeom prst="line">
            <a:avLst/>
          </a:prstGeom>
          <a:ln>
            <a:solidFill>
              <a:srgbClr val="DC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14" idx="4"/>
            <a:endCxn id="24" idx="2"/>
          </p:cNvCxnSpPr>
          <p:nvPr/>
        </p:nvCxnSpPr>
        <p:spPr>
          <a:xfrm rot="16200000" flipH="1">
            <a:off x="6052219" y="2410963"/>
            <a:ext cx="541581" cy="1682558"/>
          </a:xfrm>
          <a:prstGeom prst="bentConnector4">
            <a:avLst>
              <a:gd name="adj1" fmla="val 31977"/>
              <a:gd name="adj2" fmla="val 83794"/>
            </a:avLst>
          </a:prstGeom>
          <a:ln>
            <a:solidFill>
              <a:srgbClr val="DC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9" idx="4"/>
            <a:endCxn id="10" idx="2"/>
          </p:cNvCxnSpPr>
          <p:nvPr/>
        </p:nvCxnSpPr>
        <p:spPr>
          <a:xfrm rot="16200000" flipH="1">
            <a:off x="4825982" y="2887646"/>
            <a:ext cx="1350398" cy="1423709"/>
          </a:xfrm>
          <a:prstGeom prst="bentConnector3">
            <a:avLst>
              <a:gd name="adj1" fmla="val 37013"/>
            </a:avLst>
          </a:prstGeom>
          <a:ln>
            <a:solidFill>
              <a:srgbClr val="DC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6" idx="2"/>
            <a:endCxn id="5" idx="2"/>
          </p:cNvCxnSpPr>
          <p:nvPr/>
        </p:nvCxnSpPr>
        <p:spPr>
          <a:xfrm>
            <a:off x="1899676" y="3002207"/>
            <a:ext cx="973848" cy="0"/>
          </a:xfrm>
          <a:prstGeom prst="line">
            <a:avLst/>
          </a:prstGeom>
          <a:ln>
            <a:solidFill>
              <a:srgbClr val="DC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12" idx="4"/>
            <a:endCxn id="25" idx="2"/>
          </p:cNvCxnSpPr>
          <p:nvPr/>
        </p:nvCxnSpPr>
        <p:spPr>
          <a:xfrm rot="5400000">
            <a:off x="2752802" y="2567503"/>
            <a:ext cx="832375" cy="2582018"/>
          </a:xfrm>
          <a:prstGeom prst="bentConnector3">
            <a:avLst>
              <a:gd name="adj1" fmla="val 59290"/>
            </a:avLst>
          </a:prstGeom>
          <a:ln>
            <a:solidFill>
              <a:srgbClr val="DC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0"/>
            <a:endCxn id="27" idx="2"/>
          </p:cNvCxnSpPr>
          <p:nvPr/>
        </p:nvCxnSpPr>
        <p:spPr>
          <a:xfrm rot="16200000" flipV="1">
            <a:off x="2174907" y="1662193"/>
            <a:ext cx="1346918" cy="1897380"/>
          </a:xfrm>
          <a:prstGeom prst="bentConnector4">
            <a:avLst>
              <a:gd name="adj1" fmla="val 37704"/>
              <a:gd name="adj2" fmla="val 65601"/>
            </a:avLst>
          </a:prstGeom>
          <a:ln>
            <a:solidFill>
              <a:srgbClr val="DC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728494" y="5143500"/>
            <a:ext cx="45717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/>
              <a:t>5/15/2018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304224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XL version available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549223"/>
              </p:ext>
            </p:extLst>
          </p:nvPr>
        </p:nvGraphicFramePr>
        <p:xfrm>
          <a:off x="685800" y="895350"/>
          <a:ext cx="8001002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65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540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540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3106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 #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CUX11018-W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CUX11024-W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CUX11031-W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 Sin Size (OD)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1/8” x 18 7/8”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 5/8” x 18 7/8”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5/8” x 18 7/8”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Bowl Size (ID)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1/8” x 16 1/8” x 9”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5/8” x 16 1/8” x 9”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5/8” x 16 1/8” x 9”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Bowl</a:t>
                      </a:r>
                      <a:r>
                        <a:rPr lang="en-US" sz="1200" b="0" baseline="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Depth (ID)</a:t>
                      </a:r>
                      <a:endParaRPr lang="en-US" sz="1200" b="0" dirty="0">
                        <a:ln>
                          <a:noFill/>
                        </a:ln>
                        <a:solidFill>
                          <a:srgbClr val="5858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9”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9”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9”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Sound Coating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 Noise Pads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Minimum</a:t>
                      </a:r>
                      <a:r>
                        <a:rPr lang="en-US" sz="1200" b="0" baseline="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Cabinet</a:t>
                      </a:r>
                      <a:endParaRPr lang="en-US" sz="1200" b="0" dirty="0">
                        <a:ln>
                          <a:noFill/>
                        </a:ln>
                        <a:solidFill>
                          <a:srgbClr val="5858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33”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36”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45”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Installation</a:t>
                      </a:r>
                      <a:r>
                        <a:rPr lang="en-US" sz="1200" b="0" baseline="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Type</a:t>
                      </a:r>
                      <a:endParaRPr lang="en-US" sz="1200" b="0" dirty="0">
                        <a:ln>
                          <a:noFill/>
                        </a:ln>
                        <a:solidFill>
                          <a:srgbClr val="5858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Undermount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n>
                          <a:noFill/>
                        </a:ln>
                        <a:solidFill>
                          <a:srgbClr val="5858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n>
                          <a:noFill/>
                        </a:ln>
                        <a:solidFill>
                          <a:srgbClr val="5858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304 / 18 gauge Stainless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n>
                          <a:noFill/>
                        </a:ln>
                        <a:solidFill>
                          <a:srgbClr val="5858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n>
                          <a:noFill/>
                        </a:ln>
                        <a:solidFill>
                          <a:srgbClr val="5858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 Accessories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Drain</a:t>
                      </a:r>
                      <a:r>
                        <a:rPr lang="en-US" sz="1200" baseline="0" dirty="0">
                          <a:ln>
                            <a:noFill/>
                          </a:ln>
                          <a:solidFill>
                            <a:srgbClr val="5858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board, roller mat, glass cutting board, sink grid, colander, square drain cover</a:t>
                      </a:r>
                      <a:endParaRPr lang="en-US" sz="1200" dirty="0">
                        <a:ln>
                          <a:noFill/>
                        </a:ln>
                        <a:solidFill>
                          <a:srgbClr val="5858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n>
                          <a:noFill/>
                        </a:ln>
                        <a:solidFill>
                          <a:srgbClr val="5858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n>
                          <a:noFill/>
                        </a:ln>
                        <a:solidFill>
                          <a:srgbClr val="5858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728494" y="5143500"/>
            <a:ext cx="42511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/>
              <a:t>4/1/2019</a:t>
            </a:r>
            <a:endParaRPr lang="en-US" sz="5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0110" y="1066626"/>
            <a:ext cx="1731954" cy="9527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493" y="1066626"/>
            <a:ext cx="1879006" cy="9527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38" y="994618"/>
            <a:ext cx="2044443" cy="10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2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39211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think-cell Slide" r:id="rId5" imgW="359" imgH="360" progId="TCLayout.ActiveDocument.1">
                  <p:embed/>
                </p:oleObj>
              </mc:Choice>
              <mc:Fallback>
                <p:oleObj name="think-cell Slide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600" dirty="0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MANOR HOUSE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781800" y="0"/>
            <a:ext cx="2362200" cy="5143500"/>
          </a:xfrm>
          <a:prstGeom prst="rect">
            <a:avLst/>
          </a:prstGeom>
          <a:solidFill>
            <a:srgbClr val="DC281E"/>
          </a:solidFill>
          <a:ln>
            <a:solidFill>
              <a:srgbClr val="DC2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07666" rtlCol="0" anchor="t"/>
          <a:lstStyle/>
          <a:p>
            <a:pPr algn="ctr">
              <a:spcAft>
                <a:spcPts val="900"/>
              </a:spcAft>
            </a:pPr>
            <a:r>
              <a:rPr lang="en-US" sz="2400" b="1" dirty="0">
                <a:latin typeface="+mj-lt"/>
              </a:rPr>
              <a:t>Traditional Apron front design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With </a:t>
            </a:r>
            <a:r>
              <a:rPr lang="en-US" sz="1600" dirty="0" smtClean="0">
                <a:latin typeface="+mj-lt"/>
              </a:rPr>
              <a:t>an Apron </a:t>
            </a:r>
            <a:r>
              <a:rPr lang="en-US" sz="1600" dirty="0">
                <a:latin typeface="+mj-lt"/>
              </a:rPr>
              <a:t>front sink the face of the sink can be closer to your body making it easier to </a:t>
            </a:r>
            <a:r>
              <a:rPr lang="en-US" sz="1600" dirty="0" smtClean="0">
                <a:latin typeface="+mj-lt"/>
              </a:rPr>
              <a:t>reach</a:t>
            </a:r>
            <a:endParaRPr lang="en-US" sz="1600" dirty="0">
              <a:latin typeface="+mj-lt"/>
            </a:endParaRP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19mm </a:t>
            </a:r>
            <a:r>
              <a:rPr lang="en-US" sz="1600" dirty="0" smtClean="0">
                <a:latin typeface="+mj-lt"/>
              </a:rPr>
              <a:t>corners|9” </a:t>
            </a:r>
            <a:r>
              <a:rPr lang="en-US" sz="1600" dirty="0">
                <a:latin typeface="+mj-lt"/>
              </a:rPr>
              <a:t>deep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16 gauge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Pearl Finish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Sound pads 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Compatible accessories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3 </a:t>
            </a:r>
            <a:r>
              <a:rPr lang="en-US" sz="1600" dirty="0" smtClean="0">
                <a:latin typeface="+mj-lt"/>
              </a:rPr>
              <a:t>models (30</a:t>
            </a:r>
            <a:r>
              <a:rPr lang="en-US" sz="1600" dirty="0">
                <a:latin typeface="+mj-lt"/>
              </a:rPr>
              <a:t>”, 33”, 36</a:t>
            </a:r>
            <a:r>
              <a:rPr lang="en-US" sz="1600" dirty="0" smtClean="0">
                <a:latin typeface="+mj-lt"/>
              </a:rPr>
              <a:t>”)</a:t>
            </a:r>
            <a:endParaRPr lang="en-US" sz="1600" dirty="0">
              <a:latin typeface="+mj-lt"/>
            </a:endParaRP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Hand Fabricated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511526"/>
            <a:ext cx="3045193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 | STAINLESS | MANOR HOUSE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41400"/>
            <a:ext cx="44704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85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Franke is the leading SINKS producer</a:t>
            </a:r>
            <a:endParaRPr lang="en-US" dirty="0"/>
          </a:p>
        </p:txBody>
      </p:sp>
      <p:pic>
        <p:nvPicPr>
          <p:cNvPr id="4" name="Picture 4" descr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43" y="1526324"/>
            <a:ext cx="1646720" cy="954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6" descr="Picture 4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7668" y="2054041"/>
            <a:ext cx="1646720" cy="996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9612" y="2054041"/>
            <a:ext cx="1646720" cy="93984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601603" y="2523962"/>
            <a:ext cx="0" cy="885988"/>
          </a:xfrm>
          <a:prstGeom prst="line">
            <a:avLst/>
          </a:prstGeom>
          <a:ln>
            <a:solidFill>
              <a:srgbClr val="DC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633593" y="3486150"/>
            <a:ext cx="1936020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 smtClean="0"/>
              <a:t>70% of sinks in US</a:t>
            </a:r>
          </a:p>
          <a:p>
            <a:pPr algn="ctr">
              <a:spcAft>
                <a:spcPts val="600"/>
              </a:spcAft>
            </a:pPr>
            <a:r>
              <a:rPr lang="en-US" sz="1200" dirty="0" smtClean="0"/>
              <a:t>FRANKE is GLOBAL #1</a:t>
            </a:r>
          </a:p>
          <a:p>
            <a:pPr algn="ctr">
              <a:spcAft>
                <a:spcPts val="600"/>
              </a:spcAft>
            </a:pPr>
            <a:r>
              <a:rPr lang="en-US" sz="1200" dirty="0" smtClean="0"/>
              <a:t>Factories in US, Canada, Switzerland, China, Italy, Netherlands, Finland, Turkey, India, Brazil, Poland, Russia</a:t>
            </a:r>
          </a:p>
          <a:p>
            <a:pPr algn="ctr">
              <a:spcAft>
                <a:spcPts val="600"/>
              </a:spcAft>
            </a:pPr>
            <a:endParaRPr lang="en-US" sz="12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751028" y="3181350"/>
            <a:ext cx="0" cy="228600"/>
          </a:xfrm>
          <a:prstGeom prst="line">
            <a:avLst/>
          </a:prstGeom>
          <a:ln>
            <a:solidFill>
              <a:srgbClr val="DC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83018" y="3486150"/>
            <a:ext cx="1936020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/>
              <a:t>9</a:t>
            </a:r>
            <a:r>
              <a:rPr lang="en-US" sz="1200" dirty="0" smtClean="0"/>
              <a:t>% of sinks in US</a:t>
            </a:r>
          </a:p>
          <a:p>
            <a:pPr algn="ctr">
              <a:spcAft>
                <a:spcPts val="600"/>
              </a:spcAft>
            </a:pPr>
            <a:r>
              <a:rPr lang="en-US" sz="1200" dirty="0" smtClean="0"/>
              <a:t>FRANKE is GLOBAL #2</a:t>
            </a:r>
          </a:p>
          <a:p>
            <a:pPr algn="ctr">
              <a:spcAft>
                <a:spcPts val="600"/>
              </a:spcAft>
            </a:pPr>
            <a:r>
              <a:rPr lang="en-US" sz="1200" dirty="0" smtClean="0"/>
              <a:t>Brand new factory in Slovakia</a:t>
            </a:r>
          </a:p>
          <a:p>
            <a:pPr algn="ctr">
              <a:spcAft>
                <a:spcPts val="600"/>
              </a:spcAft>
            </a:pPr>
            <a:endParaRPr lang="en-US" sz="12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6392972" y="3181350"/>
            <a:ext cx="0" cy="228600"/>
          </a:xfrm>
          <a:prstGeom prst="line">
            <a:avLst/>
          </a:prstGeom>
          <a:ln>
            <a:solidFill>
              <a:srgbClr val="DC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24962" y="3486150"/>
            <a:ext cx="1936020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 smtClean="0"/>
              <a:t>13% of sinks in US</a:t>
            </a:r>
          </a:p>
          <a:p>
            <a:pPr algn="ctr">
              <a:spcAft>
                <a:spcPts val="600"/>
              </a:spcAft>
            </a:pPr>
            <a:r>
              <a:rPr lang="en-US" sz="1200" dirty="0" smtClean="0"/>
              <a:t>Partner production</a:t>
            </a:r>
            <a:br>
              <a:rPr lang="en-US" sz="1200" dirty="0" smtClean="0"/>
            </a:br>
            <a:r>
              <a:rPr lang="en-US" sz="1200" dirty="0" smtClean="0"/>
              <a:t>in France, Israel</a:t>
            </a:r>
            <a:br>
              <a:rPr lang="en-US" sz="1200" dirty="0" smtClean="0"/>
            </a:br>
            <a:r>
              <a:rPr lang="en-US" sz="1200" dirty="0" smtClean="0"/>
              <a:t>and Italy</a:t>
            </a:r>
          </a:p>
          <a:p>
            <a:pPr algn="ctr">
              <a:spcAft>
                <a:spcPts val="600"/>
              </a:spcAft>
            </a:pPr>
            <a:r>
              <a:rPr lang="en-US" sz="1200" dirty="0" smtClean="0"/>
              <a:t>Strong growth trend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8728494" y="5143500"/>
            <a:ext cx="45717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/>
              <a:t>6/13/2018</a:t>
            </a:r>
            <a:endParaRPr lang="en-US" sz="5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602" y="1211043"/>
            <a:ext cx="16954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867" y="727900"/>
            <a:ext cx="192722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1228850"/>
            <a:ext cx="17859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98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PeAK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781800" y="0"/>
            <a:ext cx="2362200" cy="5143500"/>
          </a:xfrm>
          <a:prstGeom prst="rect">
            <a:avLst/>
          </a:prstGeom>
          <a:solidFill>
            <a:srgbClr val="DC281E"/>
          </a:solidFill>
          <a:ln>
            <a:solidFill>
              <a:srgbClr val="DC2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07666" rtlCol="0" anchor="t"/>
          <a:lstStyle/>
          <a:p>
            <a:pPr algn="ctr">
              <a:spcAft>
                <a:spcPts val="900"/>
              </a:spcAft>
            </a:pPr>
            <a:r>
              <a:rPr lang="en-US" sz="2400" b="1" dirty="0" smtClean="0">
                <a:latin typeface="+mj-lt"/>
              </a:rPr>
              <a:t>Metropolitan Elegance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Tight corners and design symmetry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Ledge System allows optional accessories 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Square Drain Covers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5mm</a:t>
            </a:r>
            <a:r>
              <a:rPr lang="en-US" sz="1600" dirty="0" smtClean="0">
                <a:latin typeface="+mj-lt"/>
                <a:cs typeface="Arial"/>
              </a:rPr>
              <a:t> corner</a:t>
            </a:r>
            <a:br>
              <a:rPr lang="en-US" sz="1600" dirty="0" smtClean="0">
                <a:latin typeface="+mj-lt"/>
                <a:cs typeface="Arial"/>
              </a:rPr>
            </a:br>
            <a:r>
              <a:rPr lang="en-US" sz="1600" dirty="0" smtClean="0">
                <a:latin typeface="+mj-lt"/>
                <a:cs typeface="Arial"/>
              </a:rPr>
              <a:t>9.625</a:t>
            </a:r>
            <a:r>
              <a:rPr lang="en-US" sz="1600" dirty="0" smtClean="0">
                <a:latin typeface="+mj-lt"/>
                <a:cs typeface="Calibri"/>
              </a:rPr>
              <a:t>” deep</a:t>
            </a:r>
            <a:br>
              <a:rPr lang="en-US" sz="1600" dirty="0" smtClean="0">
                <a:latin typeface="+mj-lt"/>
                <a:cs typeface="Calibri"/>
              </a:rPr>
            </a:br>
            <a:r>
              <a:rPr lang="en-US" sz="1600" dirty="0" smtClean="0">
                <a:latin typeface="+mj-lt"/>
                <a:cs typeface="Calibri"/>
              </a:rPr>
              <a:t>16 gauge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Silk Finish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Sound pad and spray coat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Compatible accessories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  <a:cs typeface="Calibri"/>
              </a:rPr>
              <a:t>8</a:t>
            </a:r>
            <a:r>
              <a:rPr lang="en-US" sz="1600" dirty="0" smtClean="0">
                <a:latin typeface="+mj-lt"/>
                <a:cs typeface="Calibri"/>
              </a:rPr>
              <a:t> models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Hand Fabricated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511526"/>
            <a:ext cx="2168351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 | STAINLESS | PEAK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23950"/>
            <a:ext cx="3917812" cy="278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05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2"/>
          <a:stretch/>
        </p:blipFill>
        <p:spPr bwMode="auto">
          <a:xfrm>
            <a:off x="-83126" y="0"/>
            <a:ext cx="925780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28494" y="5143500"/>
            <a:ext cx="45717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/>
              <a:t>5/15/2018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373373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CrYstal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781800" y="0"/>
            <a:ext cx="2362200" cy="5143500"/>
          </a:xfrm>
          <a:prstGeom prst="rect">
            <a:avLst/>
          </a:prstGeom>
          <a:solidFill>
            <a:srgbClr val="DC281E"/>
          </a:solidFill>
          <a:ln>
            <a:solidFill>
              <a:srgbClr val="DC2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07666" rtlCol="0" anchor="t"/>
          <a:lstStyle/>
          <a:p>
            <a:pPr algn="ctr">
              <a:spcAft>
                <a:spcPts val="900"/>
              </a:spcAft>
            </a:pPr>
            <a:r>
              <a:rPr lang="en-US" sz="2400" b="1" dirty="0" smtClean="0">
                <a:latin typeface="+mj-lt"/>
              </a:rPr>
              <a:t>Unique, contemporary design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Hidden Drain with Glass or Stainless Drain Cover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90</a:t>
            </a:r>
            <a:r>
              <a:rPr lang="en-US" sz="1600" dirty="0" smtClean="0">
                <a:latin typeface="+mj-lt"/>
                <a:cs typeface="Arial"/>
              </a:rPr>
              <a:t>° corners</a:t>
            </a:r>
            <a:r>
              <a:rPr lang="en-US" sz="1600" dirty="0" smtClean="0">
                <a:latin typeface="Calibri"/>
                <a:cs typeface="Calibri"/>
              </a:rPr>
              <a:t>|</a:t>
            </a:r>
            <a:r>
              <a:rPr lang="en-US" sz="1600" dirty="0" smtClean="0">
                <a:latin typeface="+mj-lt"/>
                <a:cs typeface="Arial"/>
              </a:rPr>
              <a:t>9</a:t>
            </a:r>
            <a:r>
              <a:rPr lang="en-US" sz="1600" dirty="0" smtClean="0">
                <a:latin typeface="+mj-lt"/>
                <a:cs typeface="Calibri"/>
              </a:rPr>
              <a:t>” deep</a:t>
            </a:r>
            <a:br>
              <a:rPr lang="en-US" sz="1600" dirty="0" smtClean="0">
                <a:latin typeface="+mj-lt"/>
                <a:cs typeface="Calibri"/>
              </a:rPr>
            </a:br>
            <a:r>
              <a:rPr lang="en-US" sz="1600" dirty="0" smtClean="0">
                <a:latin typeface="+mj-lt"/>
                <a:cs typeface="Calibri"/>
              </a:rPr>
              <a:t>16 gauge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Sound pad and spray coat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Compatible accessories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4 models including</a:t>
            </a:r>
            <a:br>
              <a:rPr lang="en-US" sz="1600" dirty="0" smtClean="0">
                <a:latin typeface="+mj-lt"/>
                <a:cs typeface="Calibri"/>
              </a:rPr>
            </a:br>
            <a:r>
              <a:rPr lang="en-US" sz="1600" dirty="0" smtClean="0">
                <a:latin typeface="+mj-lt"/>
                <a:cs typeface="Calibri"/>
              </a:rPr>
              <a:t>double bowl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Hand fabricated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Design matching</a:t>
            </a:r>
            <a:br>
              <a:rPr lang="en-US" sz="1600" dirty="0" smtClean="0">
                <a:latin typeface="+mj-lt"/>
              </a:rPr>
            </a:br>
            <a:r>
              <a:rPr lang="en-US" sz="1600" dirty="0" smtClean="0">
                <a:latin typeface="+mj-lt"/>
              </a:rPr>
              <a:t>Crystal Faucet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47800" y="1496786"/>
            <a:ext cx="5109331" cy="2279178"/>
            <a:chOff x="1447800" y="1496786"/>
            <a:chExt cx="5109331" cy="2279178"/>
          </a:xfrm>
        </p:grpSpPr>
        <p:pic>
          <p:nvPicPr>
            <p:cNvPr id="4" name="Picture 2" descr="Picture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1496786"/>
              <a:ext cx="3810000" cy="227917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748401"/>
              <a:ext cx="994531" cy="1775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685800" y="511526"/>
            <a:ext cx="249959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 | STAINLESS | CRYSTAL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28494" y="5143500"/>
            <a:ext cx="45717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/>
              <a:t>1/17/2019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13038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Crystal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96864" y="1581150"/>
            <a:ext cx="4560936" cy="1371600"/>
          </a:xfrm>
          <a:prstGeom prst="rect">
            <a:avLst/>
          </a:prstGeom>
        </p:spPr>
        <p:txBody>
          <a:bodyPr wrap="square" lIns="35988" rIns="35988">
            <a:noAutofit/>
          </a:bodyPr>
          <a:lstStyle/>
          <a:p>
            <a:pPr marL="285750" lvl="0" indent="-285750">
              <a:spcAft>
                <a:spcPts val="600"/>
              </a:spcAft>
              <a:buClr>
                <a:srgbClr val="DC281E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Exclusive design for drain cover</a:t>
            </a:r>
          </a:p>
          <a:p>
            <a:pPr marL="285750" lvl="0" indent="-285750">
              <a:spcAft>
                <a:spcPts val="600"/>
              </a:spcAft>
              <a:buClr>
                <a:srgbClr val="DC281E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Matching 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CRYSTAL faucet</a:t>
            </a:r>
          </a:p>
          <a:p>
            <a:pPr marL="285750" lvl="0" indent="-285750">
              <a:spcAft>
                <a:spcPts val="600"/>
              </a:spcAft>
              <a:buClr>
                <a:srgbClr val="DC281E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Contemporary design</a:t>
            </a:r>
            <a:endParaRPr lang="en-US" sz="16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5800" y="1123950"/>
            <a:ext cx="4572000" cy="369332"/>
          </a:xfrm>
          <a:prstGeom prst="rect">
            <a:avLst/>
          </a:prstGeom>
          <a:noFill/>
        </p:spPr>
        <p:txBody>
          <a:bodyPr wrap="none" lIns="35988" rIns="35988" rtlCol="0">
            <a:noAutofit/>
          </a:bodyPr>
          <a:lstStyle/>
          <a:p>
            <a:r>
              <a:rPr lang="en-US" b="1" dirty="0" smtClean="0">
                <a:solidFill>
                  <a:srgbClr val="DC281E"/>
                </a:solidFill>
                <a:latin typeface="+mj-lt"/>
              </a:rPr>
              <a:t>Key Features</a:t>
            </a:r>
            <a:endParaRPr lang="en-US" b="1" dirty="0">
              <a:solidFill>
                <a:srgbClr val="DC281E"/>
              </a:solidFill>
              <a:latin typeface="+mj-lt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685800" y="1504950"/>
            <a:ext cx="4572000" cy="0"/>
          </a:xfrm>
          <a:prstGeom prst="line">
            <a:avLst/>
          </a:prstGeom>
          <a:ln w="15875">
            <a:solidFill>
              <a:srgbClr val="DC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85800" y="2952750"/>
            <a:ext cx="4572000" cy="369332"/>
          </a:xfrm>
          <a:prstGeom prst="rect">
            <a:avLst/>
          </a:prstGeom>
          <a:noFill/>
        </p:spPr>
        <p:txBody>
          <a:bodyPr wrap="none" lIns="35988" rIns="35988" rtlCol="0">
            <a:no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Models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685800" y="3333750"/>
            <a:ext cx="4572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087739" y="1123950"/>
            <a:ext cx="1648407" cy="369332"/>
          </a:xfrm>
          <a:prstGeom prst="rect">
            <a:avLst/>
          </a:prstGeom>
          <a:noFill/>
        </p:spPr>
        <p:txBody>
          <a:bodyPr wrap="none" lIns="35988" rIns="35988" rtlCol="0">
            <a:no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Matching Faucet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7087739" y="1504950"/>
            <a:ext cx="1648407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348566" y="1123950"/>
            <a:ext cx="1648407" cy="369332"/>
          </a:xfrm>
          <a:prstGeom prst="rect">
            <a:avLst/>
          </a:prstGeom>
          <a:noFill/>
        </p:spPr>
        <p:txBody>
          <a:bodyPr wrap="none" lIns="35988" rIns="35988" rtlCol="0">
            <a:no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Specs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5348566" y="1504950"/>
            <a:ext cx="1648407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489" y="1662227"/>
            <a:ext cx="685744" cy="122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7854948" y="2489848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CRYSTAL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FFPD4600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348566" y="1581150"/>
            <a:ext cx="1648407" cy="1371600"/>
          </a:xfrm>
          <a:prstGeom prst="rect">
            <a:avLst/>
          </a:prstGeom>
        </p:spPr>
        <p:txBody>
          <a:bodyPr wrap="square" lIns="35988" rIns="35988">
            <a:noAutofit/>
          </a:bodyPr>
          <a:lstStyle/>
          <a:p>
            <a:pPr marL="285750" lvl="0" indent="-285750"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16 Gauge</a:t>
            </a:r>
          </a:p>
          <a:p>
            <a:pPr marL="285750" lvl="0" indent="-285750"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9” deep</a:t>
            </a:r>
          </a:p>
          <a:p>
            <a:pPr marL="285750" lvl="0" indent="-285750"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90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/>
              </a:rPr>
              <a:t>° corners</a:t>
            </a:r>
            <a:endParaRPr lang="en-US" sz="16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85800" y="3482896"/>
            <a:ext cx="4572000" cy="686846"/>
            <a:chOff x="685800" y="3409251"/>
            <a:chExt cx="6974366" cy="104775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409251"/>
              <a:ext cx="1428750" cy="1047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7887" y="3409251"/>
              <a:ext cx="1662943" cy="1047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894" y="3409251"/>
              <a:ext cx="1907696" cy="1047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784" y="3409251"/>
              <a:ext cx="1944382" cy="1047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9" name="TextBox 48"/>
          <p:cNvSpPr txBox="1"/>
          <p:nvPr/>
        </p:nvSpPr>
        <p:spPr>
          <a:xfrm>
            <a:off x="696864" y="4227690"/>
            <a:ext cx="845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24½” 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CLV110-24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644262" y="4227690"/>
            <a:ext cx="845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27½” 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CLV110-28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757379" y="4227690"/>
            <a:ext cx="845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30½” 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CLV110-31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983173" y="4227690"/>
            <a:ext cx="845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32½” 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CLV120-33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348566" y="2952750"/>
            <a:ext cx="3387580" cy="369332"/>
          </a:xfrm>
          <a:prstGeom prst="rect">
            <a:avLst/>
          </a:prstGeom>
          <a:noFill/>
        </p:spPr>
        <p:txBody>
          <a:bodyPr wrap="none" lIns="35988" rIns="35988" rtlCol="0">
            <a:no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Accessories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5348566" y="3333750"/>
            <a:ext cx="338758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348566" y="4412356"/>
            <a:ext cx="8864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Roller Matt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499099" y="4412356"/>
            <a:ext cx="913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Drain Cover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721590" y="4412356"/>
            <a:ext cx="945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Push Button</a:t>
            </a:r>
            <a:br>
              <a:rPr lang="en-US" sz="1200" dirty="0" smtClean="0">
                <a:latin typeface="+mj-lt"/>
              </a:rPr>
            </a:br>
            <a:r>
              <a:rPr lang="en-US" sz="1200" dirty="0" smtClean="0">
                <a:latin typeface="+mj-lt"/>
              </a:rPr>
              <a:t>Strainer Kit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48566" y="3687819"/>
            <a:ext cx="955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Bottom Grid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499099" y="3687819"/>
            <a:ext cx="1039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Cutting Board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721590" y="3687819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Colander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934" y="3380544"/>
            <a:ext cx="5810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84409" y="3323394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33" y="3430913"/>
            <a:ext cx="5715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07121" y="4006085"/>
            <a:ext cx="4381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59" y="4044184"/>
            <a:ext cx="5905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433" y="3908339"/>
            <a:ext cx="4953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685800" y="511526"/>
            <a:ext cx="249959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 | STAINLESS | CRYSTAL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728494" y="5143500"/>
            <a:ext cx="45717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/>
              <a:t>5/15/2018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71018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28494" y="5143500"/>
            <a:ext cx="45717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/>
              <a:t>5/15/2018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264780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 2.0</a:t>
            </a:r>
            <a:endParaRPr lang="en-US" dirty="0"/>
          </a:p>
        </p:txBody>
      </p:sp>
      <p:pic>
        <p:nvPicPr>
          <p:cNvPr id="3" name="Picture 4" descr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1504950"/>
            <a:ext cx="3810000" cy="220741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/>
          <p:cNvSpPr/>
          <p:nvPr/>
        </p:nvSpPr>
        <p:spPr>
          <a:xfrm>
            <a:off x="6781800" y="0"/>
            <a:ext cx="2362200" cy="5143500"/>
          </a:xfrm>
          <a:prstGeom prst="rect">
            <a:avLst/>
          </a:prstGeom>
          <a:solidFill>
            <a:srgbClr val="DC281E"/>
          </a:solidFill>
          <a:ln>
            <a:solidFill>
              <a:srgbClr val="DC2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07666" rtlCol="0" anchor="t"/>
          <a:lstStyle/>
          <a:p>
            <a:pPr algn="ctr">
              <a:spcAft>
                <a:spcPts val="900"/>
              </a:spcAft>
            </a:pPr>
            <a:r>
              <a:rPr lang="en-US" sz="2400" b="1" dirty="0" smtClean="0">
                <a:latin typeface="+mj-lt"/>
              </a:rPr>
              <a:t>Hard-working, commercial-grade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Perfect partner for the serious home chef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Round drain cover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8mm corners|10” deep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16 gauge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Silk finish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Sound pad and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spray coat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Lifetime </a:t>
            </a:r>
            <a:r>
              <a:rPr lang="en-US" sz="1600" dirty="0" smtClean="0">
                <a:latin typeface="+mj-lt"/>
              </a:rPr>
              <a:t>warranty</a:t>
            </a:r>
            <a:endParaRPr lang="en-US" sz="1600" dirty="0">
              <a:latin typeface="+mj-lt"/>
            </a:endParaRP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12 models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Hybrid (Drawn and welded)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511526"/>
            <a:ext cx="2375137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 | STAINLESS | PRO 2.0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28494" y="5143500"/>
            <a:ext cx="45717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/>
              <a:t>1/17/2019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62467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 2.0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96864" y="1581150"/>
            <a:ext cx="4560936" cy="1371600"/>
          </a:xfrm>
          <a:prstGeom prst="rect">
            <a:avLst/>
          </a:prstGeom>
        </p:spPr>
        <p:txBody>
          <a:bodyPr wrap="square" lIns="35988" rIns="35988">
            <a:noAutofit/>
          </a:bodyPr>
          <a:lstStyle/>
          <a:p>
            <a:pPr marL="285750" lvl="0" indent="-285750">
              <a:spcAft>
                <a:spcPts val="600"/>
              </a:spcAft>
              <a:buClr>
                <a:srgbClr val="DC281E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Excellent quality of material and craft</a:t>
            </a:r>
            <a:endParaRPr lang="en-US" sz="16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285750" lvl="0" indent="-285750">
              <a:spcAft>
                <a:spcPts val="600"/>
              </a:spcAft>
              <a:buClr>
                <a:srgbClr val="DC281E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Contemporary design and beauty</a:t>
            </a:r>
            <a:endParaRPr lang="en-US" sz="16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285750" lvl="0" indent="-285750">
              <a:spcAft>
                <a:spcPts val="600"/>
              </a:spcAft>
              <a:buClr>
                <a:srgbClr val="DC281E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Silk </a:t>
            </a:r>
            <a:r>
              <a:rPr lang="en-US" sz="16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finish and round drain cover included</a:t>
            </a:r>
          </a:p>
          <a:p>
            <a:pPr marL="285750" lvl="0" indent="-285750">
              <a:spcAft>
                <a:spcPts val="600"/>
              </a:spcAft>
              <a:buClr>
                <a:srgbClr val="DC281E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Large variety of sizes</a:t>
            </a:r>
            <a:endParaRPr lang="en-US" sz="16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4459" y="1809750"/>
            <a:ext cx="670489" cy="10720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85800" y="1123950"/>
            <a:ext cx="4572000" cy="369332"/>
          </a:xfrm>
          <a:prstGeom prst="rect">
            <a:avLst/>
          </a:prstGeom>
          <a:noFill/>
        </p:spPr>
        <p:txBody>
          <a:bodyPr wrap="none" lIns="35988" rIns="35988" rtlCol="0">
            <a:noAutofit/>
          </a:bodyPr>
          <a:lstStyle/>
          <a:p>
            <a:r>
              <a:rPr lang="en-US" b="1" dirty="0" smtClean="0">
                <a:solidFill>
                  <a:srgbClr val="DC281E"/>
                </a:solidFill>
                <a:latin typeface="+mj-lt"/>
              </a:rPr>
              <a:t>Key Features</a:t>
            </a:r>
            <a:endParaRPr lang="en-US" b="1" dirty="0">
              <a:solidFill>
                <a:srgbClr val="DC281E"/>
              </a:solidFill>
              <a:latin typeface="+mj-lt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685800" y="1504950"/>
            <a:ext cx="4572000" cy="0"/>
          </a:xfrm>
          <a:prstGeom prst="line">
            <a:avLst/>
          </a:prstGeom>
          <a:ln w="15875">
            <a:solidFill>
              <a:srgbClr val="DC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85800" y="2952750"/>
            <a:ext cx="4572000" cy="369332"/>
          </a:xfrm>
          <a:prstGeom prst="rect">
            <a:avLst/>
          </a:prstGeom>
          <a:noFill/>
        </p:spPr>
        <p:txBody>
          <a:bodyPr wrap="none" lIns="35988" rIns="35988" rtlCol="0">
            <a:no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Models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685800" y="3333750"/>
            <a:ext cx="4572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087739" y="1123950"/>
            <a:ext cx="1648407" cy="369332"/>
          </a:xfrm>
          <a:prstGeom prst="rect">
            <a:avLst/>
          </a:prstGeom>
          <a:noFill/>
        </p:spPr>
        <p:txBody>
          <a:bodyPr wrap="none" lIns="35988" rIns="35988" rtlCol="0">
            <a:no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Matching Faucet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7087739" y="1504950"/>
            <a:ext cx="1648407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348566" y="1123950"/>
            <a:ext cx="1648407" cy="369332"/>
          </a:xfrm>
          <a:prstGeom prst="rect">
            <a:avLst/>
          </a:prstGeom>
          <a:noFill/>
        </p:spPr>
        <p:txBody>
          <a:bodyPr wrap="none" lIns="35988" rIns="35988" rtlCol="0">
            <a:no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Specs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5348566" y="1504950"/>
            <a:ext cx="1648407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854948" y="2489848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PLANAR 8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FF2800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348566" y="1581150"/>
            <a:ext cx="1648407" cy="1371600"/>
          </a:xfrm>
          <a:prstGeom prst="rect">
            <a:avLst/>
          </a:prstGeom>
        </p:spPr>
        <p:txBody>
          <a:bodyPr wrap="square" lIns="35988" rIns="35988">
            <a:noAutofit/>
          </a:bodyPr>
          <a:lstStyle/>
          <a:p>
            <a:pPr marL="285750" lvl="0" indent="-285750"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16 Gauge</a:t>
            </a:r>
          </a:p>
          <a:p>
            <a:pPr marL="285750" lvl="0" indent="-285750"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10” deep</a:t>
            </a:r>
          </a:p>
          <a:p>
            <a:pPr marL="285750" lvl="0" indent="-285750"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8mm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 corners</a:t>
            </a:r>
            <a:endParaRPr lang="en-US" sz="16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6864" y="4432036"/>
            <a:ext cx="93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17½” 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PS2X110-15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05165" y="4432036"/>
            <a:ext cx="93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35½” 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PS2X110-33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348566" y="2952750"/>
            <a:ext cx="3387580" cy="369332"/>
          </a:xfrm>
          <a:prstGeom prst="rect">
            <a:avLst/>
          </a:prstGeom>
          <a:noFill/>
        </p:spPr>
        <p:txBody>
          <a:bodyPr wrap="none" lIns="35988" rIns="35988" rtlCol="0">
            <a:no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Accessories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5348566" y="3333750"/>
            <a:ext cx="338758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348566" y="4412356"/>
            <a:ext cx="8864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Roller Matt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499099" y="4412356"/>
            <a:ext cx="913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Drain Cover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721590" y="4412356"/>
            <a:ext cx="1118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Strainer basket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48566" y="3687819"/>
            <a:ext cx="955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Bottom Grid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499099" y="3687819"/>
            <a:ext cx="1039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Cutting Board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721590" y="3687819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Colander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84409" y="3323394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33" y="3430913"/>
            <a:ext cx="5715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07121" y="4006085"/>
            <a:ext cx="4381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54440"/>
            <a:ext cx="410759" cy="43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62" y="3930735"/>
            <a:ext cx="481091" cy="44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568" y="3932914"/>
            <a:ext cx="524907" cy="43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247" y="3450081"/>
            <a:ext cx="761317" cy="44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370" y="3930735"/>
            <a:ext cx="829656" cy="44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8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263" y="3454440"/>
            <a:ext cx="821968" cy="43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0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03" y="3930735"/>
            <a:ext cx="621514" cy="44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11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211" y="3454440"/>
            <a:ext cx="617400" cy="43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1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026" y="3930735"/>
            <a:ext cx="756131" cy="44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2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82" y="3454440"/>
            <a:ext cx="748714" cy="43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708" y="3930735"/>
            <a:ext cx="830111" cy="44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217" y="3454440"/>
            <a:ext cx="722809" cy="439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4105176" y="4432036"/>
            <a:ext cx="1136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35½” 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PS2X120-16-16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18" y="3351969"/>
            <a:ext cx="6953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09" y="4019928"/>
            <a:ext cx="3429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158" y="4077078"/>
            <a:ext cx="4095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685800" y="511526"/>
            <a:ext cx="2375137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 | STAINLESS | PRO 2.0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728494" y="5143500"/>
            <a:ext cx="45717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/>
              <a:t>5/15/2018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64970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87" y="0"/>
            <a:ext cx="914558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28494" y="5143500"/>
            <a:ext cx="45717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/>
              <a:t>5/15/2018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289050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995751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think-cell Slide" r:id="rId5" imgW="359" imgH="360" progId="TCLayout.ActiveDocument.1">
                  <p:embed/>
                </p:oleObj>
              </mc:Choice>
              <mc:Fallback>
                <p:oleObj name="think-cell Slide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600" dirty="0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 OUTDOOR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781800" y="0"/>
            <a:ext cx="2362200" cy="5143500"/>
          </a:xfrm>
          <a:prstGeom prst="rect">
            <a:avLst/>
          </a:prstGeom>
          <a:solidFill>
            <a:srgbClr val="DC281E"/>
          </a:solidFill>
          <a:ln>
            <a:solidFill>
              <a:srgbClr val="DC2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07666" rtlCol="0" anchor="t"/>
          <a:lstStyle/>
          <a:p>
            <a:pPr algn="ctr">
              <a:spcAft>
                <a:spcPts val="900"/>
              </a:spcAft>
            </a:pPr>
            <a:r>
              <a:rPr lang="en-US" sz="2400" b="1" dirty="0">
                <a:latin typeface="+mj-lt"/>
              </a:rPr>
              <a:t>Stainless perfection</a:t>
            </a:r>
            <a:endParaRPr lang="en-US" sz="2400" b="1" dirty="0" smtClean="0">
              <a:latin typeface="+mj-lt"/>
            </a:endParaRP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316 steel used in sink and faucet for perfect outdoor durability</a:t>
            </a:r>
          </a:p>
          <a:p>
            <a:pPr algn="ctr">
              <a:spcAft>
                <a:spcPts val="900"/>
              </a:spcAft>
            </a:pPr>
            <a:endParaRPr lang="en-US" sz="1600" dirty="0">
              <a:latin typeface="+mj-lt"/>
            </a:endParaRP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Sink comes in one size (23”) and two depths (10/12”)</a:t>
            </a:r>
          </a:p>
          <a:p>
            <a:pPr algn="ctr">
              <a:spcAft>
                <a:spcPts val="900"/>
              </a:spcAft>
            </a:pPr>
            <a:endParaRPr lang="en-US" sz="1600" dirty="0">
              <a:latin typeface="+mj-lt"/>
            </a:endParaRP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18 gauge quality T316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511526"/>
            <a:ext cx="2604367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 | STAINLESS | OUTDOOR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28494" y="5143500"/>
            <a:ext cx="45717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/>
              <a:t>1/17/2019</a:t>
            </a:r>
            <a:endParaRPr lang="en-US" sz="500" dirty="0"/>
          </a:p>
        </p:txBody>
      </p:sp>
      <p:sp>
        <p:nvSpPr>
          <p:cNvPr id="9" name="Google Shape;172;p11"/>
          <p:cNvSpPr/>
          <p:nvPr/>
        </p:nvSpPr>
        <p:spPr>
          <a:xfrm>
            <a:off x="1371600" y="4171950"/>
            <a:ext cx="470840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tabLst>
                <a:tab pos="1371600" algn="l"/>
                <a:tab pos="3429000" algn="l"/>
                <a:tab pos="4914900" algn="l"/>
              </a:tabLst>
            </a:pP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LRX110-2310-316	Outdoor 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23" SS 316 10" 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Deep	$825.00 </a:t>
            </a:r>
            <a:endParaRPr sz="1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tabLst>
                <a:tab pos="1371600" algn="l"/>
                <a:tab pos="3429000" algn="l"/>
                <a:tab pos="4914900" algn="l"/>
              </a:tabLst>
            </a:pP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LRX110-2312-316	Outdoor 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23" SS 316 12" 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Deep	$875.00 </a:t>
            </a:r>
            <a:endParaRPr sz="1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tabLst>
                <a:tab pos="1371600" algn="l"/>
                <a:tab pos="3429000" algn="l"/>
                <a:tab pos="4914900" algn="l"/>
              </a:tabLst>
            </a:pP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PS23-36S	23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" Bottom 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Grid	$245.00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tabLst>
                <a:tab pos="1371600" algn="l"/>
                <a:tab pos="3429000" algn="l"/>
                <a:tab pos="4914900" algn="l"/>
              </a:tabLst>
            </a:pP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FF3352	CUBE 316 Steel Faucet	$580.00</a:t>
            </a:r>
            <a:endParaRPr sz="1400" dirty="0"/>
          </a:p>
        </p:txBody>
      </p:sp>
      <p:pic>
        <p:nvPicPr>
          <p:cNvPr id="10" name="Picture 2" descr="Picture 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54" b="5685"/>
          <a:stretch/>
        </p:blipFill>
        <p:spPr>
          <a:xfrm>
            <a:off x="4038600" y="819150"/>
            <a:ext cx="2239384" cy="3100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1726151"/>
            <a:ext cx="2565554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9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KUBUS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781800" y="0"/>
            <a:ext cx="2362200" cy="5143500"/>
          </a:xfrm>
          <a:prstGeom prst="rect">
            <a:avLst/>
          </a:prstGeom>
          <a:solidFill>
            <a:srgbClr val="DC281E"/>
          </a:solidFill>
          <a:ln>
            <a:solidFill>
              <a:srgbClr val="DC2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07666" rtlCol="0" anchor="t"/>
          <a:lstStyle/>
          <a:p>
            <a:pPr algn="ctr">
              <a:spcAft>
                <a:spcPts val="900"/>
              </a:spcAft>
            </a:pPr>
            <a:r>
              <a:rPr lang="en-US" sz="2400" b="1" dirty="0" smtClean="0">
                <a:latin typeface="+mj-lt"/>
              </a:rPr>
              <a:t>Balanced Beauty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Straight lines create a clean, modern look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Ledge System allows optional accessories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25mm </a:t>
            </a:r>
            <a:r>
              <a:rPr lang="en-US" sz="1600" dirty="0" smtClean="0">
                <a:latin typeface="+mj-lt"/>
                <a:cs typeface="Arial"/>
              </a:rPr>
              <a:t>corners</a:t>
            </a:r>
            <a:r>
              <a:rPr lang="en-US" sz="1600" dirty="0" smtClean="0">
                <a:latin typeface="Calibri"/>
                <a:cs typeface="Calibri"/>
              </a:rPr>
              <a:t>|</a:t>
            </a:r>
            <a:r>
              <a:rPr lang="en-US" sz="1600" dirty="0" smtClean="0">
                <a:latin typeface="+mj-lt"/>
                <a:cs typeface="Arial"/>
              </a:rPr>
              <a:t>9</a:t>
            </a:r>
            <a:r>
              <a:rPr lang="en-US" sz="1600" dirty="0" smtClean="0">
                <a:latin typeface="+mj-lt"/>
                <a:cs typeface="Calibri"/>
              </a:rPr>
              <a:t>” deep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18 gauge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Silk Finish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Sound pad and spray coat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9 models including</a:t>
            </a:r>
            <a:br>
              <a:rPr lang="en-US" sz="1600" dirty="0" smtClean="0">
                <a:latin typeface="+mj-lt"/>
                <a:cs typeface="Calibri"/>
              </a:rPr>
            </a:br>
            <a:r>
              <a:rPr lang="en-US" sz="1600" dirty="0" smtClean="0">
                <a:latin typeface="+mj-lt"/>
                <a:cs typeface="Calibri"/>
              </a:rPr>
              <a:t>double bowl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Deep Drawn manufacturing</a:t>
            </a:r>
            <a:endParaRPr lang="en-US" sz="1600" dirty="0">
              <a:latin typeface="+mj-lt"/>
              <a:cs typeface="Calibri"/>
            </a:endParaRPr>
          </a:p>
          <a:p>
            <a:pPr algn="ctr">
              <a:spcAft>
                <a:spcPts val="900"/>
              </a:spcAft>
            </a:pPr>
            <a:endParaRPr lang="en-US" sz="1600" dirty="0" smtClean="0">
              <a:latin typeface="+mj-lt"/>
              <a:cs typeface="Calibri"/>
            </a:endParaRPr>
          </a:p>
          <a:p>
            <a:pPr algn="ctr">
              <a:spcAft>
                <a:spcPts val="900"/>
              </a:spcAft>
            </a:pPr>
            <a:endParaRPr lang="en-US" sz="1600" dirty="0"/>
          </a:p>
          <a:p>
            <a:pPr algn="ctr">
              <a:spcAft>
                <a:spcPts val="900"/>
              </a:spcAft>
            </a:pP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511526"/>
            <a:ext cx="2307811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 | STAINLESS | KUBUS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465" y="1352550"/>
            <a:ext cx="30194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14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need to know about Stainless</a:t>
            </a:r>
            <a:endParaRPr lang="en-US" dirty="0"/>
          </a:p>
        </p:txBody>
      </p:sp>
      <p:pic>
        <p:nvPicPr>
          <p:cNvPr id="3" name="Picture 4" descr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6" y="2477830"/>
            <a:ext cx="1646720" cy="95406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Isosceles Triangle 5"/>
          <p:cNvSpPr/>
          <p:nvPr/>
        </p:nvSpPr>
        <p:spPr>
          <a:xfrm rot="5400000">
            <a:off x="1676400" y="2916762"/>
            <a:ext cx="1905000" cy="76200"/>
          </a:xfrm>
          <a:prstGeom prst="triangle">
            <a:avLst/>
          </a:prstGeom>
          <a:solidFill>
            <a:srgbClr val="DC281E"/>
          </a:solidFill>
          <a:ln>
            <a:solidFill>
              <a:srgbClr val="DC2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2918271" y="1588156"/>
            <a:ext cx="1848583" cy="0"/>
          </a:xfrm>
          <a:prstGeom prst="line">
            <a:avLst/>
          </a:prstGeom>
          <a:ln>
            <a:solidFill>
              <a:srgbClr val="DC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18271" y="4133850"/>
            <a:ext cx="1848583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 smtClean="0"/>
              <a:t>Rule of thumb:</a:t>
            </a:r>
            <a:br>
              <a:rPr lang="en-US" sz="1200" dirty="0" smtClean="0"/>
            </a:br>
            <a:r>
              <a:rPr lang="en-US" sz="1200" dirty="0" smtClean="0"/>
              <a:t>The </a:t>
            </a:r>
            <a:r>
              <a:rPr lang="en-US" sz="1200" b="1" u="sng" dirty="0" smtClean="0"/>
              <a:t>lower</a:t>
            </a:r>
            <a:r>
              <a:rPr lang="en-US" sz="1200" dirty="0" smtClean="0"/>
              <a:t> the gauge, the thicker the steel, the better the quality</a:t>
            </a:r>
            <a:endParaRPr lang="en-US" sz="1200" dirty="0"/>
          </a:p>
        </p:txBody>
      </p:sp>
      <p:sp>
        <p:nvSpPr>
          <p:cNvPr id="17" name="Flowchart: Merge 16"/>
          <p:cNvSpPr/>
          <p:nvPr/>
        </p:nvSpPr>
        <p:spPr>
          <a:xfrm>
            <a:off x="4114800" y="1885950"/>
            <a:ext cx="228600" cy="1752600"/>
          </a:xfrm>
          <a:prstGeom prst="flowChartMerge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0"/>
          </a:gra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223490" y="1885951"/>
            <a:ext cx="652054" cy="240496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algn="r">
              <a:spcAft>
                <a:spcPts val="600"/>
              </a:spcAft>
            </a:pPr>
            <a:r>
              <a:rPr lang="en-US" sz="1200" dirty="0" smtClean="0"/>
              <a:t>≤16 gauge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3223490" y="2389985"/>
            <a:ext cx="652054" cy="240496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algn="r">
              <a:spcAft>
                <a:spcPts val="600"/>
              </a:spcAft>
            </a:pPr>
            <a:r>
              <a:rPr lang="en-US" sz="1200" dirty="0" smtClean="0"/>
              <a:t>18 gauge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3223490" y="2894019"/>
            <a:ext cx="652054" cy="240496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algn="r">
              <a:spcAft>
                <a:spcPts val="600"/>
              </a:spcAft>
            </a:pPr>
            <a:r>
              <a:rPr lang="en-US" sz="1200" dirty="0" smtClean="0"/>
              <a:t>20 gauge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223490" y="3398054"/>
            <a:ext cx="652054" cy="240496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algn="r">
              <a:spcAft>
                <a:spcPts val="600"/>
              </a:spcAft>
            </a:pPr>
            <a:r>
              <a:rPr lang="en-US" sz="1200" dirty="0" smtClean="0"/>
              <a:t>≥22 gauge</a:t>
            </a:r>
            <a:endParaRPr lang="en-US" sz="1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3" y="1677579"/>
            <a:ext cx="192722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857" y="793750"/>
            <a:ext cx="18478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4712717" y="793750"/>
            <a:ext cx="2255837" cy="4171097"/>
            <a:chOff x="4712717" y="793750"/>
            <a:chExt cx="2255837" cy="4171097"/>
          </a:xfrm>
        </p:grpSpPr>
        <p:grpSp>
          <p:nvGrpSpPr>
            <p:cNvPr id="5" name="Group 4"/>
            <p:cNvGrpSpPr/>
            <p:nvPr/>
          </p:nvGrpSpPr>
          <p:grpSpPr>
            <a:xfrm>
              <a:off x="4916343" y="1588156"/>
              <a:ext cx="1848584" cy="3376691"/>
              <a:chOff x="4916343" y="1588156"/>
              <a:chExt cx="1848584" cy="3376691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flipH="1">
                <a:off x="4916344" y="1588156"/>
                <a:ext cx="1848583" cy="0"/>
              </a:xfrm>
              <a:prstGeom prst="line">
                <a:avLst/>
              </a:prstGeom>
              <a:ln>
                <a:solidFill>
                  <a:srgbClr val="DC281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4916343" y="4133850"/>
                <a:ext cx="1848583" cy="83099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200" dirty="0" smtClean="0"/>
                  <a:t>Keep in mind:</a:t>
                </a:r>
                <a:br>
                  <a:rPr lang="en-US" sz="1200" dirty="0" smtClean="0"/>
                </a:br>
                <a:r>
                  <a:rPr lang="en-US" sz="1200" dirty="0" smtClean="0"/>
                  <a:t>Hand fabrication depends on the </a:t>
                </a:r>
                <a:r>
                  <a:rPr lang="en-US" sz="1200" b="1" u="sng" dirty="0" smtClean="0"/>
                  <a:t>skill</a:t>
                </a:r>
                <a:r>
                  <a:rPr lang="en-US" sz="1200" dirty="0" smtClean="0"/>
                  <a:t> of the welder</a:t>
                </a:r>
                <a:endParaRPr lang="en-US" sz="12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051870" y="1885951"/>
                <a:ext cx="1577530" cy="240496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200" dirty="0" smtClean="0"/>
                  <a:t>Deep drawn (pressed)</a:t>
                </a:r>
                <a:endParaRPr lang="en-US" sz="12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937764" y="2630481"/>
                <a:ext cx="1805743" cy="240496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200" dirty="0" smtClean="0"/>
                  <a:t>Fabricated (cut, fold, weld)</a:t>
                </a:r>
                <a:endParaRPr lang="en-US" sz="1200" dirty="0"/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3960" y="2146679"/>
                <a:ext cx="593348" cy="365406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3960" y="2954872"/>
                <a:ext cx="593348" cy="359286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4937764" y="3398054"/>
                <a:ext cx="1805743" cy="240496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200" dirty="0" smtClean="0"/>
                  <a:t>Hybrid (draw, fold, weld)</a:t>
                </a:r>
                <a:endParaRPr lang="en-US" sz="1200" dirty="0"/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3960" y="3692439"/>
                <a:ext cx="593348" cy="353042"/>
              </a:xfrm>
              <a:prstGeom prst="rect">
                <a:avLst/>
              </a:prstGeom>
            </p:spPr>
          </p:pic>
        </p:grpSp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717" y="793750"/>
              <a:ext cx="2255837" cy="1073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6912401" y="793750"/>
            <a:ext cx="2273269" cy="4519027"/>
            <a:chOff x="6912401" y="793750"/>
            <a:chExt cx="2273269" cy="4519027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6914417" y="1588156"/>
              <a:ext cx="1848583" cy="0"/>
            </a:xfrm>
            <a:prstGeom prst="line">
              <a:avLst/>
            </a:prstGeom>
            <a:ln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914416" y="4133850"/>
              <a:ext cx="1848583" cy="8309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 dirty="0" smtClean="0"/>
                <a:t>Don’t forget:</a:t>
              </a:r>
              <a:br>
                <a:rPr lang="en-US" sz="1200" dirty="0" smtClean="0"/>
              </a:br>
              <a:r>
                <a:rPr lang="en-US" sz="1200" dirty="0" smtClean="0"/>
                <a:t>Zero radius looks great but may be harder to </a:t>
              </a:r>
              <a:r>
                <a:rPr lang="en-US" sz="1200" b="1" u="sng" dirty="0" smtClean="0"/>
                <a:t>clean</a:t>
              </a:r>
              <a:endParaRPr lang="en-US" sz="1200" b="1" u="sng" dirty="0"/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8000" y="2146679"/>
              <a:ext cx="621415" cy="643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7049942" y="1885951"/>
              <a:ext cx="1577530" cy="240496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 dirty="0" smtClean="0"/>
                <a:t>Tight corners</a:t>
              </a:r>
              <a:endParaRPr lang="en-US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049942" y="2834614"/>
              <a:ext cx="1577530" cy="240496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 dirty="0" smtClean="0"/>
                <a:t>Wide corners</a:t>
              </a:r>
              <a:endParaRPr lang="en-US" sz="1200" dirty="0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8000" y="3179349"/>
              <a:ext cx="621415" cy="5050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8728494" y="5143500"/>
              <a:ext cx="45717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 smtClean="0"/>
                <a:t>6/13/2018</a:t>
              </a:r>
              <a:endParaRPr lang="en-US" sz="500" dirty="0"/>
            </a:p>
          </p:txBody>
        </p: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401" y="793750"/>
              <a:ext cx="1852613" cy="1073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5" name="Rectangle 34"/>
          <p:cNvSpPr/>
          <p:nvPr/>
        </p:nvSpPr>
        <p:spPr bwMode="auto">
          <a:xfrm>
            <a:off x="9448800" y="895350"/>
            <a:ext cx="2459211" cy="707886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Add points about steel quality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000" b="1" dirty="0">
              <a:latin typeface="Arial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304 SS is with higher nickel content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 smtClean="0">
                <a:latin typeface="Arial" charset="0"/>
              </a:rPr>
              <a:t>316 is for outdoor use</a:t>
            </a:r>
            <a:endParaRPr kumimoji="0" lang="en-US" sz="1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54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55436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think-cell Slide" r:id="rId4" imgW="359" imgH="360" progId="TCLayout.ActiveDocument.1">
                  <p:embed/>
                </p:oleObj>
              </mc:Choice>
              <mc:Fallback>
                <p:oleObj name="think-cell Slide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EUROPRO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781800" y="0"/>
            <a:ext cx="2362200" cy="5143500"/>
          </a:xfrm>
          <a:prstGeom prst="rect">
            <a:avLst/>
          </a:prstGeom>
          <a:solidFill>
            <a:srgbClr val="DC281E"/>
          </a:solidFill>
          <a:ln>
            <a:solidFill>
              <a:srgbClr val="DC2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07666" rtlCol="0" anchor="t"/>
          <a:lstStyle/>
          <a:p>
            <a:pPr algn="ctr">
              <a:spcAft>
                <a:spcPts val="900"/>
              </a:spcAft>
            </a:pPr>
            <a:r>
              <a:rPr lang="en-US" sz="2400" b="1" dirty="0">
                <a:latin typeface="+mj-lt"/>
              </a:rPr>
              <a:t>An Icon Reimagined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Deliver maximum functionality with classic style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99 mm </a:t>
            </a:r>
            <a:r>
              <a:rPr lang="en-US" sz="1600" dirty="0" smtClean="0">
                <a:latin typeface="+mj-lt"/>
              </a:rPr>
              <a:t>corner</a:t>
            </a:r>
            <a:br>
              <a:rPr lang="en-US" sz="1600" dirty="0" smtClean="0">
                <a:latin typeface="+mj-lt"/>
              </a:rPr>
            </a:br>
            <a:r>
              <a:rPr lang="en-US" sz="1600" dirty="0" smtClean="0">
                <a:latin typeface="+mj-lt"/>
              </a:rPr>
              <a:t>8-11</a:t>
            </a:r>
            <a:r>
              <a:rPr lang="en-US" sz="1600" dirty="0">
                <a:latin typeface="+mj-lt"/>
              </a:rPr>
              <a:t>” deep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18 gauge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Silk Finish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Sound pad and spray coat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Compatible accessories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3 models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Deep Drawn Construction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511526"/>
            <a:ext cx="2596352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 | STAINLESS | EUROPRO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52" y="1504950"/>
            <a:ext cx="3657600" cy="263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35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8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781800" y="0"/>
            <a:ext cx="2362200" cy="5143500"/>
          </a:xfrm>
          <a:prstGeom prst="rect">
            <a:avLst/>
          </a:prstGeom>
          <a:solidFill>
            <a:srgbClr val="DC281E"/>
          </a:solidFill>
          <a:ln>
            <a:solidFill>
              <a:srgbClr val="DC2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07666" rtlCol="0" anchor="t"/>
          <a:lstStyle/>
          <a:p>
            <a:pPr algn="ctr">
              <a:spcAft>
                <a:spcPts val="900"/>
              </a:spcAft>
            </a:pPr>
            <a:r>
              <a:rPr lang="en-US" sz="2400" b="1" dirty="0" smtClean="0">
                <a:latin typeface="+mj-lt"/>
              </a:rPr>
              <a:t>Modern Simplicity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Clean lines for the ultimate contemporary urban look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8</a:t>
            </a:r>
            <a:r>
              <a:rPr lang="en-US" sz="1600" dirty="0" smtClean="0">
                <a:latin typeface="+mj-lt"/>
              </a:rPr>
              <a:t>mm</a:t>
            </a:r>
            <a:r>
              <a:rPr lang="en-US" sz="1600" dirty="0" smtClean="0">
                <a:latin typeface="+mj-lt"/>
                <a:cs typeface="Arial"/>
              </a:rPr>
              <a:t> corners</a:t>
            </a:r>
            <a:r>
              <a:rPr lang="en-US" sz="1600" dirty="0" smtClean="0">
                <a:latin typeface="Calibri"/>
                <a:cs typeface="Calibri"/>
              </a:rPr>
              <a:t>|</a:t>
            </a:r>
            <a:r>
              <a:rPr lang="en-US" sz="1600" dirty="0" smtClean="0">
                <a:latin typeface="+mj-lt"/>
                <a:cs typeface="Arial"/>
              </a:rPr>
              <a:t>9.5</a:t>
            </a:r>
            <a:r>
              <a:rPr lang="en-US" sz="1600" dirty="0" smtClean="0">
                <a:latin typeface="+mj-lt"/>
                <a:cs typeface="Calibri"/>
              </a:rPr>
              <a:t>” deep</a:t>
            </a:r>
            <a:br>
              <a:rPr lang="en-US" sz="1600" dirty="0" smtClean="0">
                <a:latin typeface="+mj-lt"/>
                <a:cs typeface="Calibri"/>
              </a:rPr>
            </a:br>
            <a:r>
              <a:rPr lang="en-US" sz="1600" dirty="0" smtClean="0">
                <a:latin typeface="+mj-lt"/>
                <a:cs typeface="Calibri"/>
              </a:rPr>
              <a:t>18 gauge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Diamond Finish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Sound pad and spray coat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Compatible accessories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  <a:cs typeface="Calibri"/>
              </a:rPr>
              <a:t>4</a:t>
            </a:r>
            <a:r>
              <a:rPr lang="en-US" sz="1600" dirty="0" smtClean="0">
                <a:latin typeface="+mj-lt"/>
                <a:cs typeface="Calibri"/>
              </a:rPr>
              <a:t> models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Hand Fabricated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511526"/>
            <a:ext cx="2556277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 | STAINLESS | PLANAR 8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76350"/>
            <a:ext cx="4283445" cy="269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04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PESCARA</a:t>
            </a:r>
            <a:endParaRPr lang="en-US" dirty="0"/>
          </a:p>
        </p:txBody>
      </p:sp>
      <p:pic>
        <p:nvPicPr>
          <p:cNvPr id="5" name="Picture 2" descr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9" y="1504951"/>
            <a:ext cx="3831771" cy="235778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8728494" y="5143500"/>
            <a:ext cx="45717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/>
              <a:t>1/17/2019</a:t>
            </a:r>
            <a:endParaRPr lang="en-US" sz="500" dirty="0"/>
          </a:p>
        </p:txBody>
      </p:sp>
      <p:sp>
        <p:nvSpPr>
          <p:cNvPr id="7" name="Rectangle 6"/>
          <p:cNvSpPr/>
          <p:nvPr/>
        </p:nvSpPr>
        <p:spPr>
          <a:xfrm>
            <a:off x="6781800" y="0"/>
            <a:ext cx="2362200" cy="5143500"/>
          </a:xfrm>
          <a:prstGeom prst="rect">
            <a:avLst/>
          </a:prstGeom>
          <a:solidFill>
            <a:srgbClr val="DC281E"/>
          </a:solidFill>
          <a:ln>
            <a:solidFill>
              <a:srgbClr val="DC2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07666" rtlCol="0" anchor="t"/>
          <a:lstStyle/>
          <a:p>
            <a:pPr algn="ctr">
              <a:spcAft>
                <a:spcPts val="900"/>
              </a:spcAft>
            </a:pPr>
            <a:r>
              <a:rPr lang="en-US" sz="2400" b="1" dirty="0" smtClean="0">
                <a:latin typeface="+mj-lt"/>
              </a:rPr>
              <a:t>Metropolitan elegance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Tight corners and design symmetry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Ledge System allows optional accessories 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Square Drain Covers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5mm </a:t>
            </a:r>
            <a:r>
              <a:rPr lang="en-US" sz="1600" dirty="0" smtClean="0">
                <a:latin typeface="+mj-lt"/>
              </a:rPr>
              <a:t>corner</a:t>
            </a:r>
            <a:br>
              <a:rPr lang="en-US" sz="1600" dirty="0" smtClean="0">
                <a:latin typeface="+mj-lt"/>
              </a:rPr>
            </a:br>
            <a:r>
              <a:rPr lang="en-US" sz="1600" dirty="0" smtClean="0">
                <a:latin typeface="+mj-lt"/>
              </a:rPr>
              <a:t>9.625</a:t>
            </a:r>
            <a:r>
              <a:rPr lang="en-US" sz="1600" dirty="0">
                <a:latin typeface="+mj-lt"/>
              </a:rPr>
              <a:t>” </a:t>
            </a:r>
            <a:r>
              <a:rPr lang="en-US" sz="1600" dirty="0" smtClean="0">
                <a:latin typeface="+mj-lt"/>
              </a:rPr>
              <a:t>deep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16 </a:t>
            </a:r>
            <a:r>
              <a:rPr lang="en-US" sz="1600" dirty="0">
                <a:latin typeface="+mj-lt"/>
              </a:rPr>
              <a:t>gauge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Pearl Finish</a:t>
            </a:r>
            <a:endParaRPr lang="en-US" sz="1600" dirty="0">
              <a:latin typeface="+mj-lt"/>
            </a:endParaRP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Sound pad and spray coat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8 </a:t>
            </a:r>
            <a:r>
              <a:rPr lang="en-US" sz="1600" dirty="0">
                <a:latin typeface="+mj-lt"/>
              </a:rPr>
              <a:t>models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Hand Fabricated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511526"/>
            <a:ext cx="2548262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 | STAINLESS | PESCARA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50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350395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PESCARA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96864" y="1581150"/>
            <a:ext cx="4560936" cy="1371600"/>
          </a:xfrm>
          <a:prstGeom prst="rect">
            <a:avLst/>
          </a:prstGeom>
        </p:spPr>
        <p:txBody>
          <a:bodyPr wrap="square" lIns="35988" rIns="35988">
            <a:noAutofit/>
          </a:bodyPr>
          <a:lstStyle/>
          <a:p>
            <a:pPr marL="285750" lvl="0" indent="-285750">
              <a:spcAft>
                <a:spcPts val="600"/>
              </a:spcAft>
              <a:buClr>
                <a:srgbClr val="DC281E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Great price / quality</a:t>
            </a:r>
            <a:endParaRPr lang="en-US" sz="16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285750" lvl="0" indent="-285750">
              <a:spcAft>
                <a:spcPts val="600"/>
              </a:spcAft>
              <a:buClr>
                <a:srgbClr val="DC281E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Integrated ledge, square drain cover included</a:t>
            </a:r>
            <a:endParaRPr lang="en-US" sz="16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285750" lvl="0" indent="-285750">
              <a:spcAft>
                <a:spcPts val="600"/>
              </a:spcAft>
              <a:buClr>
                <a:srgbClr val="DC281E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Comprehensive accessories</a:t>
            </a:r>
          </a:p>
          <a:p>
            <a:pPr marL="285750" lvl="0" indent="-285750">
              <a:spcAft>
                <a:spcPts val="600"/>
              </a:spcAft>
              <a:buClr>
                <a:srgbClr val="DC281E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Matching faucet line</a:t>
            </a:r>
            <a:endParaRPr lang="en-US" sz="16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5800" y="1123950"/>
            <a:ext cx="4572000" cy="369332"/>
          </a:xfrm>
          <a:prstGeom prst="rect">
            <a:avLst/>
          </a:prstGeom>
          <a:noFill/>
        </p:spPr>
        <p:txBody>
          <a:bodyPr wrap="none" lIns="35988" rIns="35988" rtlCol="0">
            <a:noAutofit/>
          </a:bodyPr>
          <a:lstStyle/>
          <a:p>
            <a:r>
              <a:rPr lang="en-US" b="1" dirty="0" smtClean="0">
                <a:solidFill>
                  <a:srgbClr val="DC281E"/>
                </a:solidFill>
                <a:latin typeface="+mj-lt"/>
              </a:rPr>
              <a:t>Key Features</a:t>
            </a:r>
            <a:endParaRPr lang="en-US" b="1" dirty="0">
              <a:solidFill>
                <a:srgbClr val="DC281E"/>
              </a:solidFill>
              <a:latin typeface="+mj-lt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685800" y="1504950"/>
            <a:ext cx="4572000" cy="0"/>
          </a:xfrm>
          <a:prstGeom prst="line">
            <a:avLst/>
          </a:prstGeom>
          <a:ln w="15875">
            <a:solidFill>
              <a:srgbClr val="DC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85800" y="2952750"/>
            <a:ext cx="4572000" cy="369332"/>
          </a:xfrm>
          <a:prstGeom prst="rect">
            <a:avLst/>
          </a:prstGeom>
          <a:noFill/>
        </p:spPr>
        <p:txBody>
          <a:bodyPr wrap="none" lIns="35988" rIns="35988" rtlCol="0">
            <a:no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Models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685800" y="3333750"/>
            <a:ext cx="4572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087739" y="1123950"/>
            <a:ext cx="1648407" cy="369332"/>
          </a:xfrm>
          <a:prstGeom prst="rect">
            <a:avLst/>
          </a:prstGeom>
          <a:noFill/>
        </p:spPr>
        <p:txBody>
          <a:bodyPr wrap="none" lIns="35988" rIns="35988" rtlCol="0">
            <a:no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Matching Faucet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7087739" y="1504950"/>
            <a:ext cx="1648407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348566" y="1123950"/>
            <a:ext cx="1648407" cy="369332"/>
          </a:xfrm>
          <a:prstGeom prst="rect">
            <a:avLst/>
          </a:prstGeom>
          <a:noFill/>
        </p:spPr>
        <p:txBody>
          <a:bodyPr wrap="none" lIns="35988" rIns="35988" rtlCol="0">
            <a:no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Specs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5348566" y="1504950"/>
            <a:ext cx="1648407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854948" y="2489848"/>
            <a:ext cx="932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Pescara 360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FF4400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348566" y="1581150"/>
            <a:ext cx="1648407" cy="1371600"/>
          </a:xfrm>
          <a:prstGeom prst="rect">
            <a:avLst/>
          </a:prstGeom>
        </p:spPr>
        <p:txBody>
          <a:bodyPr wrap="square" lIns="35988" rIns="35988">
            <a:noAutofit/>
          </a:bodyPr>
          <a:lstStyle/>
          <a:p>
            <a:pPr marL="285750" lvl="0" indent="-285750"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18 Gauge</a:t>
            </a:r>
          </a:p>
          <a:p>
            <a:pPr marL="285750" lvl="0" indent="-285750"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9½” deep</a:t>
            </a:r>
          </a:p>
          <a:p>
            <a:pPr marL="285750" lvl="0" indent="-285750"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20mm radius</a:t>
            </a:r>
            <a:endParaRPr lang="en-US" sz="1600" dirty="0" smtClean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6864" y="4141520"/>
            <a:ext cx="902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18” cabinet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PTX110-14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05165" y="4141520"/>
            <a:ext cx="93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30” cabinet 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PTX110-25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348566" y="2952750"/>
            <a:ext cx="3387580" cy="369332"/>
          </a:xfrm>
          <a:prstGeom prst="rect">
            <a:avLst/>
          </a:prstGeom>
          <a:noFill/>
        </p:spPr>
        <p:txBody>
          <a:bodyPr wrap="none" lIns="35988" rIns="35988" rtlCol="0">
            <a:no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Accessories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5348566" y="3333750"/>
            <a:ext cx="338758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348566" y="4412356"/>
            <a:ext cx="1165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Glass cutting</a:t>
            </a:r>
            <a:br>
              <a:rPr lang="en-US" sz="1200" dirty="0" smtClean="0">
                <a:latin typeface="+mj-lt"/>
              </a:rPr>
            </a:br>
            <a:r>
              <a:rPr lang="en-US" sz="1200" dirty="0" smtClean="0">
                <a:latin typeface="+mj-lt"/>
              </a:rPr>
              <a:t>board with self-</a:t>
            </a:r>
            <a:br>
              <a:rPr lang="en-US" sz="1200" dirty="0" smtClean="0">
                <a:latin typeface="+mj-lt"/>
              </a:rPr>
            </a:br>
            <a:r>
              <a:rPr lang="en-US" sz="1200" dirty="0" smtClean="0">
                <a:latin typeface="+mj-lt"/>
              </a:rPr>
              <a:t>healing mat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499099" y="4412356"/>
            <a:ext cx="795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Shelf Grid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721590" y="4412356"/>
            <a:ext cx="1118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Strainer basket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48566" y="3722989"/>
            <a:ext cx="955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Bottom Grid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499099" y="3722989"/>
            <a:ext cx="1039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Cutting Board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721590" y="3722989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Colander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105176" y="4141520"/>
            <a:ext cx="937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36” cabinet 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PTX110-31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18" y="3351969"/>
            <a:ext cx="6953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158" y="4077078"/>
            <a:ext cx="4095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685800" y="511526"/>
            <a:ext cx="2548262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 | STAINLESS | PESCARA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728494" y="5143500"/>
            <a:ext cx="45717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/>
              <a:t>1/20/2018</a:t>
            </a:r>
            <a:endParaRPr lang="en-US" sz="500" dirty="0"/>
          </a:p>
        </p:txBody>
      </p:sp>
      <p:grpSp>
        <p:nvGrpSpPr>
          <p:cNvPr id="5" name="Group 4"/>
          <p:cNvGrpSpPr/>
          <p:nvPr/>
        </p:nvGrpSpPr>
        <p:grpSpPr>
          <a:xfrm>
            <a:off x="712105" y="3493340"/>
            <a:ext cx="4493579" cy="512142"/>
            <a:chOff x="712105" y="3426069"/>
            <a:chExt cx="4493579" cy="512142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105" y="3439314"/>
              <a:ext cx="410596" cy="4856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418" y="3441521"/>
              <a:ext cx="472407" cy="481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4542" y="3434899"/>
              <a:ext cx="556292" cy="494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551" y="3428276"/>
              <a:ext cx="635762" cy="507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5" name="Picture 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6030" y="3434899"/>
              <a:ext cx="693157" cy="494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6" name="Picture 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8903" y="3426069"/>
              <a:ext cx="763798" cy="512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7" name="Picture 9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16" y="3437106"/>
              <a:ext cx="843268" cy="490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302" y="1578910"/>
            <a:ext cx="735069" cy="144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05046" y="3327454"/>
            <a:ext cx="301626" cy="47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937" y="3365428"/>
            <a:ext cx="424100" cy="38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790" y="4013822"/>
            <a:ext cx="554814" cy="42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284" y="4013822"/>
            <a:ext cx="567377" cy="42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69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PRestige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781800" y="0"/>
            <a:ext cx="2362200" cy="5143500"/>
          </a:xfrm>
          <a:prstGeom prst="rect">
            <a:avLst/>
          </a:prstGeom>
          <a:solidFill>
            <a:srgbClr val="DC281E"/>
          </a:solidFill>
          <a:ln>
            <a:solidFill>
              <a:srgbClr val="DC2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07666" rtlCol="0" anchor="t"/>
          <a:lstStyle/>
          <a:p>
            <a:pPr algn="ctr">
              <a:spcAft>
                <a:spcPts val="900"/>
              </a:spcAft>
            </a:pPr>
            <a:r>
              <a:rPr lang="en-US" sz="2400" b="1" dirty="0" smtClean="0">
                <a:latin typeface="+mj-lt"/>
              </a:rPr>
              <a:t>Profoundly Versatile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Large deep bowl with traditional style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Ledge System allows shelf grid 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D bowl </a:t>
            </a:r>
            <a:r>
              <a:rPr lang="en-US" sz="1600" dirty="0">
                <a:cs typeface="Calibri"/>
              </a:rPr>
              <a:t>|</a:t>
            </a:r>
            <a:r>
              <a:rPr lang="en-US" sz="1600" dirty="0" smtClean="0">
                <a:latin typeface="+mj-lt"/>
                <a:cs typeface="Arial"/>
              </a:rPr>
              <a:t>9.06</a:t>
            </a:r>
            <a:r>
              <a:rPr lang="en-US" sz="1600" dirty="0" smtClean="0">
                <a:latin typeface="+mj-lt"/>
                <a:cs typeface="Calibri"/>
              </a:rPr>
              <a:t>” deep</a:t>
            </a:r>
            <a:br>
              <a:rPr lang="en-US" sz="1600" dirty="0" smtClean="0">
                <a:latin typeface="+mj-lt"/>
                <a:cs typeface="Calibri"/>
              </a:rPr>
            </a:br>
            <a:r>
              <a:rPr lang="en-US" sz="1600" dirty="0" smtClean="0">
                <a:latin typeface="+mj-lt"/>
                <a:cs typeface="Calibri"/>
              </a:rPr>
              <a:t>18 gauge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Silk Finish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Sound pad and spray coat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Compatible accessories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  <a:cs typeface="Calibri"/>
              </a:rPr>
              <a:t>6</a:t>
            </a:r>
            <a:r>
              <a:rPr lang="en-US" sz="1600" dirty="0" smtClean="0">
                <a:latin typeface="+mj-lt"/>
                <a:cs typeface="Calibri"/>
              </a:rPr>
              <a:t> models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Deep Drawn Construction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511526"/>
            <a:ext cx="2596352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 | STAINLESS | PRESTIGE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352550"/>
            <a:ext cx="3810000" cy="251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80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635623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" name="think-cell Slide" r:id="rId5" imgW="359" imgH="360" progId="TCLayout.ActiveDocument.1">
                  <p:embed/>
                </p:oleObj>
              </mc:Choice>
              <mc:Fallback>
                <p:oleObj name="think-cell Slide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600" dirty="0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ORCA 2.0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781800" y="0"/>
            <a:ext cx="2362200" cy="5143500"/>
          </a:xfrm>
          <a:prstGeom prst="rect">
            <a:avLst/>
          </a:prstGeom>
          <a:solidFill>
            <a:srgbClr val="DC281E"/>
          </a:solidFill>
          <a:ln>
            <a:solidFill>
              <a:srgbClr val="DC2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07666" rtlCol="0" anchor="t"/>
          <a:lstStyle/>
          <a:p>
            <a:pPr algn="ctr">
              <a:spcAft>
                <a:spcPts val="900"/>
              </a:spcAft>
            </a:pPr>
            <a:r>
              <a:rPr lang="en-US" sz="2400" b="1" dirty="0">
                <a:latin typeface="+mj-lt"/>
              </a:rPr>
              <a:t>Transcending </a:t>
            </a:r>
            <a:r>
              <a:rPr lang="en-US" sz="2400" b="1" dirty="0" smtClean="0">
                <a:latin typeface="+mj-lt"/>
              </a:rPr>
              <a:t>Time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A roomy sink to accommodate large cookware and big </a:t>
            </a:r>
            <a:r>
              <a:rPr lang="en-US" sz="1600" dirty="0" err="1">
                <a:latin typeface="+mj-lt"/>
              </a:rPr>
              <a:t>taks</a:t>
            </a:r>
            <a:endParaRPr lang="en-US" sz="1600" dirty="0">
              <a:latin typeface="+mj-lt"/>
            </a:endParaRP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Integrated ledge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Compatible accessories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30mm/83.5mm Corners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18 gauge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Silk Finish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Sound pad and spray coat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</a:rPr>
              <a:t>Deep drawn </a:t>
            </a:r>
            <a:r>
              <a:rPr lang="en-US" sz="1600" dirty="0" smtClean="0">
                <a:latin typeface="+mj-lt"/>
              </a:rPr>
              <a:t>fabrication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511526"/>
            <a:ext cx="2495107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 | STAINLESS | ORCA 2.0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162;p10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400" y="1468962"/>
            <a:ext cx="3168921" cy="267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3;p10" descr="U:\CCS\orca 2.0\imm\confronto\jpg\griglia.jpg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1967" y="2819147"/>
            <a:ext cx="991748" cy="101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64;p10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1967" y="1845837"/>
            <a:ext cx="991748" cy="1016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65;p10" descr="U:\CCS\orca 2.0\imm\confronto\jpg\tagliere.jpg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819303"/>
            <a:ext cx="991748" cy="10257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Triangle 4"/>
          <p:cNvSpPr/>
          <p:nvPr/>
        </p:nvSpPr>
        <p:spPr>
          <a:xfrm>
            <a:off x="0" y="4400550"/>
            <a:ext cx="1143000" cy="742950"/>
          </a:xfrm>
          <a:prstGeom prst="rtTriangle">
            <a:avLst/>
          </a:prstGeom>
          <a:solidFill>
            <a:srgbClr val="DC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76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ORCA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781800" y="0"/>
            <a:ext cx="2362200" cy="5143500"/>
          </a:xfrm>
          <a:prstGeom prst="rect">
            <a:avLst/>
          </a:prstGeom>
          <a:solidFill>
            <a:srgbClr val="DC281E"/>
          </a:solidFill>
          <a:ln>
            <a:solidFill>
              <a:srgbClr val="DC2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07666" rtlCol="0" anchor="t"/>
          <a:lstStyle/>
          <a:p>
            <a:pPr algn="ctr">
              <a:spcAft>
                <a:spcPts val="900"/>
              </a:spcAft>
            </a:pPr>
            <a:r>
              <a:rPr lang="en-US" sz="2400" b="1" dirty="0" smtClean="0">
                <a:latin typeface="+mj-lt"/>
              </a:rPr>
              <a:t>Transcending Time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Transitional design that allows you to customize your sink to fit your lifestyle 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Integrated ledge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Compatible accessories 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83.5mm</a:t>
            </a:r>
            <a:r>
              <a:rPr lang="en-US" sz="1600" dirty="0" smtClean="0">
                <a:latin typeface="+mj-lt"/>
                <a:cs typeface="Arial"/>
              </a:rPr>
              <a:t> corner</a:t>
            </a:r>
            <a:br>
              <a:rPr lang="en-US" sz="1600" dirty="0" smtClean="0">
                <a:latin typeface="+mj-lt"/>
                <a:cs typeface="Arial"/>
              </a:rPr>
            </a:br>
            <a:r>
              <a:rPr lang="en-US" sz="1600" dirty="0" smtClean="0">
                <a:latin typeface="+mj-lt"/>
                <a:cs typeface="Arial"/>
              </a:rPr>
              <a:t>9.06</a:t>
            </a:r>
            <a:r>
              <a:rPr lang="en-US" sz="1600" dirty="0" smtClean="0">
                <a:latin typeface="+mj-lt"/>
                <a:cs typeface="Calibri"/>
              </a:rPr>
              <a:t>” deep</a:t>
            </a:r>
            <a:br>
              <a:rPr lang="en-US" sz="1600" dirty="0" smtClean="0">
                <a:latin typeface="+mj-lt"/>
                <a:cs typeface="Calibri"/>
              </a:rPr>
            </a:br>
            <a:r>
              <a:rPr lang="en-US" sz="1600" dirty="0" smtClean="0">
                <a:latin typeface="+mj-lt"/>
                <a:cs typeface="Calibri"/>
              </a:rPr>
              <a:t>18 gauge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Silk Finish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Sound pad and spray coat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Deep Drawn Fabrication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511526"/>
            <a:ext cx="2206823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 | STAINLESS | ORCA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10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REGATTA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781800" y="0"/>
            <a:ext cx="2362200" cy="5143500"/>
          </a:xfrm>
          <a:prstGeom prst="rect">
            <a:avLst/>
          </a:prstGeom>
          <a:solidFill>
            <a:srgbClr val="DC281E"/>
          </a:solidFill>
          <a:ln>
            <a:solidFill>
              <a:srgbClr val="DC2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07666" rtlCol="0" anchor="t"/>
          <a:lstStyle/>
          <a:p>
            <a:pPr algn="ctr">
              <a:spcAft>
                <a:spcPts val="900"/>
              </a:spcAft>
            </a:pPr>
            <a:r>
              <a:rPr lang="en-US" sz="2400" b="1" dirty="0" smtClean="0"/>
              <a:t>Timeless Classic</a:t>
            </a:r>
            <a:endParaRPr lang="en-US" sz="2400" b="1" dirty="0"/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Traditional design double bowl design offers large deep bowls while remaining space conscious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113mm</a:t>
            </a:r>
            <a:r>
              <a:rPr lang="en-US" sz="1600" dirty="0" smtClean="0">
                <a:latin typeface="+mj-lt"/>
                <a:cs typeface="Arial"/>
              </a:rPr>
              <a:t> corner</a:t>
            </a:r>
            <a:br>
              <a:rPr lang="en-US" sz="1600" dirty="0" smtClean="0">
                <a:latin typeface="+mj-lt"/>
                <a:cs typeface="Arial"/>
              </a:rPr>
            </a:br>
            <a:r>
              <a:rPr lang="en-US" sz="1600" dirty="0" smtClean="0">
                <a:latin typeface="+mj-lt"/>
                <a:cs typeface="Arial"/>
              </a:rPr>
              <a:t>8.87</a:t>
            </a:r>
            <a:r>
              <a:rPr lang="en-US" sz="1600" dirty="0" smtClean="0">
                <a:latin typeface="+mj-lt"/>
                <a:cs typeface="Calibri"/>
              </a:rPr>
              <a:t>” deep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18 gauge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Silk Finish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Sound pad and spray coat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Compatible accessories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1 model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Deep Drawn Fabrication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511526"/>
            <a:ext cx="2168351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 | STAINLESS | PEAK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54413"/>
            <a:ext cx="3581400" cy="243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70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CUBE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781800" y="0"/>
            <a:ext cx="2362200" cy="5143500"/>
          </a:xfrm>
          <a:prstGeom prst="rect">
            <a:avLst/>
          </a:prstGeom>
          <a:solidFill>
            <a:srgbClr val="DC281E"/>
          </a:solidFill>
          <a:ln>
            <a:solidFill>
              <a:srgbClr val="DC2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07666" rtlCol="0" anchor="t"/>
          <a:lstStyle/>
          <a:p>
            <a:pPr algn="ctr">
              <a:spcAft>
                <a:spcPts val="900"/>
              </a:spcAft>
            </a:pPr>
            <a:r>
              <a:rPr lang="en-US" sz="2400" b="1" dirty="0" smtClean="0">
                <a:latin typeface="+mj-lt"/>
              </a:rPr>
              <a:t>Classically Modern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Transitional design with plenty of space for prep or cleanup in the kitchen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8mm</a:t>
            </a:r>
            <a:r>
              <a:rPr lang="en-US" sz="1600" dirty="0" smtClean="0">
                <a:latin typeface="+mj-lt"/>
                <a:cs typeface="Arial"/>
              </a:rPr>
              <a:t> corners</a:t>
            </a:r>
            <a:br>
              <a:rPr lang="en-US" sz="1600" dirty="0" smtClean="0">
                <a:latin typeface="+mj-lt"/>
                <a:cs typeface="Arial"/>
              </a:rPr>
            </a:br>
            <a:r>
              <a:rPr lang="en-US" sz="1600" dirty="0" smtClean="0">
                <a:latin typeface="+mj-lt"/>
                <a:cs typeface="Arial"/>
              </a:rPr>
              <a:t>9</a:t>
            </a:r>
            <a:r>
              <a:rPr lang="en-US" sz="1600" dirty="0" smtClean="0">
                <a:latin typeface="+mj-lt"/>
                <a:cs typeface="Calibri"/>
              </a:rPr>
              <a:t>” deep</a:t>
            </a:r>
            <a:br>
              <a:rPr lang="en-US" sz="1600" dirty="0" smtClean="0">
                <a:latin typeface="+mj-lt"/>
                <a:cs typeface="Calibri"/>
              </a:rPr>
            </a:br>
            <a:r>
              <a:rPr lang="en-US" sz="1600" dirty="0" smtClean="0">
                <a:latin typeface="+mj-lt"/>
                <a:cs typeface="Calibri"/>
              </a:rPr>
              <a:t>18 gauge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Diamond Finish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Sound pad and spray coat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Compatible accessories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10 models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Hand Fabricated</a:t>
            </a:r>
          </a:p>
          <a:p>
            <a:pPr algn="ctr">
              <a:spcAft>
                <a:spcPts val="900"/>
              </a:spcAft>
            </a:pPr>
            <a:endParaRPr lang="en-US" sz="1600" dirty="0">
              <a:latin typeface="+mj-lt"/>
            </a:endParaRPr>
          </a:p>
          <a:p>
            <a:pPr algn="ctr">
              <a:spcAft>
                <a:spcPts val="900"/>
              </a:spcAft>
            </a:pPr>
            <a:endParaRPr lang="en-US" sz="1600" dirty="0" smtClean="0">
              <a:latin typeface="+mj-lt"/>
            </a:endParaRPr>
          </a:p>
          <a:p>
            <a:pPr algn="ctr">
              <a:spcAft>
                <a:spcPts val="900"/>
              </a:spcAft>
            </a:pPr>
            <a:endParaRPr lang="en-US" sz="1600" dirty="0">
              <a:latin typeface="+mj-lt"/>
            </a:endParaRPr>
          </a:p>
          <a:p>
            <a:pPr algn="ctr">
              <a:spcAft>
                <a:spcPts val="900"/>
              </a:spcAft>
            </a:pPr>
            <a:endParaRPr lang="en-US" sz="1600" dirty="0" smtClean="0">
              <a:latin typeface="+mj-lt"/>
            </a:endParaRPr>
          </a:p>
          <a:p>
            <a:pPr algn="ctr">
              <a:spcAft>
                <a:spcPts val="900"/>
              </a:spcAft>
            </a:pP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511526"/>
            <a:ext cx="2187587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 | STAINLESS | CUBE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" y="1503045"/>
            <a:ext cx="3668311" cy="213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72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GRANDE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781800" y="0"/>
            <a:ext cx="2362200" cy="5143500"/>
          </a:xfrm>
          <a:prstGeom prst="rect">
            <a:avLst/>
          </a:prstGeom>
          <a:solidFill>
            <a:srgbClr val="DC281E"/>
          </a:solidFill>
          <a:ln>
            <a:solidFill>
              <a:srgbClr val="DC2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07666" rtlCol="0" anchor="t"/>
          <a:lstStyle/>
          <a:p>
            <a:pPr algn="ctr">
              <a:spcAft>
                <a:spcPts val="900"/>
              </a:spcAft>
            </a:pPr>
            <a:r>
              <a:rPr lang="en-US" sz="2400" b="1" dirty="0" smtClean="0">
                <a:latin typeface="+mj-lt"/>
              </a:rPr>
              <a:t>Artistic Style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Traditional design with large flat surface and the convenience of wide corners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50mm</a:t>
            </a:r>
            <a:r>
              <a:rPr lang="en-US" sz="1600" dirty="0" smtClean="0">
                <a:latin typeface="+mj-lt"/>
                <a:cs typeface="Arial"/>
              </a:rPr>
              <a:t> corners</a:t>
            </a:r>
            <a:r>
              <a:rPr lang="en-US" sz="1600" dirty="0">
                <a:latin typeface="Calibri"/>
                <a:cs typeface="Calibri"/>
              </a:rPr>
              <a:t/>
            </a:r>
            <a:br>
              <a:rPr lang="en-US" sz="1600" dirty="0">
                <a:latin typeface="Calibri"/>
                <a:cs typeface="Calibri"/>
              </a:rPr>
            </a:br>
            <a:r>
              <a:rPr lang="en-US" sz="1600" dirty="0" smtClean="0">
                <a:latin typeface="Calibri"/>
                <a:cs typeface="Calibri"/>
              </a:rPr>
              <a:t>9</a:t>
            </a:r>
            <a:r>
              <a:rPr lang="en-US" sz="1600" dirty="0" smtClean="0">
                <a:latin typeface="+mj-lt"/>
                <a:cs typeface="Calibri"/>
              </a:rPr>
              <a:t>” deep</a:t>
            </a:r>
            <a:br>
              <a:rPr lang="en-US" sz="1600" dirty="0" smtClean="0">
                <a:latin typeface="+mj-lt"/>
                <a:cs typeface="Calibri"/>
              </a:rPr>
            </a:br>
            <a:r>
              <a:rPr lang="en-US" sz="1600" dirty="0" smtClean="0">
                <a:latin typeface="+mj-lt"/>
                <a:cs typeface="Calibri"/>
              </a:rPr>
              <a:t>18 gauge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Silk Finish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Sound pad and spray coat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Compatible accessories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  <a:cs typeface="Calibri"/>
              </a:rPr>
              <a:t>7</a:t>
            </a:r>
            <a:r>
              <a:rPr lang="en-US" sz="1600" dirty="0" smtClean="0">
                <a:latin typeface="+mj-lt"/>
                <a:cs typeface="Calibri"/>
              </a:rPr>
              <a:t> models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Deep Drawn Fabrication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511526"/>
            <a:ext cx="2456891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 | STAINLESS | GRANDE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28750"/>
            <a:ext cx="3803406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05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Stainless steel is the #1 choice for sinks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68" y="1630142"/>
            <a:ext cx="3534064" cy="284843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38600" y="2647360"/>
            <a:ext cx="114300" cy="114300"/>
          </a:xfrm>
          <a:prstGeom prst="ellipse">
            <a:avLst/>
          </a:prstGeom>
          <a:solidFill>
            <a:srgbClr val="E6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1016551"/>
            <a:ext cx="1993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E62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Corrosion-Proof</a:t>
            </a:r>
          </a:p>
          <a:p>
            <a:r>
              <a:rPr lang="en-US" sz="1200" dirty="0" smtClean="0">
                <a:solidFill>
                  <a:srgbClr val="58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Premium quality chrome nickel steel makes sinks highly resistant to staining, rust, and corrosion</a:t>
            </a:r>
          </a:p>
          <a:p>
            <a:endParaRPr lang="en-US" sz="1200" dirty="0">
              <a:solidFill>
                <a:srgbClr val="58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Bracket 7"/>
          <p:cNvSpPr/>
          <p:nvPr/>
        </p:nvSpPr>
        <p:spPr>
          <a:xfrm>
            <a:off x="2616257" y="1016551"/>
            <a:ext cx="61899" cy="990600"/>
          </a:xfrm>
          <a:prstGeom prst="rightBracket">
            <a:avLst/>
          </a:prstGeom>
          <a:ln>
            <a:solidFill>
              <a:srgbClr val="E6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9081" y="2978263"/>
            <a:ext cx="1406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E62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Pore-Free</a:t>
            </a:r>
          </a:p>
          <a:p>
            <a:r>
              <a:rPr lang="en-US" sz="1200" dirty="0" smtClean="0">
                <a:solidFill>
                  <a:srgbClr val="58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Naturally hygienic</a:t>
            </a:r>
          </a:p>
          <a:p>
            <a:endParaRPr lang="en-US" sz="1200" dirty="0">
              <a:solidFill>
                <a:srgbClr val="58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687196" y="4035385"/>
            <a:ext cx="114300" cy="114300"/>
          </a:xfrm>
          <a:prstGeom prst="ellipse">
            <a:avLst/>
          </a:prstGeom>
          <a:solidFill>
            <a:srgbClr val="E6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240946" y="4089720"/>
            <a:ext cx="1489895" cy="5630"/>
          </a:xfrm>
          <a:prstGeom prst="line">
            <a:avLst/>
          </a:prstGeom>
          <a:ln>
            <a:solidFill>
              <a:srgbClr val="E6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6925" y="3746097"/>
            <a:ext cx="1406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E62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Durable</a:t>
            </a:r>
          </a:p>
          <a:p>
            <a:r>
              <a:rPr lang="en-US" sz="1200" dirty="0" smtClean="0">
                <a:solidFill>
                  <a:srgbClr val="58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and acid resistant</a:t>
            </a:r>
          </a:p>
          <a:p>
            <a:endParaRPr lang="en-US" sz="1200" dirty="0">
              <a:solidFill>
                <a:srgbClr val="58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ight Bracket 12"/>
          <p:cNvSpPr/>
          <p:nvPr/>
        </p:nvSpPr>
        <p:spPr>
          <a:xfrm>
            <a:off x="2195227" y="3822297"/>
            <a:ext cx="45719" cy="572524"/>
          </a:xfrm>
          <a:prstGeom prst="rightBracket">
            <a:avLst/>
          </a:prstGeom>
          <a:ln>
            <a:solidFill>
              <a:srgbClr val="E6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172368" y="2989716"/>
            <a:ext cx="2314701" cy="749178"/>
            <a:chOff x="2172368" y="3139955"/>
            <a:chExt cx="2314701" cy="749178"/>
          </a:xfrm>
        </p:grpSpPr>
        <p:sp>
          <p:nvSpPr>
            <p:cNvPr id="15" name="Oval 14"/>
            <p:cNvSpPr/>
            <p:nvPr/>
          </p:nvSpPr>
          <p:spPr>
            <a:xfrm>
              <a:off x="4372769" y="3774833"/>
              <a:ext cx="114300" cy="114300"/>
            </a:xfrm>
            <a:prstGeom prst="ellipse">
              <a:avLst/>
            </a:prstGeom>
            <a:solidFill>
              <a:srgbClr val="E62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2225675" y="3420176"/>
              <a:ext cx="2204244" cy="2815"/>
            </a:xfrm>
            <a:prstGeom prst="line">
              <a:avLst/>
            </a:prstGeom>
            <a:ln>
              <a:solidFill>
                <a:srgbClr val="E6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ight Bracket 16"/>
            <p:cNvSpPr/>
            <p:nvPr/>
          </p:nvSpPr>
          <p:spPr>
            <a:xfrm>
              <a:off x="2172368" y="3139955"/>
              <a:ext cx="45719" cy="572524"/>
            </a:xfrm>
            <a:prstGeom prst="rightBracket">
              <a:avLst/>
            </a:prstGeom>
            <a:ln>
              <a:solidFill>
                <a:srgbClr val="E6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429919" y="3420279"/>
              <a:ext cx="0" cy="457200"/>
            </a:xfrm>
            <a:prstGeom prst="line">
              <a:avLst/>
            </a:prstGeom>
            <a:ln>
              <a:solidFill>
                <a:srgbClr val="E6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ight Bracket 18"/>
          <p:cNvSpPr/>
          <p:nvPr/>
        </p:nvSpPr>
        <p:spPr>
          <a:xfrm flipH="1">
            <a:off x="6590790" y="1016550"/>
            <a:ext cx="58894" cy="1200329"/>
          </a:xfrm>
          <a:prstGeom prst="rightBracket">
            <a:avLst/>
          </a:prstGeom>
          <a:ln>
            <a:solidFill>
              <a:srgbClr val="E6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181600" y="2610281"/>
            <a:ext cx="114300" cy="114300"/>
          </a:xfrm>
          <a:prstGeom prst="ellipse">
            <a:avLst/>
          </a:prstGeom>
          <a:solidFill>
            <a:srgbClr val="E6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705600" y="1020295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E62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Self-Regenerating</a:t>
            </a:r>
          </a:p>
          <a:p>
            <a:r>
              <a:rPr lang="en-US" sz="1200" dirty="0" smtClean="0">
                <a:solidFill>
                  <a:srgbClr val="58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Stainless steel surfaces develop a passive protective layer that continuously renews so your sink is easy to clean and care for</a:t>
            </a:r>
            <a:endParaRPr lang="en-US" sz="1200" dirty="0">
              <a:solidFill>
                <a:srgbClr val="58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665779" y="4051854"/>
            <a:ext cx="114300" cy="114300"/>
          </a:xfrm>
          <a:prstGeom prst="ellipse">
            <a:avLst/>
          </a:prstGeom>
          <a:solidFill>
            <a:srgbClr val="E6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/>
          <p:cNvCxnSpPr>
            <a:stCxn id="26" idx="2"/>
          </p:cNvCxnSpPr>
          <p:nvPr/>
        </p:nvCxnSpPr>
        <p:spPr>
          <a:xfrm flipH="1">
            <a:off x="4722929" y="4102652"/>
            <a:ext cx="1982671" cy="10290"/>
          </a:xfrm>
          <a:prstGeom prst="line">
            <a:avLst/>
          </a:prstGeom>
          <a:ln>
            <a:solidFill>
              <a:srgbClr val="E6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Bracket 25"/>
          <p:cNvSpPr/>
          <p:nvPr/>
        </p:nvSpPr>
        <p:spPr>
          <a:xfrm flipH="1">
            <a:off x="6705600" y="3835952"/>
            <a:ext cx="45719" cy="533400"/>
          </a:xfrm>
          <a:prstGeom prst="rightBracket">
            <a:avLst/>
          </a:prstGeom>
          <a:ln>
            <a:solidFill>
              <a:srgbClr val="E6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780329" y="3798153"/>
            <a:ext cx="1982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E62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Environmentally</a:t>
            </a:r>
          </a:p>
          <a:p>
            <a:r>
              <a:rPr lang="en-US" sz="1200" b="1" dirty="0" smtClean="0">
                <a:solidFill>
                  <a:srgbClr val="E62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Friendly</a:t>
            </a:r>
          </a:p>
          <a:p>
            <a:r>
              <a:rPr lang="en-US" sz="1200" dirty="0" smtClean="0">
                <a:solidFill>
                  <a:srgbClr val="58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Recyclable</a:t>
            </a:r>
          </a:p>
          <a:p>
            <a:endParaRPr lang="en-US" sz="1200" dirty="0">
              <a:solidFill>
                <a:srgbClr val="58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Elbow Connector 29"/>
          <p:cNvCxnSpPr>
            <a:stCxn id="20" idx="0"/>
          </p:cNvCxnSpPr>
          <p:nvPr/>
        </p:nvCxnSpPr>
        <p:spPr>
          <a:xfrm rot="5400000" flipH="1" flipV="1">
            <a:off x="5298386" y="1317877"/>
            <a:ext cx="1232769" cy="1352040"/>
          </a:xfrm>
          <a:prstGeom prst="bentConnector2">
            <a:avLst/>
          </a:prstGeom>
          <a:ln>
            <a:solidFill>
              <a:srgbClr val="DC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4" idx="0"/>
          </p:cNvCxnSpPr>
          <p:nvPr/>
        </p:nvCxnSpPr>
        <p:spPr>
          <a:xfrm rot="16200000" flipV="1">
            <a:off x="2714003" y="1265612"/>
            <a:ext cx="1346866" cy="1416629"/>
          </a:xfrm>
          <a:prstGeom prst="bentConnector2">
            <a:avLst/>
          </a:prstGeom>
          <a:ln>
            <a:solidFill>
              <a:srgbClr val="DC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ight Bracket 36"/>
          <p:cNvSpPr/>
          <p:nvPr/>
        </p:nvSpPr>
        <p:spPr>
          <a:xfrm flipH="1">
            <a:off x="6705600" y="2742309"/>
            <a:ext cx="45719" cy="533400"/>
          </a:xfrm>
          <a:prstGeom prst="rightBracket">
            <a:avLst/>
          </a:prstGeom>
          <a:ln>
            <a:solidFill>
              <a:srgbClr val="E6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780329" y="2704510"/>
            <a:ext cx="1982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E62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Timeless</a:t>
            </a:r>
          </a:p>
          <a:p>
            <a:r>
              <a:rPr lang="en-US" sz="1200" dirty="0" smtClean="0">
                <a:solidFill>
                  <a:srgbClr val="58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that lasts</a:t>
            </a:r>
          </a:p>
          <a:p>
            <a:endParaRPr lang="en-US" sz="1200" dirty="0">
              <a:solidFill>
                <a:srgbClr val="58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4665779" y="2998415"/>
            <a:ext cx="114300" cy="114300"/>
          </a:xfrm>
          <a:prstGeom prst="ellipse">
            <a:avLst/>
          </a:prstGeom>
          <a:solidFill>
            <a:srgbClr val="E6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4722929" y="3049213"/>
            <a:ext cx="1982671" cy="10290"/>
          </a:xfrm>
          <a:prstGeom prst="line">
            <a:avLst/>
          </a:prstGeom>
          <a:ln>
            <a:solidFill>
              <a:srgbClr val="E6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728494" y="5143500"/>
            <a:ext cx="45717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/>
              <a:t>5/15/2018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347550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rotondo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781800" y="0"/>
            <a:ext cx="2362200" cy="5143500"/>
          </a:xfrm>
          <a:prstGeom prst="rect">
            <a:avLst/>
          </a:prstGeom>
          <a:solidFill>
            <a:srgbClr val="DC281E"/>
          </a:solidFill>
          <a:ln>
            <a:solidFill>
              <a:srgbClr val="DC2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07666" rtlCol="0" anchor="t"/>
          <a:lstStyle/>
          <a:p>
            <a:pPr algn="ctr">
              <a:spcAft>
                <a:spcPts val="900"/>
              </a:spcAft>
            </a:pPr>
            <a:r>
              <a:rPr lang="en-US" sz="2400" b="1" dirty="0" smtClean="0">
                <a:latin typeface="+mj-lt"/>
              </a:rPr>
              <a:t>Versatility Defined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Attractive round design 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Smaller size that works well in the kitchen, bar, or laundry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6.56” deep</a:t>
            </a:r>
            <a:br>
              <a:rPr lang="en-US" sz="1600" dirty="0" smtClean="0">
                <a:latin typeface="+mj-lt"/>
                <a:cs typeface="Calibri"/>
              </a:rPr>
            </a:br>
            <a:r>
              <a:rPr lang="en-US" sz="1600" dirty="0" smtClean="0">
                <a:latin typeface="+mj-lt"/>
                <a:cs typeface="Calibri"/>
              </a:rPr>
              <a:t>20 gauge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Radiant Silk Finish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Sound pad and spray coat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Compatible accessories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1 model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Deep Drawn Fabricated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511526"/>
            <a:ext cx="2601097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 | STAINLESS | ROTONDO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88" y="1191757"/>
            <a:ext cx="2667000" cy="275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57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444264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think-cell Slide" r:id="rId6" imgW="359" imgH="360" progId="TCLayout.ActiveDocument.1">
                  <p:embed/>
                </p:oleObj>
              </mc:Choice>
              <mc:Fallback>
                <p:oleObj name="think-cell Slide" r:id="rId6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600" dirty="0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Specifications Stainless steel sinks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28494" y="5143500"/>
            <a:ext cx="45717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/>
              <a:t>1/18/2019</a:t>
            </a:r>
            <a:endParaRPr lang="en-US" sz="500" dirty="0"/>
          </a:p>
        </p:txBody>
      </p:sp>
      <p:sp>
        <p:nvSpPr>
          <p:cNvPr id="8" name="tFooterSlide"/>
          <p:cNvSpPr>
            <a:spLocks noChangeArrowheads="1"/>
          </p:cNvSpPr>
          <p:nvPr/>
        </p:nvSpPr>
        <p:spPr bwMode="auto">
          <a:xfrm>
            <a:off x="677121" y="4933963"/>
            <a:ext cx="4464649" cy="15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r>
              <a:rPr lang="en-US" sz="800" dirty="0" smtClean="0"/>
              <a:t>1. Speed  2. Joint Power</a:t>
            </a:r>
            <a:endParaRPr lang="en-US" sz="8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429434"/>
              </p:ext>
            </p:extLst>
          </p:nvPr>
        </p:nvGraphicFramePr>
        <p:xfrm>
          <a:off x="1447800" y="666750"/>
          <a:ext cx="4571999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Worksheet" r:id="rId8" imgW="5362444" imgH="5829420" progId="Excel.Sheet.12">
                  <p:embed/>
                </p:oleObj>
              </mc:Choice>
              <mc:Fallback>
                <p:oleObj name="Worksheet" r:id="rId8" imgW="5362444" imgH="58294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47800" y="666750"/>
                        <a:ext cx="4571999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117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903501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think-cell Slide" r:id="rId5" imgW="359" imgH="360" progId="TCLayout.ActiveDocument.1">
                  <p:embed/>
                </p:oleObj>
              </mc:Choice>
              <mc:Fallback>
                <p:oleObj name="think-cell Slide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600" dirty="0">
              <a:latin typeface="Arial"/>
              <a:ea typeface="+mj-ea"/>
              <a:cs typeface="Arial"/>
              <a:sym typeface="Arial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45"/>
          <a:stretch/>
        </p:blipFill>
        <p:spPr bwMode="auto">
          <a:xfrm>
            <a:off x="3427814" y="970889"/>
            <a:ext cx="1315851" cy="150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60492" y="970889"/>
            <a:ext cx="1297675" cy="15036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Franke offers three finishes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58167" y="970889"/>
            <a:ext cx="1320805" cy="15036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rgbClr val="DC281E"/>
            </a:solidFill>
          </a:ln>
        </p:spPr>
        <p:txBody>
          <a:bodyPr wrap="square" lIns="0" rIns="0" rtlCol="0" anchor="ctr">
            <a:noAutofit/>
          </a:bodyPr>
          <a:lstStyle/>
          <a:p>
            <a:pPr algn="ctr"/>
            <a:endParaRPr lang="en-US" sz="3600" dirty="0">
              <a:latin typeface="Brain Flower" panose="02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99337" y="2611375"/>
            <a:ext cx="2189285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smtClean="0"/>
              <a:t>Our diamond finish creates a shiny, almost flawless, appearance that highlights the sinks elegance and makes it an attractive centerpiece to your kitchen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28494" y="5143500"/>
            <a:ext cx="45717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/>
              <a:t>1/18/2019</a:t>
            </a:r>
            <a:endParaRPr lang="en-US" sz="5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" t="3339" r="47390" b="3779"/>
          <a:stretch/>
        </p:blipFill>
        <p:spPr>
          <a:xfrm>
            <a:off x="6169828" y="970889"/>
            <a:ext cx="1272367" cy="15036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442195" y="970889"/>
            <a:ext cx="1320805" cy="15036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rgbClr val="DC281E"/>
            </a:solidFill>
          </a:ln>
        </p:spPr>
        <p:txBody>
          <a:bodyPr wrap="square" lIns="0" rIns="0" rtlCol="0" anchor="ctr">
            <a:noAutofit/>
          </a:bodyPr>
          <a:lstStyle/>
          <a:p>
            <a:pPr algn="ctr"/>
            <a:endParaRPr lang="en-US" sz="3600" dirty="0">
              <a:latin typeface="Brain Flower" panose="02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47552" y="2611375"/>
            <a:ext cx="2189285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smtClean="0"/>
              <a:t>This elegant, easy-to-clean finish is beautifully shiny in appearance and nearly scratch resistant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00181" y="970889"/>
            <a:ext cx="1320805" cy="15036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rgbClr val="DC281E"/>
            </a:solidFill>
          </a:ln>
        </p:spPr>
        <p:txBody>
          <a:bodyPr wrap="square" lIns="0" rIns="0" rtlCol="0" anchor="ctr">
            <a:noAutofit/>
          </a:bodyPr>
          <a:lstStyle/>
          <a:p>
            <a:pPr algn="ctr"/>
            <a:endParaRPr lang="en-US" sz="3600" dirty="0">
              <a:latin typeface="Brain Flower" panose="02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05538" y="2611375"/>
            <a:ext cx="2189285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smtClean="0"/>
              <a:t>This Franke exclusive is fingerprint proof and feels warm to the touch</a:t>
            </a:r>
            <a:endParaRPr lang="en-US" sz="1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428750"/>
            <a:ext cx="4337050" cy="3467100"/>
          </a:xfrm>
          <a:prstGeom prst="rect">
            <a:avLst/>
          </a:prstGeom>
          <a:solidFill>
            <a:schemeClr val="accent2"/>
          </a:solidFill>
          <a:ln>
            <a:solidFill>
              <a:srgbClr val="FFFF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01" y="1294988"/>
            <a:ext cx="1547813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65" y="1240921"/>
            <a:ext cx="1231900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928" y="1294988"/>
            <a:ext cx="10493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808638" y="4292279"/>
            <a:ext cx="237068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400" i="1" dirty="0" err="1" smtClean="0"/>
              <a:t>CulinaryCenter</a:t>
            </a:r>
            <a:r>
              <a:rPr lang="en-US" sz="1400" i="1" dirty="0" smtClean="0"/>
              <a:t>, </a:t>
            </a:r>
            <a:r>
              <a:rPr lang="en-US" sz="1400" i="1" dirty="0" err="1" smtClean="0"/>
              <a:t>ChefCenter</a:t>
            </a:r>
            <a:r>
              <a:rPr lang="en-US" sz="1400" i="1" dirty="0" smtClean="0"/>
              <a:t>, PEAK, Crystal, Planar 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14839" y="4292279"/>
            <a:ext cx="237068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400" i="1" dirty="0" err="1" smtClean="0"/>
              <a:t>ManorHouse</a:t>
            </a:r>
            <a:r>
              <a:rPr lang="en-US" sz="1400" i="1" dirty="0" smtClean="0"/>
              <a:t>, Pro Outdoor, Pescara, Cube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56853" y="4292279"/>
            <a:ext cx="237068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400" i="1" dirty="0" err="1" smtClean="0"/>
              <a:t>Kubus</a:t>
            </a:r>
            <a:r>
              <a:rPr lang="en-US" sz="1400" i="1" dirty="0" smtClean="0"/>
              <a:t>, Prestige, Orca 2.0, Regatta, Grande, Rotondo</a:t>
            </a:r>
          </a:p>
        </p:txBody>
      </p:sp>
    </p:spTree>
    <p:extLst>
      <p:ext uri="{BB962C8B-B14F-4D97-AF65-F5344CB8AC3E}">
        <p14:creationId xmlns:p14="http://schemas.microsoft.com/office/powerpoint/2010/main" val="134627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276987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think-cell Slide" r:id="rId6" imgW="359" imgH="360" progId="TCLayout.ActiveDocument.1">
                  <p:embed/>
                </p:oleObj>
              </mc:Choice>
              <mc:Fallback>
                <p:oleObj name="think-cell Slide" r:id="rId6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600" dirty="0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 families of sinks in our collection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3691981" y="1137807"/>
            <a:ext cx="1764383" cy="324369"/>
            <a:chOff x="6391089" y="4197513"/>
            <a:chExt cx="2067111" cy="380024"/>
          </a:xfrm>
        </p:grpSpPr>
        <p:sp>
          <p:nvSpPr>
            <p:cNvPr id="11" name="Rectangle 10"/>
            <p:cNvSpPr/>
            <p:nvPr/>
          </p:nvSpPr>
          <p:spPr>
            <a:xfrm>
              <a:off x="6781800" y="4197513"/>
              <a:ext cx="1604554" cy="380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US" sz="1200" dirty="0" smtClean="0">
                  <a:latin typeface="+mj-lt"/>
                  <a:cs typeface="Arial" panose="020B0604020202020204" pitchFamily="34" charset="0"/>
                </a:rPr>
                <a:t>Manor House</a:t>
              </a:r>
              <a:endParaRPr lang="en-US" sz="1200" dirty="0"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6705600" y="4197513"/>
              <a:ext cx="0" cy="380024"/>
            </a:xfrm>
            <a:prstGeom prst="line">
              <a:avLst/>
            </a:prstGeom>
            <a:ln w="3175"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391089" y="4333438"/>
              <a:ext cx="247901" cy="10817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en-US" sz="600" dirty="0" smtClean="0"/>
                <a:t>$2’395</a:t>
              </a:r>
              <a:endParaRPr lang="en-US" sz="600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6515588" y="4510083"/>
              <a:ext cx="1942612" cy="0"/>
            </a:xfrm>
            <a:prstGeom prst="line">
              <a:avLst/>
            </a:prstGeom>
            <a:ln w="3175"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5896003" y="1137807"/>
            <a:ext cx="1764383" cy="324369"/>
            <a:chOff x="6391089" y="4197513"/>
            <a:chExt cx="2067111" cy="380024"/>
          </a:xfrm>
        </p:grpSpPr>
        <p:sp>
          <p:nvSpPr>
            <p:cNvPr id="37" name="Rectangle 36"/>
            <p:cNvSpPr/>
            <p:nvPr/>
          </p:nvSpPr>
          <p:spPr>
            <a:xfrm>
              <a:off x="6781800" y="4197513"/>
              <a:ext cx="1604554" cy="380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US" sz="1200" dirty="0" smtClean="0">
                  <a:latin typeface="+mj-lt"/>
                  <a:cs typeface="Arial" panose="020B0604020202020204" pitchFamily="34" charset="0"/>
                </a:rPr>
                <a:t>Chef Center</a:t>
              </a:r>
              <a:endParaRPr lang="en-US" sz="1200" dirty="0"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6705600" y="4197513"/>
              <a:ext cx="0" cy="380024"/>
            </a:xfrm>
            <a:prstGeom prst="line">
              <a:avLst/>
            </a:prstGeom>
            <a:ln w="3175"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6391089" y="4333438"/>
              <a:ext cx="247901" cy="10817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en-US" sz="600" dirty="0" smtClean="0"/>
                <a:t>$2,599</a:t>
              </a:r>
              <a:endParaRPr lang="en-US" sz="600" dirty="0"/>
            </a:p>
          </p:txBody>
        </p:sp>
        <p:cxnSp>
          <p:nvCxnSpPr>
            <p:cNvPr id="40" name="Straight Connector 39"/>
            <p:cNvCxnSpPr/>
            <p:nvPr/>
          </p:nvCxnSpPr>
          <p:spPr>
            <a:xfrm flipH="1">
              <a:off x="6515588" y="4510083"/>
              <a:ext cx="1942612" cy="0"/>
            </a:xfrm>
            <a:prstGeom prst="line">
              <a:avLst/>
            </a:prstGeom>
            <a:ln w="3175"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3691981" y="1593091"/>
            <a:ext cx="1764383" cy="324369"/>
            <a:chOff x="6391089" y="4197513"/>
            <a:chExt cx="2067111" cy="380024"/>
          </a:xfrm>
        </p:grpSpPr>
        <p:sp>
          <p:nvSpPr>
            <p:cNvPr id="42" name="Rectangle 41"/>
            <p:cNvSpPr/>
            <p:nvPr/>
          </p:nvSpPr>
          <p:spPr>
            <a:xfrm>
              <a:off x="6781800" y="4197513"/>
              <a:ext cx="1604554" cy="380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US" sz="1200" dirty="0" smtClean="0">
                  <a:latin typeface="+mj-lt"/>
                  <a:cs typeface="Arial" panose="020B0604020202020204" pitchFamily="34" charset="0"/>
                </a:rPr>
                <a:t>PEAK</a:t>
              </a:r>
              <a:endParaRPr lang="en-US" sz="1200" dirty="0"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05600" y="4197513"/>
              <a:ext cx="0" cy="380024"/>
            </a:xfrm>
            <a:prstGeom prst="line">
              <a:avLst/>
            </a:prstGeom>
            <a:ln w="3175"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6391089" y="4333438"/>
              <a:ext cx="247901" cy="10817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en-US" sz="600" dirty="0" smtClean="0"/>
                <a:t>$2,430</a:t>
              </a:r>
              <a:endParaRPr lang="en-US" sz="600" dirty="0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H="1">
              <a:off x="6515588" y="4510083"/>
              <a:ext cx="1942612" cy="0"/>
            </a:xfrm>
            <a:prstGeom prst="line">
              <a:avLst/>
            </a:prstGeom>
            <a:ln w="3175"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8037938" y="1118227"/>
            <a:ext cx="535724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5400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n-US" sz="54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750463" y="3665574"/>
            <a:ext cx="4823199" cy="945499"/>
            <a:chOff x="3750463" y="3665574"/>
            <a:chExt cx="4823199" cy="945499"/>
          </a:xfrm>
        </p:grpSpPr>
        <p:sp>
          <p:nvSpPr>
            <p:cNvPr id="95" name="TextBox 94"/>
            <p:cNvSpPr txBox="1"/>
            <p:nvPr/>
          </p:nvSpPr>
          <p:spPr>
            <a:xfrm>
              <a:off x="8037938" y="3665574"/>
              <a:ext cx="535724" cy="9454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5400" dirty="0" smtClean="0">
                  <a:solidFill>
                    <a:schemeClr val="bg1">
                      <a:lumMod val="85000"/>
                    </a:schemeClr>
                  </a:solidFill>
                </a:rPr>
                <a:t>4</a:t>
              </a:r>
              <a:endParaRPr lang="en-US" sz="5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3750463" y="3813954"/>
              <a:ext cx="1705894" cy="324369"/>
              <a:chOff x="6458606" y="4197513"/>
              <a:chExt cx="1999594" cy="380024"/>
            </a:xfrm>
          </p:grpSpPr>
          <p:sp>
            <p:nvSpPr>
              <p:cNvPr id="97" name="Rectangle 96"/>
              <p:cNvSpPr/>
              <p:nvPr/>
            </p:nvSpPr>
            <p:spPr>
              <a:xfrm>
                <a:off x="6781800" y="4197513"/>
                <a:ext cx="1604554" cy="3800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r>
                  <a:rPr lang="en-US" sz="1200" dirty="0" smtClean="0">
                    <a:latin typeface="+mj-lt"/>
                    <a:cs typeface="Arial" panose="020B0604020202020204" pitchFamily="34" charset="0"/>
                  </a:rPr>
                  <a:t>REGATTA</a:t>
                </a:r>
                <a:endParaRPr lang="en-US" sz="1200" dirty="0">
                  <a:latin typeface="+mj-lt"/>
                  <a:cs typeface="Arial" panose="020B0604020202020204" pitchFamily="34" charset="0"/>
                </a:endParaRPr>
              </a:p>
            </p:txBody>
          </p:sp>
          <p:cxnSp>
            <p:nvCxnSpPr>
              <p:cNvPr id="98" name="Straight Connector 97"/>
              <p:cNvCxnSpPr/>
              <p:nvPr/>
            </p:nvCxnSpPr>
            <p:spPr>
              <a:xfrm>
                <a:off x="6705600" y="4197513"/>
                <a:ext cx="0" cy="380024"/>
              </a:xfrm>
              <a:prstGeom prst="line">
                <a:avLst/>
              </a:prstGeom>
              <a:ln w="3175">
                <a:solidFill>
                  <a:srgbClr val="DC281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TextBox 98"/>
              <p:cNvSpPr txBox="1"/>
              <p:nvPr/>
            </p:nvSpPr>
            <p:spPr>
              <a:xfrm>
                <a:off x="6458606" y="4333438"/>
                <a:ext cx="180383" cy="10817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r"/>
                <a:r>
                  <a:rPr lang="en-US" sz="600" dirty="0" smtClean="0"/>
                  <a:t>$965</a:t>
                </a:r>
                <a:endParaRPr lang="en-US" sz="600" dirty="0"/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 flipH="1">
                <a:off x="6515588" y="4510083"/>
                <a:ext cx="1942612" cy="0"/>
              </a:xfrm>
              <a:prstGeom prst="line">
                <a:avLst/>
              </a:prstGeom>
              <a:ln w="3175">
                <a:solidFill>
                  <a:srgbClr val="DC281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Group 100"/>
            <p:cNvGrpSpPr/>
            <p:nvPr/>
          </p:nvGrpSpPr>
          <p:grpSpPr>
            <a:xfrm>
              <a:off x="5953707" y="3813954"/>
              <a:ext cx="1705895" cy="324369"/>
              <a:chOff x="6458605" y="4197513"/>
              <a:chExt cx="1999595" cy="380024"/>
            </a:xfrm>
          </p:grpSpPr>
          <p:sp>
            <p:nvSpPr>
              <p:cNvPr id="102" name="Rectangle 101"/>
              <p:cNvSpPr/>
              <p:nvPr/>
            </p:nvSpPr>
            <p:spPr>
              <a:xfrm>
                <a:off x="6781800" y="4197513"/>
                <a:ext cx="1604554" cy="3800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r>
                  <a:rPr lang="en-US" sz="1200" dirty="0" smtClean="0">
                    <a:latin typeface="+mj-lt"/>
                    <a:cs typeface="Arial" panose="020B0604020202020204" pitchFamily="34" charset="0"/>
                  </a:rPr>
                  <a:t>CUBE</a:t>
                </a:r>
                <a:endParaRPr lang="en-US" sz="1200" dirty="0">
                  <a:latin typeface="+mj-lt"/>
                  <a:cs typeface="Arial" panose="020B0604020202020204" pitchFamily="34" charset="0"/>
                </a:endParaRPr>
              </a:p>
            </p:txBody>
          </p:sp>
          <p:cxnSp>
            <p:nvCxnSpPr>
              <p:cNvPr id="103" name="Straight Connector 102"/>
              <p:cNvCxnSpPr/>
              <p:nvPr/>
            </p:nvCxnSpPr>
            <p:spPr>
              <a:xfrm>
                <a:off x="6705600" y="4197513"/>
                <a:ext cx="0" cy="380024"/>
              </a:xfrm>
              <a:prstGeom prst="line">
                <a:avLst/>
              </a:prstGeom>
              <a:ln w="3175">
                <a:solidFill>
                  <a:srgbClr val="DC281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TextBox 103"/>
              <p:cNvSpPr txBox="1"/>
              <p:nvPr/>
            </p:nvSpPr>
            <p:spPr>
              <a:xfrm>
                <a:off x="6458605" y="4333438"/>
                <a:ext cx="180383" cy="10817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r"/>
                <a:r>
                  <a:rPr lang="en-US" sz="600" dirty="0" smtClean="0"/>
                  <a:t>$825</a:t>
                </a:r>
                <a:endParaRPr lang="en-US" sz="600" dirty="0"/>
              </a:p>
            </p:txBody>
          </p:sp>
          <p:cxnSp>
            <p:nvCxnSpPr>
              <p:cNvPr id="105" name="Straight Connector 104"/>
              <p:cNvCxnSpPr/>
              <p:nvPr/>
            </p:nvCxnSpPr>
            <p:spPr>
              <a:xfrm flipH="1">
                <a:off x="6515588" y="4510083"/>
                <a:ext cx="1942612" cy="0"/>
              </a:xfrm>
              <a:prstGeom prst="line">
                <a:avLst/>
              </a:prstGeom>
              <a:ln w="3175">
                <a:solidFill>
                  <a:srgbClr val="DC281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Group 105"/>
            <p:cNvGrpSpPr/>
            <p:nvPr/>
          </p:nvGrpSpPr>
          <p:grpSpPr>
            <a:xfrm>
              <a:off x="3750463" y="4286704"/>
              <a:ext cx="1705895" cy="324369"/>
              <a:chOff x="6458605" y="4197513"/>
              <a:chExt cx="1999595" cy="380024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6781800" y="4197513"/>
                <a:ext cx="1604554" cy="3800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r>
                  <a:rPr lang="en-US" sz="1200" dirty="0" smtClean="0">
                    <a:latin typeface="+mj-lt"/>
                    <a:cs typeface="Arial" panose="020B0604020202020204" pitchFamily="34" charset="0"/>
                  </a:rPr>
                  <a:t>GRANDE</a:t>
                </a:r>
                <a:endParaRPr lang="en-US" sz="1200" dirty="0">
                  <a:latin typeface="+mj-lt"/>
                  <a:cs typeface="Arial" panose="020B0604020202020204" pitchFamily="34" charset="0"/>
                </a:endParaRPr>
              </a:p>
            </p:txBody>
          </p:sp>
          <p:cxnSp>
            <p:nvCxnSpPr>
              <p:cNvPr id="108" name="Straight Connector 107"/>
              <p:cNvCxnSpPr/>
              <p:nvPr/>
            </p:nvCxnSpPr>
            <p:spPr>
              <a:xfrm>
                <a:off x="6705600" y="4197513"/>
                <a:ext cx="0" cy="380024"/>
              </a:xfrm>
              <a:prstGeom prst="line">
                <a:avLst/>
              </a:prstGeom>
              <a:ln w="3175">
                <a:solidFill>
                  <a:srgbClr val="DC281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/>
              <p:cNvSpPr txBox="1"/>
              <p:nvPr/>
            </p:nvSpPr>
            <p:spPr>
              <a:xfrm>
                <a:off x="6458605" y="4333438"/>
                <a:ext cx="180383" cy="10817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r"/>
                <a:r>
                  <a:rPr lang="en-US" sz="600" dirty="0" smtClean="0"/>
                  <a:t>$795</a:t>
                </a:r>
                <a:endParaRPr lang="en-US" sz="600" dirty="0"/>
              </a:p>
            </p:txBody>
          </p:sp>
          <p:cxnSp>
            <p:nvCxnSpPr>
              <p:cNvPr id="110" name="Straight Connector 109"/>
              <p:cNvCxnSpPr/>
              <p:nvPr/>
            </p:nvCxnSpPr>
            <p:spPr>
              <a:xfrm flipH="1">
                <a:off x="6515588" y="4510083"/>
                <a:ext cx="1942612" cy="0"/>
              </a:xfrm>
              <a:prstGeom prst="line">
                <a:avLst/>
              </a:prstGeom>
              <a:ln w="3175">
                <a:solidFill>
                  <a:srgbClr val="DC281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/>
            <p:cNvGrpSpPr/>
            <p:nvPr/>
          </p:nvGrpSpPr>
          <p:grpSpPr>
            <a:xfrm>
              <a:off x="5953707" y="4286704"/>
              <a:ext cx="1705896" cy="324369"/>
              <a:chOff x="6458604" y="4197513"/>
              <a:chExt cx="1999596" cy="380024"/>
            </a:xfrm>
          </p:grpSpPr>
          <p:sp>
            <p:nvSpPr>
              <p:cNvPr id="112" name="Rectangle 111"/>
              <p:cNvSpPr/>
              <p:nvPr/>
            </p:nvSpPr>
            <p:spPr>
              <a:xfrm>
                <a:off x="6781800" y="4197513"/>
                <a:ext cx="1604554" cy="3800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r>
                  <a:rPr lang="en-US" sz="1200" dirty="0" smtClean="0">
                    <a:latin typeface="+mj-lt"/>
                    <a:cs typeface="Arial" panose="020B0604020202020204" pitchFamily="34" charset="0"/>
                  </a:rPr>
                  <a:t>ROTONDO</a:t>
                </a:r>
                <a:endParaRPr lang="en-US" sz="1200" dirty="0">
                  <a:latin typeface="+mj-lt"/>
                  <a:cs typeface="Arial" panose="020B0604020202020204" pitchFamily="34" charset="0"/>
                </a:endParaRPr>
              </a:p>
            </p:txBody>
          </p:sp>
          <p:cxnSp>
            <p:nvCxnSpPr>
              <p:cNvPr id="113" name="Straight Connector 112"/>
              <p:cNvCxnSpPr/>
              <p:nvPr/>
            </p:nvCxnSpPr>
            <p:spPr>
              <a:xfrm>
                <a:off x="6705600" y="4197513"/>
                <a:ext cx="0" cy="380024"/>
              </a:xfrm>
              <a:prstGeom prst="line">
                <a:avLst/>
              </a:prstGeom>
              <a:ln w="3175">
                <a:solidFill>
                  <a:srgbClr val="DC281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13"/>
              <p:cNvSpPr txBox="1"/>
              <p:nvPr/>
            </p:nvSpPr>
            <p:spPr>
              <a:xfrm>
                <a:off x="6458604" y="4333438"/>
                <a:ext cx="180382" cy="10817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r"/>
                <a:r>
                  <a:rPr lang="en-US" sz="600" dirty="0" smtClean="0"/>
                  <a:t>$535</a:t>
                </a:r>
                <a:endParaRPr lang="en-US" sz="600" dirty="0"/>
              </a:p>
            </p:txBody>
          </p:sp>
          <p:cxnSp>
            <p:nvCxnSpPr>
              <p:cNvPr id="115" name="Straight Connector 114"/>
              <p:cNvCxnSpPr/>
              <p:nvPr/>
            </p:nvCxnSpPr>
            <p:spPr>
              <a:xfrm flipH="1">
                <a:off x="6515588" y="4510083"/>
                <a:ext cx="1942612" cy="0"/>
              </a:xfrm>
              <a:prstGeom prst="line">
                <a:avLst/>
              </a:prstGeom>
              <a:ln w="3175">
                <a:solidFill>
                  <a:srgbClr val="DC281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7" name="TextBox 116"/>
          <p:cNvSpPr txBox="1"/>
          <p:nvPr/>
        </p:nvSpPr>
        <p:spPr>
          <a:xfrm>
            <a:off x="685800" y="4880930"/>
            <a:ext cx="30828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Note: prices indicate list price for an average single bowl in the family</a:t>
            </a:r>
            <a:endParaRPr lang="en-US" sz="800" dirty="0"/>
          </a:p>
        </p:txBody>
      </p:sp>
      <p:grpSp>
        <p:nvGrpSpPr>
          <p:cNvPr id="46" name="Group 45"/>
          <p:cNvGrpSpPr/>
          <p:nvPr/>
        </p:nvGrpSpPr>
        <p:grpSpPr>
          <a:xfrm>
            <a:off x="3691981" y="2139122"/>
            <a:ext cx="1764383" cy="324369"/>
            <a:chOff x="6391089" y="4197513"/>
            <a:chExt cx="2067111" cy="380024"/>
          </a:xfrm>
        </p:grpSpPr>
        <p:sp>
          <p:nvSpPr>
            <p:cNvPr id="47" name="Rectangle 46"/>
            <p:cNvSpPr/>
            <p:nvPr/>
          </p:nvSpPr>
          <p:spPr>
            <a:xfrm>
              <a:off x="6781800" y="4197513"/>
              <a:ext cx="1604554" cy="380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US" sz="1200" dirty="0" smtClean="0">
                  <a:latin typeface="+mj-lt"/>
                  <a:cs typeface="Arial" panose="020B0604020202020204" pitchFamily="34" charset="0"/>
                </a:rPr>
                <a:t>PROFESSIONAL 2.0</a:t>
              </a:r>
              <a:endParaRPr lang="en-US" sz="1200" dirty="0"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6705600" y="4197513"/>
              <a:ext cx="0" cy="380024"/>
            </a:xfrm>
            <a:prstGeom prst="line">
              <a:avLst/>
            </a:prstGeom>
            <a:ln w="3175"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6391089" y="4333438"/>
              <a:ext cx="247901" cy="10817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en-US" sz="600" dirty="0" smtClean="0"/>
                <a:t>$1’655</a:t>
              </a:r>
              <a:endParaRPr lang="en-US" sz="600" dirty="0"/>
            </a:p>
          </p:txBody>
        </p:sp>
        <p:cxnSp>
          <p:nvCxnSpPr>
            <p:cNvPr id="50" name="Straight Connector 49"/>
            <p:cNvCxnSpPr/>
            <p:nvPr/>
          </p:nvCxnSpPr>
          <p:spPr>
            <a:xfrm flipH="1">
              <a:off x="6515588" y="4510083"/>
              <a:ext cx="1942612" cy="0"/>
            </a:xfrm>
            <a:prstGeom prst="line">
              <a:avLst/>
            </a:prstGeom>
            <a:ln w="3175"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896003" y="2139122"/>
            <a:ext cx="1764383" cy="324369"/>
            <a:chOff x="6391089" y="4197513"/>
            <a:chExt cx="2067111" cy="380024"/>
          </a:xfrm>
        </p:grpSpPr>
        <p:sp>
          <p:nvSpPr>
            <p:cNvPr id="52" name="Rectangle 51"/>
            <p:cNvSpPr/>
            <p:nvPr/>
          </p:nvSpPr>
          <p:spPr>
            <a:xfrm>
              <a:off x="6781800" y="4197513"/>
              <a:ext cx="1604554" cy="380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US" sz="1200" dirty="0" smtClean="0">
                  <a:latin typeface="+mj-lt"/>
                  <a:cs typeface="Arial" panose="020B0604020202020204" pitchFamily="34" charset="0"/>
                </a:rPr>
                <a:t>CRYSTAL</a:t>
              </a:r>
              <a:endParaRPr lang="en-US" sz="1200" dirty="0"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6705600" y="4197513"/>
              <a:ext cx="0" cy="380024"/>
            </a:xfrm>
            <a:prstGeom prst="line">
              <a:avLst/>
            </a:prstGeom>
            <a:ln w="3175"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6391089" y="4333438"/>
              <a:ext cx="247901" cy="10817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en-US" sz="600" dirty="0" smtClean="0"/>
                <a:t>$1’645</a:t>
              </a:r>
              <a:endParaRPr lang="en-US" sz="600" dirty="0"/>
            </a:p>
          </p:txBody>
        </p:sp>
        <p:cxnSp>
          <p:nvCxnSpPr>
            <p:cNvPr id="55" name="Straight Connector 54"/>
            <p:cNvCxnSpPr/>
            <p:nvPr/>
          </p:nvCxnSpPr>
          <p:spPr>
            <a:xfrm flipH="1">
              <a:off x="6515588" y="4510083"/>
              <a:ext cx="1942612" cy="0"/>
            </a:xfrm>
            <a:prstGeom prst="line">
              <a:avLst/>
            </a:prstGeom>
            <a:ln w="3175"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5896003" y="2530878"/>
            <a:ext cx="1764383" cy="324369"/>
            <a:chOff x="6391089" y="4197513"/>
            <a:chExt cx="2067111" cy="380024"/>
          </a:xfrm>
        </p:grpSpPr>
        <p:sp>
          <p:nvSpPr>
            <p:cNvPr id="57" name="Rectangle 56"/>
            <p:cNvSpPr/>
            <p:nvPr/>
          </p:nvSpPr>
          <p:spPr>
            <a:xfrm>
              <a:off x="6781800" y="4197513"/>
              <a:ext cx="1604554" cy="380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US" sz="1200" dirty="0" smtClean="0">
                  <a:latin typeface="+mj-lt"/>
                  <a:cs typeface="Arial" panose="020B0604020202020204" pitchFamily="34" charset="0"/>
                </a:rPr>
                <a:t>KUBUS</a:t>
              </a:r>
              <a:endParaRPr lang="en-US" sz="1200" dirty="0"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6705600" y="4197513"/>
              <a:ext cx="0" cy="380024"/>
            </a:xfrm>
            <a:prstGeom prst="line">
              <a:avLst/>
            </a:prstGeom>
            <a:ln w="3175"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6391089" y="4333438"/>
              <a:ext cx="247901" cy="10817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en-US" sz="600" dirty="0" smtClean="0"/>
                <a:t>$1’065</a:t>
              </a:r>
              <a:endParaRPr lang="en-US" sz="600" dirty="0"/>
            </a:p>
          </p:txBody>
        </p:sp>
        <p:cxnSp>
          <p:nvCxnSpPr>
            <p:cNvPr id="60" name="Straight Connector 59"/>
            <p:cNvCxnSpPr/>
            <p:nvPr/>
          </p:nvCxnSpPr>
          <p:spPr>
            <a:xfrm flipH="1">
              <a:off x="6515588" y="4510083"/>
              <a:ext cx="1942612" cy="0"/>
            </a:xfrm>
            <a:prstGeom prst="line">
              <a:avLst/>
            </a:prstGeom>
            <a:ln w="3175"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Rectangle 61"/>
          <p:cNvSpPr/>
          <p:nvPr/>
        </p:nvSpPr>
        <p:spPr>
          <a:xfrm>
            <a:off x="4025472" y="2530878"/>
            <a:ext cx="1689528" cy="32436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r>
              <a:rPr lang="en-US" sz="1200" dirty="0" smtClean="0">
                <a:latin typeface="+mj-lt"/>
                <a:cs typeface="Arial" panose="020B0604020202020204" pitchFamily="34" charset="0"/>
              </a:rPr>
              <a:t>PROFESSIONAL OUTDOOR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3960431" y="2530878"/>
            <a:ext cx="0" cy="324369"/>
          </a:xfrm>
          <a:prstGeom prst="line">
            <a:avLst/>
          </a:prstGeom>
          <a:ln w="3175">
            <a:solidFill>
              <a:srgbClr val="DC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749688" y="2646897"/>
            <a:ext cx="153888" cy="9233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/>
            <a:r>
              <a:rPr lang="en-US" sz="600" dirty="0" smtClean="0"/>
              <a:t>$875</a:t>
            </a:r>
            <a:endParaRPr lang="en-US" sz="600" dirty="0"/>
          </a:p>
        </p:txBody>
      </p:sp>
      <p:cxnSp>
        <p:nvCxnSpPr>
          <p:cNvPr id="65" name="Straight Connector 64"/>
          <p:cNvCxnSpPr/>
          <p:nvPr/>
        </p:nvCxnSpPr>
        <p:spPr>
          <a:xfrm flipH="1">
            <a:off x="3798246" y="2797672"/>
            <a:ext cx="1658117" cy="0"/>
          </a:xfrm>
          <a:prstGeom prst="line">
            <a:avLst/>
          </a:prstGeom>
          <a:ln w="3175">
            <a:solidFill>
              <a:srgbClr val="DC2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3691981" y="2922634"/>
            <a:ext cx="1764383" cy="324369"/>
            <a:chOff x="6391089" y="4197513"/>
            <a:chExt cx="2067111" cy="380024"/>
          </a:xfrm>
        </p:grpSpPr>
        <p:sp>
          <p:nvSpPr>
            <p:cNvPr id="67" name="Rectangle 66"/>
            <p:cNvSpPr/>
            <p:nvPr/>
          </p:nvSpPr>
          <p:spPr>
            <a:xfrm>
              <a:off x="6781800" y="4197513"/>
              <a:ext cx="1604554" cy="380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US" sz="1200" dirty="0" smtClean="0">
                  <a:latin typeface="+mj-lt"/>
                  <a:cs typeface="Arial" panose="020B0604020202020204" pitchFamily="34" charset="0"/>
                </a:rPr>
                <a:t>PLANAR 8</a:t>
              </a:r>
              <a:endParaRPr lang="en-US" sz="1200" dirty="0"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6705600" y="4197513"/>
              <a:ext cx="0" cy="380024"/>
            </a:xfrm>
            <a:prstGeom prst="line">
              <a:avLst/>
            </a:prstGeom>
            <a:ln w="3175"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6391089" y="4333438"/>
              <a:ext cx="247901" cy="10817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en-US" sz="600" dirty="0" smtClean="0"/>
                <a:t>$1’475</a:t>
              </a:r>
              <a:endParaRPr lang="en-US" sz="600" dirty="0"/>
            </a:p>
          </p:txBody>
        </p:sp>
        <p:cxnSp>
          <p:nvCxnSpPr>
            <p:cNvPr id="70" name="Straight Connector 69"/>
            <p:cNvCxnSpPr/>
            <p:nvPr/>
          </p:nvCxnSpPr>
          <p:spPr>
            <a:xfrm flipH="1">
              <a:off x="6515588" y="4510083"/>
              <a:ext cx="1942612" cy="0"/>
            </a:xfrm>
            <a:prstGeom prst="line">
              <a:avLst/>
            </a:prstGeom>
            <a:ln w="3175"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5896002" y="2922634"/>
            <a:ext cx="1764383" cy="324369"/>
            <a:chOff x="6391089" y="4197513"/>
            <a:chExt cx="2067111" cy="380024"/>
          </a:xfrm>
        </p:grpSpPr>
        <p:sp>
          <p:nvSpPr>
            <p:cNvPr id="73" name="Rectangle 72"/>
            <p:cNvSpPr/>
            <p:nvPr/>
          </p:nvSpPr>
          <p:spPr>
            <a:xfrm>
              <a:off x="6781800" y="4197513"/>
              <a:ext cx="1604554" cy="380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US" sz="1200" dirty="0" smtClean="0">
                  <a:latin typeface="+mj-lt"/>
                  <a:cs typeface="Arial" panose="020B0604020202020204" pitchFamily="34" charset="0"/>
                </a:rPr>
                <a:t>PESCARA</a:t>
              </a:r>
              <a:endParaRPr lang="en-US" sz="1200" dirty="0"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6705600" y="4197513"/>
              <a:ext cx="0" cy="380024"/>
            </a:xfrm>
            <a:prstGeom prst="line">
              <a:avLst/>
            </a:prstGeom>
            <a:ln w="3175"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6391089" y="4333438"/>
              <a:ext cx="247901" cy="10817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en-US" sz="600" dirty="0" smtClean="0"/>
                <a:t>$1’095</a:t>
              </a:r>
              <a:endParaRPr lang="en-US" sz="600" dirty="0"/>
            </a:p>
          </p:txBody>
        </p:sp>
        <p:cxnSp>
          <p:nvCxnSpPr>
            <p:cNvPr id="76" name="Straight Connector 75"/>
            <p:cNvCxnSpPr/>
            <p:nvPr/>
          </p:nvCxnSpPr>
          <p:spPr>
            <a:xfrm flipH="1">
              <a:off x="6515588" y="4510083"/>
              <a:ext cx="1942612" cy="0"/>
            </a:xfrm>
            <a:prstGeom prst="line">
              <a:avLst/>
            </a:prstGeom>
            <a:ln w="3175"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3750466" y="3314390"/>
            <a:ext cx="1705894" cy="324369"/>
            <a:chOff x="6458607" y="4197513"/>
            <a:chExt cx="1999593" cy="380024"/>
          </a:xfrm>
        </p:grpSpPr>
        <p:sp>
          <p:nvSpPr>
            <p:cNvPr id="78" name="Rectangle 77"/>
            <p:cNvSpPr/>
            <p:nvPr/>
          </p:nvSpPr>
          <p:spPr>
            <a:xfrm>
              <a:off x="6781800" y="4197513"/>
              <a:ext cx="1604554" cy="380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US" sz="1200" dirty="0" smtClean="0">
                  <a:latin typeface="+mj-lt"/>
                  <a:cs typeface="Arial" panose="020B0604020202020204" pitchFamily="34" charset="0"/>
                </a:rPr>
                <a:t>PRESTIGE</a:t>
              </a:r>
              <a:endParaRPr lang="en-US" sz="1200" dirty="0"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6705600" y="4197513"/>
              <a:ext cx="0" cy="380024"/>
            </a:xfrm>
            <a:prstGeom prst="line">
              <a:avLst/>
            </a:prstGeom>
            <a:ln w="3175"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6458607" y="4333438"/>
              <a:ext cx="180382" cy="10817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en-US" sz="600" dirty="0" smtClean="0"/>
                <a:t>$675</a:t>
              </a:r>
              <a:endParaRPr lang="en-US" sz="600" dirty="0"/>
            </a:p>
          </p:txBody>
        </p:sp>
        <p:cxnSp>
          <p:nvCxnSpPr>
            <p:cNvPr id="81" name="Straight Connector 80"/>
            <p:cNvCxnSpPr/>
            <p:nvPr/>
          </p:nvCxnSpPr>
          <p:spPr>
            <a:xfrm flipH="1">
              <a:off x="6515588" y="4510083"/>
              <a:ext cx="1942612" cy="0"/>
            </a:xfrm>
            <a:prstGeom prst="line">
              <a:avLst/>
            </a:prstGeom>
            <a:ln w="3175"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5953710" y="3314390"/>
            <a:ext cx="1706675" cy="324369"/>
            <a:chOff x="6458698" y="4197513"/>
            <a:chExt cx="1999502" cy="380024"/>
          </a:xfrm>
        </p:grpSpPr>
        <p:sp>
          <p:nvSpPr>
            <p:cNvPr id="83" name="Rectangle 82"/>
            <p:cNvSpPr/>
            <p:nvPr/>
          </p:nvSpPr>
          <p:spPr>
            <a:xfrm>
              <a:off x="6781800" y="4197513"/>
              <a:ext cx="1604554" cy="380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US" sz="1200" dirty="0" smtClean="0">
                  <a:latin typeface="+mj-lt"/>
                  <a:cs typeface="Arial" panose="020B0604020202020204" pitchFamily="34" charset="0"/>
                </a:rPr>
                <a:t>ORCA 2.0 / ORCA</a:t>
              </a:r>
              <a:endParaRPr lang="en-US" sz="1200" dirty="0"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6705600" y="4197513"/>
              <a:ext cx="0" cy="380024"/>
            </a:xfrm>
            <a:prstGeom prst="line">
              <a:avLst/>
            </a:prstGeom>
            <a:ln w="3175"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6458698" y="4333438"/>
              <a:ext cx="180292" cy="10817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en-US" sz="600" dirty="0" smtClean="0"/>
                <a:t>$995</a:t>
              </a:r>
              <a:endParaRPr lang="en-US" sz="600" dirty="0"/>
            </a:p>
          </p:txBody>
        </p:sp>
        <p:cxnSp>
          <p:nvCxnSpPr>
            <p:cNvPr id="86" name="Straight Connector 85"/>
            <p:cNvCxnSpPr/>
            <p:nvPr/>
          </p:nvCxnSpPr>
          <p:spPr>
            <a:xfrm flipH="1">
              <a:off x="6515588" y="4510083"/>
              <a:ext cx="1942612" cy="0"/>
            </a:xfrm>
            <a:prstGeom prst="line">
              <a:avLst/>
            </a:prstGeom>
            <a:ln w="3175"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0" name="Straight Connector 89"/>
          <p:cNvCxnSpPr/>
          <p:nvPr/>
        </p:nvCxnSpPr>
        <p:spPr>
          <a:xfrm>
            <a:off x="3352800" y="2098178"/>
            <a:ext cx="54102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3352800" y="3661802"/>
            <a:ext cx="54102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8037938" y="2419649"/>
            <a:ext cx="535724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5400" dirty="0">
                <a:solidFill>
                  <a:schemeClr val="bg1">
                    <a:lumMod val="85000"/>
                  </a:schemeClr>
                </a:solidFill>
              </a:rPr>
              <a:t>9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7518047" y="1593091"/>
            <a:ext cx="283107" cy="283107"/>
          </a:xfrm>
          <a:prstGeom prst="rect">
            <a:avLst/>
          </a:prstGeom>
          <a:solidFill>
            <a:srgbClr val="DC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 smtClean="0">
                <a:sym typeface="Wingdings"/>
              </a:rPr>
              <a:t>New</a:t>
            </a:r>
            <a:endParaRPr lang="en-US" sz="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680992" y="1061607"/>
            <a:ext cx="2565748" cy="1077515"/>
            <a:chOff x="680992" y="1061607"/>
            <a:chExt cx="2565748" cy="1077515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183490" y="1061607"/>
              <a:ext cx="1063250" cy="103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80992" y="1061607"/>
              <a:ext cx="2565748" cy="1036571"/>
            </a:xfrm>
            <a:prstGeom prst="rect">
              <a:avLst/>
            </a:prstGeom>
            <a:noFill/>
            <a:ln>
              <a:solidFill>
                <a:srgbClr val="DC281E"/>
              </a:solidFill>
            </a:ln>
          </p:spPr>
          <p:txBody>
            <a:bodyPr wrap="square" lIns="125958" rIns="0" rtlCol="0" anchor="ctr">
              <a:noAutofit/>
            </a:bodyPr>
            <a:lstStyle/>
            <a:p>
              <a:endParaRPr lang="en-US" sz="3600" dirty="0">
                <a:solidFill>
                  <a:schemeClr val="tx1"/>
                </a:solidFill>
                <a:latin typeface="Brain Flower" panose="02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992" y="1175509"/>
              <a:ext cx="1470025" cy="963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648358" y="2390232"/>
            <a:ext cx="2598382" cy="2220841"/>
            <a:chOff x="648358" y="2390232"/>
            <a:chExt cx="2598382" cy="2220841"/>
          </a:xfrm>
        </p:grpSpPr>
        <p:grpSp>
          <p:nvGrpSpPr>
            <p:cNvPr id="88" name="Group 87"/>
            <p:cNvGrpSpPr/>
            <p:nvPr/>
          </p:nvGrpSpPr>
          <p:grpSpPr>
            <a:xfrm>
              <a:off x="680992" y="3665574"/>
              <a:ext cx="2565748" cy="945499"/>
              <a:chOff x="680992" y="3607451"/>
              <a:chExt cx="2565748" cy="94549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77045" y="3607451"/>
                <a:ext cx="1069694" cy="94549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680992" y="3607451"/>
                <a:ext cx="2565748" cy="945499"/>
              </a:xfrm>
              <a:prstGeom prst="rect">
                <a:avLst/>
              </a:prstGeom>
              <a:noFill/>
              <a:ln>
                <a:solidFill>
                  <a:srgbClr val="DC281E"/>
                </a:solidFill>
              </a:ln>
            </p:spPr>
            <p:txBody>
              <a:bodyPr wrap="square" lIns="125958" rIns="0" rtlCol="0" anchor="ctr">
                <a:noAutofit/>
              </a:bodyPr>
              <a:lstStyle/>
              <a:p>
                <a:endParaRPr lang="en-US" sz="3600" dirty="0">
                  <a:solidFill>
                    <a:schemeClr val="tx1"/>
                  </a:solidFill>
                  <a:latin typeface="Brain Flower" panose="02000500000000000000" pitchFamily="2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358" y="2390232"/>
              <a:ext cx="1616075" cy="963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527385" y="2098178"/>
            <a:ext cx="2719355" cy="2573765"/>
            <a:chOff x="527385" y="2098178"/>
            <a:chExt cx="2719355" cy="25737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83489" y="2098178"/>
              <a:ext cx="1063249" cy="156627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80992" y="2098178"/>
              <a:ext cx="2565748" cy="1567396"/>
            </a:xfrm>
            <a:prstGeom prst="rect">
              <a:avLst/>
            </a:prstGeom>
            <a:noFill/>
            <a:ln>
              <a:solidFill>
                <a:srgbClr val="DC281E"/>
              </a:solidFill>
            </a:ln>
          </p:spPr>
          <p:txBody>
            <a:bodyPr wrap="square" lIns="125958" rIns="0" rtlCol="0" anchor="ctr">
              <a:noAutofit/>
            </a:bodyPr>
            <a:lstStyle/>
            <a:p>
              <a:endParaRPr lang="en-US" sz="3600" dirty="0">
                <a:solidFill>
                  <a:schemeClr val="tx1"/>
                </a:solidFill>
                <a:latin typeface="Brain Flower" panose="02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385" y="3708330"/>
              <a:ext cx="1811337" cy="963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0" name="TextBox 119"/>
          <p:cNvSpPr txBox="1"/>
          <p:nvPr/>
        </p:nvSpPr>
        <p:spPr>
          <a:xfrm>
            <a:off x="8728494" y="5143500"/>
            <a:ext cx="45717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/>
              <a:t>1/17/2019</a:t>
            </a:r>
            <a:endParaRPr lang="en-US" sz="500" dirty="0"/>
          </a:p>
        </p:txBody>
      </p:sp>
      <p:grpSp>
        <p:nvGrpSpPr>
          <p:cNvPr id="116" name="Group 115"/>
          <p:cNvGrpSpPr/>
          <p:nvPr/>
        </p:nvGrpSpPr>
        <p:grpSpPr>
          <a:xfrm>
            <a:off x="5896003" y="1535516"/>
            <a:ext cx="1764383" cy="324369"/>
            <a:chOff x="6391089" y="4197513"/>
            <a:chExt cx="2067111" cy="380024"/>
          </a:xfrm>
        </p:grpSpPr>
        <p:sp>
          <p:nvSpPr>
            <p:cNvPr id="118" name="Rectangle 117"/>
            <p:cNvSpPr/>
            <p:nvPr/>
          </p:nvSpPr>
          <p:spPr>
            <a:xfrm>
              <a:off x="6781800" y="4197513"/>
              <a:ext cx="1604554" cy="380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US" sz="1200" dirty="0" smtClean="0">
                  <a:latin typeface="+mj-lt"/>
                  <a:cs typeface="Arial" panose="020B0604020202020204" pitchFamily="34" charset="0"/>
                </a:rPr>
                <a:t>Culinary Center</a:t>
              </a:r>
              <a:endParaRPr lang="en-US" sz="1200" dirty="0"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6705600" y="4197513"/>
              <a:ext cx="0" cy="380024"/>
            </a:xfrm>
            <a:prstGeom prst="line">
              <a:avLst/>
            </a:prstGeom>
            <a:ln w="3175"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>
              <a:off x="6391089" y="4333438"/>
              <a:ext cx="247901" cy="10817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en-US" sz="600" dirty="0" smtClean="0"/>
                <a:t>$2,295</a:t>
              </a:r>
              <a:endParaRPr lang="en-US" sz="600" dirty="0"/>
            </a:p>
          </p:txBody>
        </p:sp>
        <p:cxnSp>
          <p:nvCxnSpPr>
            <p:cNvPr id="123" name="Straight Connector 122"/>
            <p:cNvCxnSpPr/>
            <p:nvPr/>
          </p:nvCxnSpPr>
          <p:spPr>
            <a:xfrm flipH="1">
              <a:off x="6515588" y="4510083"/>
              <a:ext cx="1942612" cy="0"/>
            </a:xfrm>
            <a:prstGeom prst="line">
              <a:avLst/>
            </a:prstGeom>
            <a:ln w="3175">
              <a:solidFill>
                <a:srgbClr val="DC2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Rectangle 124"/>
          <p:cNvSpPr/>
          <p:nvPr/>
        </p:nvSpPr>
        <p:spPr>
          <a:xfrm>
            <a:off x="7518047" y="3425223"/>
            <a:ext cx="283107" cy="283107"/>
          </a:xfrm>
          <a:prstGeom prst="rect">
            <a:avLst/>
          </a:prstGeom>
          <a:solidFill>
            <a:srgbClr val="DC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 smtClean="0">
                <a:sym typeface="Wingdings"/>
              </a:rPr>
              <a:t>New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95716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657942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name="think-cell Slide" r:id="rId5" imgW="359" imgH="360" progId="TCLayout.ActiveDocument.1">
                  <p:embed/>
                </p:oleObj>
              </mc:Choice>
              <mc:Fallback>
                <p:oleObj name="think-cell Slide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600" dirty="0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Franke features by model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204003"/>
              </p:ext>
            </p:extLst>
          </p:nvPr>
        </p:nvGraphicFramePr>
        <p:xfrm>
          <a:off x="1142996" y="895350"/>
          <a:ext cx="6566091" cy="3703638"/>
        </p:xfrm>
        <a:graphic>
          <a:graphicData uri="http://schemas.openxmlformats.org/drawingml/2006/table">
            <a:tbl>
              <a:tblPr firstRow="1" bandRow="1"/>
              <a:tblGrid>
                <a:gridCol w="505084"/>
                <a:gridCol w="505084"/>
                <a:gridCol w="505084"/>
                <a:gridCol w="505084"/>
                <a:gridCol w="505084"/>
                <a:gridCol w="505084"/>
                <a:gridCol w="505084"/>
                <a:gridCol w="505084"/>
                <a:gridCol w="617299"/>
                <a:gridCol w="392868"/>
                <a:gridCol w="505084"/>
                <a:gridCol w="505084"/>
                <a:gridCol w="505084"/>
              </a:tblGrid>
              <a:tr h="12864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Family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16G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18  G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19 G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 G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Under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Sound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Finish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Fabricatate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Accessory ledge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Waste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Radius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Depth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135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coating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Pads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cover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218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Peak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Diamond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Handmade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mm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10”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</a:tr>
              <a:tr h="13541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Culinary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Diamond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Handmade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12mm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9"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</a:tr>
              <a:tr h="13541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Chef Center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Diamond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Handmade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 mm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9”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</a:tr>
              <a:tr h="13541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 Series 2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Diamond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Handmade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Cutout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mm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10”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</a:tr>
              <a:tr h="23697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Manor house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Pearl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Handmade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 mm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9”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</a:tr>
              <a:tr h="35208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Kubus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Silk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Deep drawn/Cicle weld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 mm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9”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</a:tr>
              <a:tr h="13541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Crystal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Diamond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Handmade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9"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</a:tr>
              <a:tr h="13541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Planar 8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Diamond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Handmade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mm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9”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</a:tr>
              <a:tr h="13541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Pescara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Pearl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Handmade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mm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9”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</a:tr>
              <a:tr h="35208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Orca 2.0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Silk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Deep drawn/Cicle weld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30mm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9"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</a:tr>
              <a:tr h="35208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Orca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Silk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Deep drawn/Cicle weld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70+ mm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9”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</a:tr>
              <a:tr h="35208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Prestige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Silk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Deep drawn/Cicle weld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83mm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9"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</a:tr>
              <a:tr h="13541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Cube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Diamond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Handmade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 mm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9”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</a:tr>
              <a:tr h="35208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Grande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Silk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Deep drawn/Cicle weld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 mm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9”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</a:tr>
              <a:tr h="35208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Rotondo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Silk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Deep drawn/Cicle weld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 </a:t>
                      </a:r>
                    </a:p>
                  </a:txBody>
                  <a:tcPr marL="6771" marR="6771" marT="677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6"</a:t>
                      </a:r>
                    </a:p>
                  </a:txBody>
                  <a:tcPr marL="6771" marR="6771" marT="67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4215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Manor House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781800" y="0"/>
            <a:ext cx="2362200" cy="5143500"/>
          </a:xfrm>
          <a:prstGeom prst="rect">
            <a:avLst/>
          </a:prstGeom>
          <a:solidFill>
            <a:srgbClr val="DC281E"/>
          </a:solidFill>
          <a:ln>
            <a:solidFill>
              <a:srgbClr val="DC2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07666" rtlCol="0" anchor="t"/>
          <a:lstStyle/>
          <a:p>
            <a:pPr algn="ctr">
              <a:spcAft>
                <a:spcPts val="900"/>
              </a:spcAft>
            </a:pPr>
            <a:r>
              <a:rPr lang="en-US" sz="1600" b="1" dirty="0" smtClean="0">
                <a:latin typeface="+mj-lt"/>
              </a:rPr>
              <a:t>Traditional Apron front design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With Apron front sink the face of the sink can be closer to your body making it easier to reach into the sink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19mm</a:t>
            </a:r>
            <a:r>
              <a:rPr lang="en-US" sz="1600" dirty="0" smtClean="0">
                <a:latin typeface="+mj-lt"/>
                <a:cs typeface="Arial"/>
              </a:rPr>
              <a:t> corners</a:t>
            </a:r>
            <a:r>
              <a:rPr lang="en-US" sz="1600" dirty="0" smtClean="0">
                <a:latin typeface="Calibri"/>
                <a:cs typeface="Calibri"/>
              </a:rPr>
              <a:t>|</a:t>
            </a:r>
            <a:r>
              <a:rPr lang="en-US" sz="1600" dirty="0" smtClean="0">
                <a:latin typeface="+mj-lt"/>
                <a:cs typeface="Arial"/>
              </a:rPr>
              <a:t>9.0625</a:t>
            </a:r>
            <a:r>
              <a:rPr lang="en-US" sz="1600" dirty="0" smtClean="0">
                <a:latin typeface="+mj-lt"/>
                <a:cs typeface="Calibri"/>
              </a:rPr>
              <a:t>” deep</a:t>
            </a:r>
            <a:br>
              <a:rPr lang="en-US" sz="1600" dirty="0" smtClean="0">
                <a:latin typeface="+mj-lt"/>
                <a:cs typeface="Calibri"/>
              </a:rPr>
            </a:br>
            <a:r>
              <a:rPr lang="en-US" sz="1600" dirty="0" smtClean="0">
                <a:latin typeface="+mj-lt"/>
                <a:cs typeface="Calibri"/>
              </a:rPr>
              <a:t>16 gauge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Satin Finish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Sound pads 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  <a:cs typeface="Calibri"/>
              </a:rPr>
              <a:t>Compatible accessories</a:t>
            </a:r>
          </a:p>
          <a:p>
            <a:pPr algn="ctr">
              <a:spcAft>
                <a:spcPts val="900"/>
              </a:spcAft>
            </a:pPr>
            <a:r>
              <a:rPr lang="en-US" sz="1600" dirty="0">
                <a:latin typeface="+mj-lt"/>
                <a:cs typeface="Calibri"/>
              </a:rPr>
              <a:t>3</a:t>
            </a:r>
            <a:r>
              <a:rPr lang="en-US" sz="1600" dirty="0" smtClean="0">
                <a:latin typeface="+mj-lt"/>
                <a:cs typeface="Calibri"/>
              </a:rPr>
              <a:t> models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30”, 33”, 36”</a:t>
            </a:r>
          </a:p>
          <a:p>
            <a:pPr algn="ctr">
              <a:spcAft>
                <a:spcPts val="900"/>
              </a:spcAft>
            </a:pPr>
            <a:r>
              <a:rPr lang="en-US" sz="1600" dirty="0" smtClean="0">
                <a:latin typeface="+mj-lt"/>
              </a:rPr>
              <a:t>Hand Fabricated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511526"/>
            <a:ext cx="3045193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 | STAINLESS | MANOR HOUSE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19303"/>
            <a:ext cx="44704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63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415047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think-cell Slide" r:id="rId5" imgW="359" imgH="360" progId="TCLayout.ActiveDocument.1">
                  <p:embed/>
                </p:oleObj>
              </mc:Choice>
              <mc:Fallback>
                <p:oleObj name="think-cell Slide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600" dirty="0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Culinary Center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781800" y="0"/>
                <a:ext cx="2362200" cy="5143500"/>
              </a:xfrm>
              <a:prstGeom prst="rect">
                <a:avLst/>
              </a:prstGeom>
              <a:solidFill>
                <a:srgbClr val="DC281E"/>
              </a:solidFill>
              <a:ln>
                <a:solidFill>
                  <a:srgbClr val="DC28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207666" rtlCol="0" anchor="t"/>
              <a:lstStyle/>
              <a:p>
                <a:pPr algn="ctr">
                  <a:spcAft>
                    <a:spcPts val="900"/>
                  </a:spcAft>
                </a:pPr>
                <a:r>
                  <a:rPr lang="en-US" sz="1600" b="1" dirty="0" smtClean="0">
                    <a:latin typeface="+mj-lt"/>
                  </a:rPr>
                  <a:t>Innovation meets beauty</a:t>
                </a:r>
              </a:p>
              <a:p>
                <a:pPr algn="ctr">
                  <a:spcAft>
                    <a:spcPts val="900"/>
                  </a:spcAft>
                </a:pPr>
                <a:r>
                  <a:rPr lang="en-US" sz="1600" dirty="0"/>
                  <a:t>Workstation that put everything at your </a:t>
                </a:r>
                <a:r>
                  <a:rPr lang="en-US" sz="1600" dirty="0" smtClean="0"/>
                  <a:t>fingertips</a:t>
                </a:r>
                <a:endParaRPr lang="en-US" sz="1600" dirty="0"/>
              </a:p>
              <a:p>
                <a:pPr algn="ctr">
                  <a:spcAft>
                    <a:spcPts val="900"/>
                  </a:spcAft>
                </a:pPr>
                <a:r>
                  <a:rPr lang="en-US" sz="1600" dirty="0"/>
                  <a:t>9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1600" i="1">
                            <a:latin typeface="Cambria Math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1600" dirty="0"/>
                  <a:t>” and 8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1600" i="1">
                            <a:latin typeface="Cambria Math"/>
                          </a:rPr>
                          <m:t>16" </m:t>
                        </m:r>
                      </m:den>
                    </m:f>
                  </m:oMath>
                </a14:m>
                <a:r>
                  <a:rPr lang="en-US" sz="1600" dirty="0"/>
                  <a:t> Bowls</a:t>
                </a:r>
              </a:p>
              <a:p>
                <a:pPr algn="ctr">
                  <a:spcAft>
                    <a:spcPts val="900"/>
                  </a:spcAft>
                </a:pPr>
                <a:r>
                  <a:rPr lang="en-US" sz="1600" dirty="0"/>
                  <a:t>19 Gauge</a:t>
                </a:r>
              </a:p>
              <a:p>
                <a:pPr algn="ctr">
                  <a:spcAft>
                    <a:spcPts val="900"/>
                  </a:spcAft>
                </a:pPr>
                <a:r>
                  <a:rPr lang="en-US" sz="1600" dirty="0"/>
                  <a:t>Diamond Finish</a:t>
                </a:r>
              </a:p>
              <a:p>
                <a:pPr algn="ctr">
                  <a:spcAft>
                    <a:spcPts val="900"/>
                  </a:spcAft>
                </a:pPr>
                <a:r>
                  <a:rPr lang="en-US" sz="1600" dirty="0"/>
                  <a:t>Sound Pads</a:t>
                </a:r>
              </a:p>
              <a:p>
                <a:pPr algn="ctr">
                  <a:spcAft>
                    <a:spcPts val="900"/>
                  </a:spcAft>
                </a:pPr>
                <a:r>
                  <a:rPr lang="en-US" sz="1600" dirty="0"/>
                  <a:t>Accessories Included</a:t>
                </a:r>
              </a:p>
              <a:p>
                <a:pPr algn="ctr">
                  <a:spcAft>
                    <a:spcPts val="900"/>
                  </a:spcAft>
                </a:pPr>
                <a:r>
                  <a:rPr lang="en-US" sz="1600" dirty="0"/>
                  <a:t>Walnut, Plastic, and Glass Cutting boards, Knife Holder with Knives, Colander, Wire Rack, and Frame Cover</a:t>
                </a:r>
              </a:p>
              <a:p>
                <a:pPr algn="ctr">
                  <a:spcAft>
                    <a:spcPts val="900"/>
                  </a:spcAft>
                </a:pPr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0"/>
                <a:ext cx="2362200" cy="5143500"/>
              </a:xfrm>
              <a:prstGeom prst="rect">
                <a:avLst/>
              </a:prstGeom>
              <a:blipFill rotWithShape="1">
                <a:blip r:embed="rId7"/>
                <a:stretch>
                  <a:fillRect r="-1023"/>
                </a:stretch>
              </a:blipFill>
              <a:ln>
                <a:solidFill>
                  <a:srgbClr val="DC281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85800" y="511526"/>
            <a:ext cx="3378489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 | STAINLESS | CULINARY CENTER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55548" y="1276350"/>
            <a:ext cx="4735652" cy="3512282"/>
            <a:chOff x="230575" y="304800"/>
            <a:chExt cx="8835759" cy="6553200"/>
          </a:xfrm>
        </p:grpSpPr>
        <p:pic>
          <p:nvPicPr>
            <p:cNvPr id="9" name="Google Shape;295;p23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1049" y="1219584"/>
              <a:ext cx="1437549" cy="1130210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  <p:pic>
          <p:nvPicPr>
            <p:cNvPr id="10" name="Google Shape;296;p23"/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3468" y="497807"/>
              <a:ext cx="1584079" cy="11362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97;p23" descr="U:\CCS\BOX CENTER USA\RENDERING\BOX CENTER USA-knives block.jpg"/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3468" y="1629072"/>
              <a:ext cx="1255331" cy="1244812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  <p:pic>
          <p:nvPicPr>
            <p:cNvPr id="12" name="Google Shape;298;p23" descr="U:\CCS\BOX CENTER USA\RENDERING\glass cover.jpg"/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0447" y="2424516"/>
              <a:ext cx="1695886" cy="1220897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  <p:pic>
          <p:nvPicPr>
            <p:cNvPr id="13" name="Google Shape;299;p23" descr="U:\CCS\BOX CENTER USA\RENDERING\BOX CENTER USA-rack.jpg"/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575" y="3034964"/>
              <a:ext cx="1563493" cy="1387369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  <p:pic>
          <p:nvPicPr>
            <p:cNvPr id="14" name="Google Shape;300;p23" descr="U:\CCS\BOX CENTER USA\RENDERING\BOX CENTER USA-acc cover.jpg"/>
            <p:cNvPicPr preferRelativeResize="0"/>
            <p:nvPr/>
          </p:nvPicPr>
          <p:blipFill rotWithShape="1"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4243" y="1090133"/>
              <a:ext cx="1644147" cy="1277399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  <p:pic>
          <p:nvPicPr>
            <p:cNvPr id="15" name="Google Shape;301;p23"/>
            <p:cNvPicPr preferRelativeResize="0"/>
            <p:nvPr/>
          </p:nvPicPr>
          <p:blipFill rotWithShape="1">
            <a:blip r:embed="rId1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00985" y="1075597"/>
              <a:ext cx="1302946" cy="1233411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  <p:pic>
          <p:nvPicPr>
            <p:cNvPr id="16" name="Google Shape;302;p23" descr="N:\GLOB_FKI_Central_Marketing\014_Category_Stainless_Steel_Sinks\01_Product_Initiatives\02_AMERICA\S_123_Cube Center NA\02_Concept\RENDERING\BOX CENTER USA-OFF B.jpg"/>
            <p:cNvPicPr preferRelativeResize="0"/>
            <p:nvPr/>
          </p:nvPicPr>
          <p:blipFill rotWithShape="1">
            <a:blip r:embed="rId1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89542" y="3435015"/>
              <a:ext cx="5419726" cy="342298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Google Shape;303;p23"/>
            <p:cNvCxnSpPr>
              <a:stCxn id="26" idx="2"/>
              <a:endCxn id="29" idx="1"/>
            </p:cNvCxnSpPr>
            <p:nvPr/>
          </p:nvCxnSpPr>
          <p:spPr>
            <a:xfrm>
              <a:off x="1063751" y="2387894"/>
              <a:ext cx="3009000" cy="21438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" name="Google Shape;306;p23"/>
            <p:cNvCxnSpPr>
              <a:stCxn id="9" idx="2"/>
              <a:endCxn id="30" idx="5"/>
            </p:cNvCxnSpPr>
            <p:nvPr/>
          </p:nvCxnSpPr>
          <p:spPr>
            <a:xfrm>
              <a:off x="2449824" y="2349794"/>
              <a:ext cx="1875900" cy="21354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" name="Google Shape;308;p23"/>
            <p:cNvCxnSpPr/>
            <p:nvPr/>
          </p:nvCxnSpPr>
          <p:spPr>
            <a:xfrm>
              <a:off x="3852458" y="2349794"/>
              <a:ext cx="651473" cy="1993606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" name="Google Shape;309;p23"/>
            <p:cNvCxnSpPr>
              <a:endCxn id="32" idx="0"/>
            </p:cNvCxnSpPr>
            <p:nvPr/>
          </p:nvCxnSpPr>
          <p:spPr>
            <a:xfrm flipH="1">
              <a:off x="4667387" y="2814675"/>
              <a:ext cx="504900" cy="13911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" name="Google Shape;311;p23"/>
            <p:cNvCxnSpPr/>
            <p:nvPr/>
          </p:nvCxnSpPr>
          <p:spPr>
            <a:xfrm flipH="1">
              <a:off x="5501134" y="2131764"/>
              <a:ext cx="1350518" cy="2494404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" name="Google Shape;312;p23"/>
            <p:cNvCxnSpPr/>
            <p:nvPr/>
          </p:nvCxnSpPr>
          <p:spPr>
            <a:xfrm>
              <a:off x="1409700" y="3975101"/>
              <a:ext cx="2952750" cy="1123949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" name="Google Shape;313;p23"/>
            <p:cNvCxnSpPr>
              <a:stCxn id="34" idx="3"/>
            </p:cNvCxnSpPr>
            <p:nvPr/>
          </p:nvCxnSpPr>
          <p:spPr>
            <a:xfrm rot="10800000" flipH="1">
              <a:off x="6150882" y="3486180"/>
              <a:ext cx="1519800" cy="8604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24" name="Google Shape;315;p23"/>
            <p:cNvPicPr preferRelativeResize="0"/>
            <p:nvPr/>
          </p:nvPicPr>
          <p:blipFill rotWithShape="1">
            <a:blip r:embed="rId1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82150" y="4266322"/>
              <a:ext cx="1784184" cy="138261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cxnSp>
          <p:nvCxnSpPr>
            <p:cNvPr id="25" name="Google Shape;316;p23"/>
            <p:cNvCxnSpPr>
              <a:endCxn id="12" idx="2"/>
            </p:cNvCxnSpPr>
            <p:nvPr/>
          </p:nvCxnSpPr>
          <p:spPr>
            <a:xfrm rot="10800000">
              <a:off x="8218390" y="3645413"/>
              <a:ext cx="303300" cy="10029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26" name="Google Shape;304;p23"/>
            <p:cNvPicPr preferRelativeResize="0"/>
            <p:nvPr/>
          </p:nvPicPr>
          <p:blipFill rotWithShape="1">
            <a:blip r:embed="rId1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6452" y="1185254"/>
              <a:ext cx="1334597" cy="1202640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  <p:pic>
          <p:nvPicPr>
            <p:cNvPr id="27" name="Google Shape;317;p23" descr="C:\Users\NH006\Pictures\coltellino-svizzero-climber.jpg"/>
            <p:cNvPicPr preferRelativeResize="0"/>
            <p:nvPr/>
          </p:nvPicPr>
          <p:blipFill rotWithShape="1">
            <a:blip r:embed="rId1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8270" y="304800"/>
              <a:ext cx="484188" cy="4841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318;p23"/>
            <p:cNvSpPr/>
            <p:nvPr/>
          </p:nvSpPr>
          <p:spPr>
            <a:xfrm>
              <a:off x="4334004" y="5070604"/>
              <a:ext cx="56892" cy="56892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305;p23"/>
            <p:cNvSpPr/>
            <p:nvPr/>
          </p:nvSpPr>
          <p:spPr>
            <a:xfrm>
              <a:off x="4064305" y="4523499"/>
              <a:ext cx="56892" cy="56892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7;p23"/>
            <p:cNvSpPr/>
            <p:nvPr/>
          </p:nvSpPr>
          <p:spPr>
            <a:xfrm>
              <a:off x="4277112" y="4436616"/>
              <a:ext cx="56892" cy="56892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9;p23"/>
            <p:cNvSpPr/>
            <p:nvPr/>
          </p:nvSpPr>
          <p:spPr>
            <a:xfrm>
              <a:off x="4475485" y="4314954"/>
              <a:ext cx="56892" cy="56892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10;p23"/>
            <p:cNvSpPr/>
            <p:nvPr/>
          </p:nvSpPr>
          <p:spPr>
            <a:xfrm>
              <a:off x="4638941" y="4205775"/>
              <a:ext cx="56892" cy="56892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20;p23"/>
            <p:cNvSpPr/>
            <p:nvPr/>
          </p:nvSpPr>
          <p:spPr>
            <a:xfrm>
              <a:off x="5472687" y="4597722"/>
              <a:ext cx="56892" cy="56892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14;p23"/>
            <p:cNvSpPr/>
            <p:nvPr/>
          </p:nvSpPr>
          <p:spPr>
            <a:xfrm>
              <a:off x="6142550" y="4298020"/>
              <a:ext cx="56892" cy="56892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21;p23"/>
            <p:cNvSpPr/>
            <p:nvPr/>
          </p:nvSpPr>
          <p:spPr>
            <a:xfrm>
              <a:off x="8493254" y="4626168"/>
              <a:ext cx="56892" cy="56892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Action Button: Forward or Next 35">
            <a:hlinkClick r:id="rId19" highlightClick="1"/>
          </p:cNvPr>
          <p:cNvSpPr/>
          <p:nvPr/>
        </p:nvSpPr>
        <p:spPr>
          <a:xfrm>
            <a:off x="152400" y="4546238"/>
            <a:ext cx="646384" cy="484788"/>
          </a:xfrm>
          <a:prstGeom prst="actionButtonForwardNex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0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es5N6RRmmgQLSS6YehG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7q8z0ZVR0W0OwgFNvwYq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jg12DzVSaW6v0PMT.a99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YaZ7clkRFKawUbGClTo9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Xbs_3u5S56yYmCH0I9.H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ccNezJYS5qmry19epy9W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UD3zT8NQK.HNtO_ZkLI0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7o1IzJNSq6VM.rAmn_Aq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qPcwsLFS8S_jq7dIJQoWw"/>
</p:tagLst>
</file>

<file path=ppt/theme/theme1.xml><?xml version="1.0" encoding="utf-8"?>
<a:theme xmlns:a="http://schemas.openxmlformats.org/drawingml/2006/main" name="Franke US 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1737</Words>
  <Application>Microsoft Office PowerPoint</Application>
  <PresentationFormat>On-screen Show (16:9)</PresentationFormat>
  <Paragraphs>718</Paragraphs>
  <Slides>41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Franke US 2018</vt:lpstr>
      <vt:lpstr>think-cell Slide</vt:lpstr>
      <vt:lpstr>Microsoft Excel Worksheet</vt:lpstr>
      <vt:lpstr>Stainless Steel Sinks</vt:lpstr>
      <vt:lpstr>Franke is the leading SINKS producer</vt:lpstr>
      <vt:lpstr>What you need to know about Stainless</vt:lpstr>
      <vt:lpstr>Stainless steel is the #1 choice for sinks</vt:lpstr>
      <vt:lpstr>Franke offers three finishes</vt:lpstr>
      <vt:lpstr>17 families of sinks in our collection</vt:lpstr>
      <vt:lpstr>Franke features by model</vt:lpstr>
      <vt:lpstr>Manor House</vt:lpstr>
      <vt:lpstr>Culinary Center</vt:lpstr>
      <vt:lpstr>PowerPoint Presentation</vt:lpstr>
      <vt:lpstr>PowerPoint Presentation</vt:lpstr>
      <vt:lpstr>PowerPoint Presentation</vt:lpstr>
      <vt:lpstr>Chef Center</vt:lpstr>
      <vt:lpstr>PowerPoint Presentation</vt:lpstr>
      <vt:lpstr>CHEF CENTER is THE HEART OF THE KITCHEN</vt:lpstr>
      <vt:lpstr>WORK IN three APPLICATIONs</vt:lpstr>
      <vt:lpstr>Comes with superior functionality</vt:lpstr>
      <vt:lpstr>New XL version available</vt:lpstr>
      <vt:lpstr>MANOR HOUSE</vt:lpstr>
      <vt:lpstr>PeAK</vt:lpstr>
      <vt:lpstr>PowerPoint Presentation</vt:lpstr>
      <vt:lpstr>CrYstal</vt:lpstr>
      <vt:lpstr>Crystal</vt:lpstr>
      <vt:lpstr>PowerPoint Presentation</vt:lpstr>
      <vt:lpstr>Professional 2.0</vt:lpstr>
      <vt:lpstr>Professional 2.0</vt:lpstr>
      <vt:lpstr>PowerPoint Presentation</vt:lpstr>
      <vt:lpstr>Professional OUTDOOR</vt:lpstr>
      <vt:lpstr>KUBUS</vt:lpstr>
      <vt:lpstr>EUROPRO</vt:lpstr>
      <vt:lpstr>PLANAR 8</vt:lpstr>
      <vt:lpstr>PESCARA</vt:lpstr>
      <vt:lpstr>PESCARA</vt:lpstr>
      <vt:lpstr>PRestige</vt:lpstr>
      <vt:lpstr>ORCA 2.0</vt:lpstr>
      <vt:lpstr>ORCA</vt:lpstr>
      <vt:lpstr>REGATTA</vt:lpstr>
      <vt:lpstr>CUBE</vt:lpstr>
      <vt:lpstr>GRANDE</vt:lpstr>
      <vt:lpstr>rotondo</vt:lpstr>
      <vt:lpstr>Specifications Stainless steel sinks</vt:lpstr>
    </vt:vector>
  </TitlesOfParts>
  <Company>Franke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Schwab</dc:creator>
  <cp:lastModifiedBy>Tim Dallas</cp:lastModifiedBy>
  <cp:revision>66</cp:revision>
  <dcterms:created xsi:type="dcterms:W3CDTF">2018-02-14T15:50:10Z</dcterms:created>
  <dcterms:modified xsi:type="dcterms:W3CDTF">2019-11-08T19:51:07Z</dcterms:modified>
</cp:coreProperties>
</file>