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741" r:id="rId2"/>
    <p:sldId id="515" r:id="rId3"/>
    <p:sldId id="743" r:id="rId4"/>
    <p:sldId id="744" r:id="rId5"/>
    <p:sldId id="745" r:id="rId6"/>
    <p:sldId id="746" r:id="rId7"/>
    <p:sldId id="518" r:id="rId8"/>
    <p:sldId id="753" r:id="rId9"/>
    <p:sldId id="519" r:id="rId10"/>
    <p:sldId id="755" r:id="rId11"/>
    <p:sldId id="520" r:id="rId12"/>
    <p:sldId id="514" r:id="rId13"/>
    <p:sldId id="747" r:id="rId14"/>
    <p:sldId id="508" r:id="rId15"/>
    <p:sldId id="509" r:id="rId16"/>
    <p:sldId id="757" r:id="rId17"/>
    <p:sldId id="470" r:id="rId18"/>
    <p:sldId id="510" r:id="rId19"/>
    <p:sldId id="511" r:id="rId20"/>
    <p:sldId id="756" r:id="rId21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BRIEN ERICA" initials="OE" lastIdx="2" clrIdx="0">
    <p:extLst>
      <p:ext uri="{19B8F6BF-5375-455C-9EA6-DF929625EA0E}">
        <p15:presenceInfo xmlns:p15="http://schemas.microsoft.com/office/powerpoint/2012/main" userId="S-1-5-21-1116015673-1802451004-6498272-4750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CE0"/>
    <a:srgbClr val="D0CED4"/>
    <a:srgbClr val="FD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3907" autoAdjust="0"/>
  </p:normalViewPr>
  <p:slideViewPr>
    <p:cSldViewPr snapToGrid="0">
      <p:cViewPr varScale="1">
        <p:scale>
          <a:sx n="68" d="100"/>
          <a:sy n="68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408"/>
    </p:cViewPr>
  </p:sorterViewPr>
  <p:notesViewPr>
    <p:cSldViewPr snapToGrid="0">
      <p:cViewPr varScale="1">
        <p:scale>
          <a:sx n="83" d="100"/>
          <a:sy n="83" d="100"/>
        </p:scale>
        <p:origin x="38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28440" cy="3517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17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F9ABCCD-5F4E-4EE4-A846-034E2F328368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8665"/>
            <a:ext cx="4028440" cy="35173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5"/>
            <a:ext cx="4028440" cy="35173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0A0D597-F733-4B5B-A77A-21DF464DE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D3DDF-2A09-42AE-AAD0-93D3A543CBE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9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NL is shown inside of the handle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0D597-F733-4B5B-A77A-21DF464DE8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handle accessory in Chrome, Polished Nickel, Matte Gold, Matte Black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0D597-F733-4B5B-A77A-21DF464DE8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9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2965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68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3605" indent="0" algn="ctr">
              <a:buNone/>
              <a:defRPr sz="1853"/>
            </a:lvl2pPr>
            <a:lvl3pPr marL="847210" indent="0" algn="ctr">
              <a:buNone/>
              <a:defRPr sz="1668"/>
            </a:lvl3pPr>
            <a:lvl4pPr marL="1270815" indent="0" algn="ctr">
              <a:buNone/>
              <a:defRPr sz="1482"/>
            </a:lvl4pPr>
            <a:lvl5pPr marL="1694420" indent="0" algn="ctr">
              <a:buNone/>
              <a:defRPr sz="1482"/>
            </a:lvl5pPr>
            <a:lvl6pPr marL="2118025" indent="0" algn="ctr">
              <a:buNone/>
              <a:defRPr sz="1482"/>
            </a:lvl6pPr>
            <a:lvl7pPr marL="2541630" indent="0" algn="ctr">
              <a:buNone/>
              <a:defRPr sz="1482"/>
            </a:lvl7pPr>
            <a:lvl8pPr marL="2965235" indent="0" algn="ctr">
              <a:buNone/>
              <a:defRPr sz="1482"/>
            </a:lvl8pPr>
            <a:lvl9pPr marL="3388840" indent="0" algn="ctr">
              <a:buNone/>
              <a:defRPr sz="1482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1724" y="5568950"/>
            <a:ext cx="1009650" cy="47625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8418" y="258417"/>
            <a:ext cx="11678479" cy="639086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68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7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5" y="298175"/>
            <a:ext cx="10939670" cy="524219"/>
          </a:xfrm>
        </p:spPr>
        <p:txBody>
          <a:bodyPr>
            <a:normAutofit/>
          </a:bodyPr>
          <a:lstStyle>
            <a:lvl1pPr>
              <a:defRPr sz="2224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4" y="1083365"/>
            <a:ext cx="10889975" cy="5093598"/>
          </a:xfrm>
        </p:spPr>
        <p:txBody>
          <a:bodyPr>
            <a:normAutofit/>
          </a:bodyPr>
          <a:lstStyle>
            <a:lvl1pPr marL="0" indent="0">
              <a:buNone/>
              <a:defRPr sz="1853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68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82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97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97" b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1DE15-F381-4EBC-959C-C6A5B638CE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9DDD7-D9FA-4057-9A05-E340D4F46F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8976" y="258417"/>
            <a:ext cx="1009650" cy="47625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63826" y="822393"/>
            <a:ext cx="1188057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0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E4638-7C40-4D5C-AD5A-F7F64CB48481}" type="datetimeFigureOut">
              <a:rPr lang="en-US" smtClean="0"/>
              <a:t>2/17/2019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C282B-0732-4E9A-905C-D3CCF1FEB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 </a:t>
            </a:r>
            <a:r>
              <a:rPr lang="en-US" dirty="0"/>
              <a:t>Tech </a:t>
            </a:r>
            <a:br>
              <a:rPr lang="en-US" dirty="0"/>
            </a:br>
            <a:r>
              <a:rPr lang="en-US" dirty="0"/>
              <a:t>Medicine Cabinet</a:t>
            </a:r>
          </a:p>
        </p:txBody>
      </p:sp>
    </p:spTree>
    <p:extLst>
      <p:ext uri="{BB962C8B-B14F-4D97-AF65-F5344CB8AC3E}">
        <p14:creationId xmlns:p14="http://schemas.microsoft.com/office/powerpoint/2010/main" val="378290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Innovation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511B5-4AE2-4DA2-AAA0-BFF33164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1083365"/>
            <a:ext cx="5919722" cy="5093598"/>
          </a:xfrm>
        </p:spPr>
        <p:txBody>
          <a:bodyPr/>
          <a:lstStyle/>
          <a:p>
            <a:r>
              <a:rPr lang="en-US" b="1" dirty="0"/>
              <a:t>Task lighting </a:t>
            </a:r>
            <a:r>
              <a:rPr lang="en-US" dirty="0"/>
              <a:t>is integrated into the mirror to provide a high-quality reflection, so you look and feel your best.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9D427-40BE-4823-939F-6582AEECE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12" y="915609"/>
            <a:ext cx="3889856" cy="58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Thoughtful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3868-9637-4196-B843-25CCAC71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4" y="1083365"/>
            <a:ext cx="6014613" cy="5093598"/>
          </a:xfrm>
        </p:spPr>
        <p:txBody>
          <a:bodyPr/>
          <a:lstStyle/>
          <a:p>
            <a:r>
              <a:rPr lang="en-US" dirty="0"/>
              <a:t>With Uplift Tech, even the smallest details serve a distinct purpose: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Integrated </a:t>
            </a:r>
            <a:r>
              <a:rPr lang="en-US" b="1" dirty="0"/>
              <a:t>USB ports </a:t>
            </a:r>
            <a:r>
              <a:rPr lang="en-US" dirty="0"/>
              <a:t>keep your phone charged and close at hand.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Tamper resistant plugs</a:t>
            </a:r>
            <a:r>
              <a:rPr lang="en-US" dirty="0"/>
              <a:t> add convenience and safety.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Interior illumination </a:t>
            </a:r>
            <a:r>
              <a:rPr lang="en-US" dirty="0"/>
              <a:t>and adjustable shelving make it easy to access your essentials.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5AEB1-91D2-4E10-9A43-6819ABCD27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35"/>
          <a:stretch/>
        </p:blipFill>
        <p:spPr>
          <a:xfrm>
            <a:off x="7167409" y="886304"/>
            <a:ext cx="4560766" cy="588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New Handle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1ED6C-8E80-4184-9491-C1A7ECD04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34"/>
          <a:stretch/>
        </p:blipFill>
        <p:spPr>
          <a:xfrm>
            <a:off x="5199726" y="934948"/>
            <a:ext cx="6503265" cy="562487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F57485-A67D-4E31-8725-FEA7AE38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1083365"/>
            <a:ext cx="4735901" cy="5093598"/>
          </a:xfrm>
        </p:spPr>
        <p:txBody>
          <a:bodyPr/>
          <a:lstStyle/>
          <a:p>
            <a:r>
              <a:rPr lang="en-US" dirty="0"/>
              <a:t>Uplift® Tech features an anodized aluminum handle, with the option to upgrade to a premium metal finish that pairs with your color palette.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164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Handle Finishes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7099" y="4298337"/>
            <a:ext cx="9140901" cy="3618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0387F-3619-43C8-9354-3942ADFE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646"/>
            <a:ext cx="12192000" cy="552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58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Pairings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7099" y="4298337"/>
            <a:ext cx="9140901" cy="3618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8B160-D4CE-4F38-BD3C-19E14513A184}"/>
              </a:ext>
            </a:extLst>
          </p:cNvPr>
          <p:cNvGrpSpPr/>
          <p:nvPr/>
        </p:nvGrpSpPr>
        <p:grpSpPr>
          <a:xfrm>
            <a:off x="595223" y="970536"/>
            <a:ext cx="11116189" cy="4240479"/>
            <a:chOff x="595223" y="970536"/>
            <a:chExt cx="11116189" cy="42404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0D133-9188-4FB7-BBDD-3A26BF8AE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67" r="14801" b="50000"/>
            <a:stretch/>
          </p:blipFill>
          <p:spPr>
            <a:xfrm>
              <a:off x="595223" y="1008789"/>
              <a:ext cx="4492587" cy="42022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B03AD1-7CF0-40CC-AD02-3299A48A0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/>
            <a:stretch/>
          </p:blipFill>
          <p:spPr>
            <a:xfrm>
              <a:off x="5188545" y="970536"/>
              <a:ext cx="6522867" cy="418746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908A6B3-8798-4D58-BB18-87BB0D64E12C}"/>
              </a:ext>
            </a:extLst>
          </p:cNvPr>
          <p:cNvSpPr/>
          <p:nvPr/>
        </p:nvSpPr>
        <p:spPr>
          <a:xfrm>
            <a:off x="672860" y="2898475"/>
            <a:ext cx="198408" cy="181155"/>
          </a:xfrm>
          <a:prstGeom prst="rect">
            <a:avLst/>
          </a:prstGeom>
          <a:solidFill>
            <a:srgbClr val="FDFBFC"/>
          </a:solidFill>
          <a:ln>
            <a:solidFill>
              <a:srgbClr val="FDFB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51260-572A-4074-BDF5-F7CD5C5E82FB}"/>
              </a:ext>
            </a:extLst>
          </p:cNvPr>
          <p:cNvSpPr/>
          <p:nvPr/>
        </p:nvSpPr>
        <p:spPr>
          <a:xfrm>
            <a:off x="7398588" y="1306644"/>
            <a:ext cx="198408" cy="181155"/>
          </a:xfrm>
          <a:prstGeom prst="rect">
            <a:avLst/>
          </a:prstGeom>
          <a:solidFill>
            <a:srgbClr val="D0CED4"/>
          </a:solidFill>
          <a:ln>
            <a:solidFill>
              <a:srgbClr val="D0C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1DE2E9-4730-4FAB-A99D-25C14DF9E7A8}"/>
              </a:ext>
            </a:extLst>
          </p:cNvPr>
          <p:cNvSpPr/>
          <p:nvPr/>
        </p:nvSpPr>
        <p:spPr>
          <a:xfrm>
            <a:off x="8333522" y="1320911"/>
            <a:ext cx="198408" cy="181155"/>
          </a:xfrm>
          <a:prstGeom prst="rect">
            <a:avLst/>
          </a:prstGeom>
          <a:solidFill>
            <a:srgbClr val="DADCE0"/>
          </a:solidFill>
          <a:ln>
            <a:solidFill>
              <a:srgbClr val="DADC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0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Size Options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EEBA6-801A-45E4-A473-7D04CCA6D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7" b="8903"/>
          <a:stretch/>
        </p:blipFill>
        <p:spPr>
          <a:xfrm>
            <a:off x="484829" y="1112893"/>
            <a:ext cx="11023778" cy="4945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B2B7C-3F2E-4557-9467-1FD25A02F31F}"/>
              </a:ext>
            </a:extLst>
          </p:cNvPr>
          <p:cNvSpPr txBox="1"/>
          <p:nvPr/>
        </p:nvSpPr>
        <p:spPr>
          <a:xfrm>
            <a:off x="1239543" y="1357460"/>
            <a:ext cx="8552341" cy="338554"/>
          </a:xfrm>
          <a:prstGeom prst="rect">
            <a:avLst/>
          </a:prstGeom>
          <a:solidFill>
            <a:srgbClr val="545253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24” W x 27” H	   30” W x 27” H	                36” W x 27” H                                   48” W x 27” 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0D2C8-7DA5-4C4C-AE40-EB3D6C5B10AB}"/>
              </a:ext>
            </a:extLst>
          </p:cNvPr>
          <p:cNvSpPr txBox="1"/>
          <p:nvPr/>
        </p:nvSpPr>
        <p:spPr>
          <a:xfrm>
            <a:off x="1044471" y="3777572"/>
            <a:ext cx="1709959" cy="2062103"/>
          </a:xfrm>
          <a:prstGeom prst="rect">
            <a:avLst/>
          </a:prstGeom>
          <a:solidFill>
            <a:srgbClr val="545253"/>
          </a:solidFill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00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Packages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1D882-04EC-48F8-AC35-A5E5B2CB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"/>
          <a:stretch/>
        </p:blipFill>
        <p:spPr>
          <a:xfrm>
            <a:off x="463825" y="940418"/>
            <a:ext cx="10424308" cy="58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6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 Tech</a:t>
            </a:r>
            <a:r>
              <a:rPr lang="en-US" baseline="-25000" dirty="0"/>
              <a:t>®</a:t>
            </a:r>
            <a:r>
              <a:rPr lang="en-US" dirty="0"/>
              <a:t> Medicine Cabinet – Pricing, Accessories, &amp; Availability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3824" y="1083365"/>
            <a:ext cx="7385631" cy="57817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The following packaging are available:</a:t>
            </a:r>
          </a:p>
          <a:p>
            <a:pPr lvl="1"/>
            <a:r>
              <a:rPr lang="en-US" sz="1600" dirty="0"/>
              <a:t>Non-Electric - $1,999 starting</a:t>
            </a:r>
          </a:p>
          <a:p>
            <a:pPr lvl="1"/>
            <a:r>
              <a:rPr lang="en-US" sz="1600" dirty="0"/>
              <a:t>Electric - $2,599 starting</a:t>
            </a:r>
          </a:p>
          <a:p>
            <a:pPr lvl="1"/>
            <a:r>
              <a:rPr lang="en-US" sz="1600" dirty="0"/>
              <a:t>Electric &amp; Perimeter Lighting - $3,099 starting</a:t>
            </a:r>
          </a:p>
          <a:p>
            <a:pPr lvl="1"/>
            <a:r>
              <a:rPr lang="en-US" sz="1600" dirty="0"/>
              <a:t>Electric+ - $3,099 starting</a:t>
            </a:r>
          </a:p>
          <a:p>
            <a:pPr lvl="1"/>
            <a:r>
              <a:rPr lang="en-US" sz="1600" dirty="0"/>
              <a:t>Electric+ &amp; Perimeter Lighting - $3,599 starting</a:t>
            </a:r>
          </a:p>
          <a:p>
            <a:endParaRPr lang="en-US" sz="1785" dirty="0"/>
          </a:p>
          <a:p>
            <a:r>
              <a:rPr lang="en-US" sz="1785" dirty="0"/>
              <a:t>Handle upgrade:</a:t>
            </a:r>
            <a:endParaRPr lang="en-US" sz="1600" dirty="0"/>
          </a:p>
          <a:p>
            <a:pPr lvl="1"/>
            <a:r>
              <a:rPr lang="en-US" sz="1600" dirty="0"/>
              <a:t>Handle - $329 starting</a:t>
            </a:r>
          </a:p>
          <a:p>
            <a:endParaRPr lang="en-US" sz="1785" dirty="0"/>
          </a:p>
          <a:p>
            <a:r>
              <a:rPr lang="en-US" sz="1785" dirty="0"/>
              <a:t>Additional Accessories:</a:t>
            </a:r>
          </a:p>
          <a:p>
            <a:pPr lvl="1"/>
            <a:r>
              <a:rPr lang="en-US" sz="1600" dirty="0"/>
              <a:t>Sconce and pendant lights</a:t>
            </a:r>
          </a:p>
          <a:p>
            <a:pPr lvl="1"/>
            <a:r>
              <a:rPr lang="en-US" sz="1600" dirty="0"/>
              <a:t>Side Kit</a:t>
            </a:r>
          </a:p>
          <a:p>
            <a:pPr lvl="1"/>
            <a:r>
              <a:rPr lang="en-US" sz="1600" dirty="0"/>
              <a:t>Ganging Kit</a:t>
            </a:r>
          </a:p>
          <a:p>
            <a:pPr lvl="1"/>
            <a:r>
              <a:rPr lang="en-US" sz="1600" dirty="0"/>
              <a:t>Top/Bottom Kit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28AF1A-C1D5-488A-9ECD-ED96CBE3B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5" b="20348"/>
          <a:stretch/>
        </p:blipFill>
        <p:spPr>
          <a:xfrm>
            <a:off x="3920002" y="4641371"/>
            <a:ext cx="8014174" cy="2092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569D3-B9A1-45A2-9A42-B6E97576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644" y="1101348"/>
            <a:ext cx="6673356" cy="163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2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CEF5-B7A4-428D-89A7-6562C264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Lighting Control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3E910-9F12-455A-90E7-202B31D9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5" y="1037491"/>
            <a:ext cx="8460367" cy="557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CEF5-B7A4-428D-89A7-6562C264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Model Number 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61C6B-8036-4FEC-83EE-14AC2D0EEF8F}"/>
              </a:ext>
            </a:extLst>
          </p:cNvPr>
          <p:cNvSpPr/>
          <p:nvPr/>
        </p:nvSpPr>
        <p:spPr>
          <a:xfrm>
            <a:off x="5452533" y="6680200"/>
            <a:ext cx="880534" cy="1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CE421-1578-4638-A4A1-F0F22CE49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57" y="1188969"/>
            <a:ext cx="9342939" cy="566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0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Uplift</a:t>
            </a:r>
            <a:r>
              <a:rPr lang="en-US" baseline="-25000" dirty="0"/>
              <a:t>®</a:t>
            </a:r>
            <a:r>
              <a:rPr lang="en-US" dirty="0"/>
              <a:t> Tech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4" y="1083365"/>
            <a:ext cx="10939670" cy="55813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Raise your expectations for styling space design. Uplift Tech enhances the innovative features of the classic Uplift Medicine Cabinet with state-of-the-art technology, superior task lighting, and luxurious finishes to create a cutting-edge storage solution that is seamlessly functional and beautifully versatile.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A7BA6-A404-4EA4-B0FD-266CEE008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0" y="2111424"/>
            <a:ext cx="6830484" cy="455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2CEF5-B7A4-428D-89A7-6562C264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Model Number 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61C6B-8036-4FEC-83EE-14AC2D0EEF8F}"/>
              </a:ext>
            </a:extLst>
          </p:cNvPr>
          <p:cNvSpPr/>
          <p:nvPr/>
        </p:nvSpPr>
        <p:spPr>
          <a:xfrm>
            <a:off x="5452533" y="6680200"/>
            <a:ext cx="880534" cy="1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C31AE-1F58-46A9-A6BD-FF727EF6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5" y="1022738"/>
            <a:ext cx="10125777" cy="56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2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52508-0470-4FA6-87ED-E50CE456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8AE36-8795-429A-89F3-C839B0FEB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96A97-2D4E-443E-8BCF-07CBE81B62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" b="9564"/>
          <a:stretch/>
        </p:blipFill>
        <p:spPr>
          <a:xfrm>
            <a:off x="0" y="9626"/>
            <a:ext cx="12192000" cy="68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8B83-CC85-4317-BA9C-256D6843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F867-E58F-47DA-932A-04DE419ED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26CA4-B9F3-40FB-B213-18DB7C89E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5" b="9191"/>
          <a:stretch/>
        </p:blipFill>
        <p:spPr>
          <a:xfrm>
            <a:off x="-4276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8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How did it come to be?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3824" y="1083365"/>
            <a:ext cx="4699841" cy="509359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50" dirty="0"/>
              <a:t>Customer Feedback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665" dirty="0"/>
              <a:t>Integrated Lighting (like AiO)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665" dirty="0"/>
              <a:t>Handle to match faucets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665" dirty="0"/>
              <a:t>USB ports (like M Series, AiO)</a:t>
            </a:r>
          </a:p>
          <a:p>
            <a:pPr marL="1143000" lvl="1" indent="-457200">
              <a:buFont typeface="+mj-lt"/>
              <a:buAutoNum type="alphaLcParenR"/>
            </a:pPr>
            <a:r>
              <a:rPr lang="en-US" sz="1665" dirty="0"/>
              <a:t>24” version – urban markets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50" dirty="0"/>
              <a:t>Market Data</a:t>
            </a:r>
          </a:p>
          <a:p>
            <a:pPr marL="1028700" lvl="1" indent="-342900">
              <a:buFont typeface="+mj-lt"/>
              <a:buAutoNum type="alphaLcParenR"/>
            </a:pPr>
            <a:r>
              <a:rPr lang="en-US" sz="1665" dirty="0"/>
              <a:t>Sales in high end medicine cabinets are growing at a higher rate than the overall market</a:t>
            </a:r>
          </a:p>
          <a:p>
            <a:pPr marL="1028700" lvl="1" indent="-342900">
              <a:buFont typeface="+mj-lt"/>
              <a:buAutoNum type="alphaLcParenR"/>
            </a:pPr>
            <a:r>
              <a:rPr lang="en-US" sz="1665" dirty="0"/>
              <a:t>Functionality – electrical outlets and light fittings inside of product</a:t>
            </a:r>
          </a:p>
          <a:p>
            <a:pPr marL="1028700" lvl="1" indent="-342900">
              <a:buFont typeface="+mj-lt"/>
              <a:buAutoNum type="alphaLcParenR"/>
            </a:pPr>
            <a:r>
              <a:rPr lang="en-US" sz="1665" dirty="0"/>
              <a:t>Cabinet with clean lines</a:t>
            </a:r>
          </a:p>
          <a:p>
            <a:pPr marL="1028700" lvl="1" indent="-342900">
              <a:buFont typeface="+mj-lt"/>
              <a:buAutoNum type="alphaLcParenR"/>
            </a:pPr>
            <a:r>
              <a:rPr lang="en-US" sz="1665" dirty="0"/>
              <a:t>Shades of gray</a:t>
            </a:r>
          </a:p>
          <a:p>
            <a:pPr lvl="2">
              <a:lnSpc>
                <a:spcPct val="100000"/>
              </a:lnSpc>
            </a:pPr>
            <a:endParaRPr lang="en-US" sz="1800" dirty="0">
              <a:solidFill>
                <a:prstClr val="black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E21A2-0DD6-403A-B20D-A9762A45B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65" y="1083366"/>
            <a:ext cx="6698516" cy="44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Key Features &amp; Benefits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3825" y="1083365"/>
            <a:ext cx="7539744" cy="509359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Streamline your routine with functional features like defogging, night light, integrated electrical outlets, and built-in USB charging. </a:t>
            </a:r>
          </a:p>
          <a:p>
            <a:pPr marL="1028700" lvl="1" indent="-342900"/>
            <a:r>
              <a:rPr lang="en-US" dirty="0"/>
              <a:t>Vertically opening doors won’t interfere with tall faucets or hanging light fixtures, allowing for unparalleled design flexibility even in small spaces. </a:t>
            </a:r>
          </a:p>
          <a:p>
            <a:pPr marL="1028700" lvl="1" indent="-342900"/>
            <a:r>
              <a:rPr lang="en-US" dirty="0"/>
              <a:t>The Perimeter lighting option illuminates the Uplift Tech with </a:t>
            </a:r>
            <a:r>
              <a:rPr lang="en-US" dirty="0" err="1"/>
              <a:t>Robern’s</a:t>
            </a:r>
            <a:r>
              <a:rPr lang="en-US" dirty="0"/>
              <a:t> industry-leading task lighting. </a:t>
            </a:r>
          </a:p>
          <a:p>
            <a:pPr marL="1028700" lvl="1" indent="-342900"/>
            <a:r>
              <a:rPr lang="en-US" dirty="0"/>
              <a:t>Available with upgraded handle options in popular finishes. Choose modern Matte Gold or Matte Black, or timeless Chrome or Polished Nickel, and pair with color-matched Kallista and Kohler finishes for a coordinated look.</a:t>
            </a:r>
          </a:p>
          <a:p>
            <a:pPr marL="1028700" lvl="1" indent="-342900"/>
            <a:r>
              <a:rPr lang="en-US" dirty="0"/>
              <a:t>With a wide array of available sizes, Uplift Tech offers a modular solution that seamlessly fits together to meet the unique needs of any space.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7099" y="3167366"/>
            <a:ext cx="9140901" cy="3618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199CD3-5399-416D-82F3-58686F8AF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94" y="928773"/>
            <a:ext cx="3903818" cy="58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5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Seamless Ergonomic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E69F0-6249-46DB-A6C6-7E131DA29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handle enables effortless </a:t>
            </a:r>
            <a:r>
              <a:rPr lang="en-US" b="1" dirty="0"/>
              <a:t>two-finger lifting</a:t>
            </a:r>
            <a:r>
              <a:rPr lang="en-US" dirty="0"/>
              <a:t>, allowing for easy access to tools and essentials.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413A8-DD6F-4011-9897-9E17FE34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11" y="1620109"/>
            <a:ext cx="9654388" cy="458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1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Seamless Ergonomic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18AE0-9DC7-43B5-8F51-6F2A6204F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4" y="1083365"/>
            <a:ext cx="10889975" cy="5093598"/>
          </a:xfrm>
        </p:spPr>
        <p:txBody>
          <a:bodyPr/>
          <a:lstStyle/>
          <a:p>
            <a:r>
              <a:rPr lang="en-US" dirty="0"/>
              <a:t>Adjustable </a:t>
            </a:r>
            <a:r>
              <a:rPr lang="en-US" b="1" dirty="0"/>
              <a:t>cantilever shelving </a:t>
            </a:r>
            <a:r>
              <a:rPr lang="en-US" dirty="0"/>
              <a:t>can be easily placed and repositioned to create a personalized storage solution. Provides a clean interior aesthetic.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79D1C-A027-4278-829C-3E11DEEFA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4" y="1762548"/>
            <a:ext cx="7380765" cy="491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84C8-9A86-4438-BABE-5BE07240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Uplift</a:t>
            </a:r>
            <a:r>
              <a:rPr lang="en-US" baseline="-25000" dirty="0"/>
              <a:t>®</a:t>
            </a:r>
            <a:r>
              <a:rPr lang="en-US" dirty="0"/>
              <a:t> Tech – Innovation Technology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511B5-4AE2-4DA2-AAA0-BFF33164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1083365"/>
            <a:ext cx="5945601" cy="5093598"/>
          </a:xfrm>
        </p:spPr>
        <p:txBody>
          <a:bodyPr/>
          <a:lstStyle/>
          <a:p>
            <a:r>
              <a:rPr lang="en-US" dirty="0"/>
              <a:t>Eliminate delays in your daily routine with </a:t>
            </a:r>
            <a:r>
              <a:rPr lang="en-US" b="1" dirty="0"/>
              <a:t>defogging</a:t>
            </a:r>
            <a:r>
              <a:rPr lang="en-US" dirty="0"/>
              <a:t> technology that turns on with the push of a button and is equipped with a 45-minute timer. </a:t>
            </a:r>
          </a:p>
          <a:p>
            <a:endParaRPr lang="en-US" dirty="0"/>
          </a:p>
          <a:p>
            <a:r>
              <a:rPr lang="en-US" dirty="0"/>
              <a:t>The LED </a:t>
            </a:r>
            <a:r>
              <a:rPr lang="en-US" b="1" dirty="0"/>
              <a:t>night light </a:t>
            </a:r>
            <a:r>
              <a:rPr lang="en-US" dirty="0"/>
              <a:t>can be turned on and off using in-cabinet controls or programmed to provide nighttime illumination in 12-hour increments.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F702E-29AD-4129-BE4A-E069B809B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6"/>
          <a:stretch/>
        </p:blipFill>
        <p:spPr>
          <a:xfrm>
            <a:off x="7243551" y="915290"/>
            <a:ext cx="4484624" cy="58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0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21318</TotalTime>
  <Words>621</Words>
  <Application>Microsoft Office PowerPoint</Application>
  <PresentationFormat>Widescreen</PresentationFormat>
  <Paragraphs>75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Uplift® Tech  Medicine Cabinet</vt:lpstr>
      <vt:lpstr>Introducing Uplift® Tech</vt:lpstr>
      <vt:lpstr>PowerPoint Presentation</vt:lpstr>
      <vt:lpstr>PowerPoint Presentation</vt:lpstr>
      <vt:lpstr>Uplift® Tech – How did it come to be?</vt:lpstr>
      <vt:lpstr>Uplift® Tech – Key Features &amp; Benefits </vt:lpstr>
      <vt:lpstr>Uplift® Tech – Seamless Ergonomic Design</vt:lpstr>
      <vt:lpstr>Uplift® Tech – Seamless Ergonomic Design</vt:lpstr>
      <vt:lpstr>Uplift® Tech – Innovation Technology</vt:lpstr>
      <vt:lpstr>Uplift® Tech – Innovation Technology</vt:lpstr>
      <vt:lpstr>Uplift® Tech – Thoughtful Features</vt:lpstr>
      <vt:lpstr>Uplift® Tech – New Handle Design</vt:lpstr>
      <vt:lpstr>Uplift® Tech – Handle Finishes  </vt:lpstr>
      <vt:lpstr>Uplift® Tech – Pairings  </vt:lpstr>
      <vt:lpstr>Uplift® Tech – Size Options </vt:lpstr>
      <vt:lpstr>Uplift® Tech – Packages </vt:lpstr>
      <vt:lpstr>Uplift Tech® Medicine Cabinet – Pricing, Accessories, &amp; Availability</vt:lpstr>
      <vt:lpstr>Uplift® Tech – Lighting Control</vt:lpstr>
      <vt:lpstr>Uplift® Tech – Model Number Key</vt:lpstr>
      <vt:lpstr>Uplift® Tech – Model Number Key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RESSLER MICHAEL</dc:creator>
  <cp:lastModifiedBy>Burkhardt Danielle</cp:lastModifiedBy>
  <cp:revision>282</cp:revision>
  <cp:lastPrinted>2019-01-18T20:54:16Z</cp:lastPrinted>
  <dcterms:created xsi:type="dcterms:W3CDTF">2017-12-01T15:30:16Z</dcterms:created>
  <dcterms:modified xsi:type="dcterms:W3CDTF">2019-02-18T02:01:02Z</dcterms:modified>
</cp:coreProperties>
</file>