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9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2708-ABFB-4B3C-98D9-FFDEC4F242F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B602-B23D-42B2-A05E-894DADB7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0"/>
            <a:ext cx="9144001" cy="9271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12" descr="MAAX Enjoy_Exper_white.pd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950" y="155575"/>
            <a:ext cx="17811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98080" y="1105148"/>
            <a:ext cx="828872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98463" y="6278563"/>
            <a:ext cx="2192337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1BC5867E-DE2E-48E1-AD5D-32B09F78249F}" type="datetimeFigureOut">
              <a:rPr lang="fr-FR"/>
              <a:pPr>
                <a:defRPr/>
              </a:pPr>
              <a:t>18/10/2017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043238" y="6278563"/>
            <a:ext cx="2976562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6494463" y="6278563"/>
            <a:ext cx="2192337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BE06CC8-7345-4ACA-8732-B90FD0AF838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457200" y="5662613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C4C424-FFDA-0C40-8FD1-0FC991F7D99F}" type="datetimeFigureOut">
              <a:rPr lang="fr-FR" sz="2400" smtClean="0">
                <a:solidFill>
                  <a:schemeClr val="bg1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18/10/2017</a:t>
            </a:fld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90942"/>
            <a:ext cx="546211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7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16481" y="4573795"/>
            <a:ext cx="6400800" cy="61226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457200" y="5662613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C4C424-FFDA-0C40-8FD1-0FC991F7D99F}" type="datetimeFigureOut">
              <a:rPr lang="fr-FR" sz="2400" smtClean="0">
                <a:solidFill>
                  <a:schemeClr val="bg1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18/10/2017</a:t>
            </a:fld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90942"/>
            <a:ext cx="546211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7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16481" y="4573795"/>
            <a:ext cx="6400800" cy="61226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DBD2-5015-49D1-8064-64183636884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39B2-2BAE-470D-AD0C-5BCB44319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aax.com/en/products/bathtubs/rectangular/rubix-acc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92398" y="457200"/>
            <a:ext cx="6934200" cy="1143000"/>
          </a:xfrm>
        </p:spPr>
        <p:txBody>
          <a:bodyPr/>
          <a:lstStyle/>
          <a:p>
            <a:r>
              <a:rPr lang="en-US" sz="4400" dirty="0" err="1" smtClean="0">
                <a:latin typeface="Arial" charset="0"/>
                <a:cs typeface="Arial" charset="0"/>
              </a:rPr>
              <a:t>Rubix</a:t>
            </a:r>
            <a:r>
              <a:rPr lang="en-US" sz="4400" dirty="0" smtClean="0">
                <a:latin typeface="Arial" charset="0"/>
                <a:cs typeface="Arial" charset="0"/>
              </a:rPr>
              <a:t> Access IFS</a:t>
            </a:r>
            <a:br>
              <a:rPr lang="en-US" sz="4400" dirty="0" smtClean="0">
                <a:latin typeface="Arial" charset="0"/>
                <a:cs typeface="Arial" charset="0"/>
              </a:rPr>
            </a:br>
            <a:r>
              <a:rPr lang="en-US" sz="2800" b="1" dirty="0" smtClean="0"/>
              <a:t>New addition to the </a:t>
            </a:r>
            <a:r>
              <a:rPr lang="en-US" sz="2800" b="1" dirty="0" err="1" smtClean="0"/>
              <a:t>Rubix</a:t>
            </a:r>
            <a:r>
              <a:rPr lang="en-US" sz="2800" b="1" dirty="0" smtClean="0"/>
              <a:t> family </a:t>
            </a:r>
            <a:r>
              <a:rPr lang="en-US" sz="4400" dirty="0" smtClean="0"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6831"/>
          <a:stretch>
            <a:fillRect/>
          </a:stretch>
        </p:blipFill>
        <p:spPr bwMode="auto">
          <a:xfrm>
            <a:off x="402266" y="1524000"/>
            <a:ext cx="5334000" cy="384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CA" dirty="0" err="1" smtClean="0"/>
              <a:t>Rubix</a:t>
            </a:r>
            <a:r>
              <a:rPr lang="fr-CA" dirty="0" smtClean="0"/>
              <a:t> Access 6030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2558" y="1124744"/>
            <a:ext cx="4461842" cy="5276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Product features</a:t>
            </a:r>
          </a:p>
          <a:p>
            <a:pPr marL="117475" lvl="0" indent="-117475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400" dirty="0" smtClean="0">
                <a:cs typeface="Arial"/>
              </a:rPr>
              <a:t>Flat apron, Optimized bathing well</a:t>
            </a:r>
          </a:p>
          <a:p>
            <a:pPr marL="117475" lvl="0" indent="-117475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400" dirty="0" smtClean="0">
                <a:cs typeface="Arial"/>
              </a:rPr>
              <a:t>Available in AFR 16’’ and Non - AFR 14’’</a:t>
            </a:r>
          </a:p>
          <a:p>
            <a:pPr marL="117475" lvl="0" indent="-117475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400" dirty="0" smtClean="0">
                <a:cs typeface="Arial"/>
              </a:rPr>
              <a:t>Room to mount faucets on deck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sng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Design </a:t>
            </a:r>
            <a:r>
              <a:rPr kumimoji="0" lang="en-US" sz="1600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changes from current </a:t>
            </a:r>
            <a:r>
              <a:rPr kumimoji="0" lang="en-US" sz="1600" b="1" i="0" u="sng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Rubix</a:t>
            </a:r>
            <a:endParaRPr kumimoji="0" lang="en-US" sz="1600" b="1" i="0" u="sng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117475" lvl="0" indent="-1174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cs typeface="Arial"/>
              </a:rPr>
              <a:t>Wider deck for faucet install</a:t>
            </a:r>
          </a:p>
          <a:p>
            <a:pPr marL="344488" lvl="1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cs typeface="Arial"/>
              </a:rPr>
              <a:t>Wider deck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: + 0.4’’</a:t>
            </a:r>
          </a:p>
          <a:p>
            <a:pPr marL="344488" lvl="1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cs typeface="Arial"/>
              </a:rPr>
              <a:t>Smaller deck radius : 1/2’’ to 3/8’’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Lower height &amp; bottom : - 4 3/8’’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Overall width :</a:t>
            </a:r>
            <a:r>
              <a:rPr lang="en-US" sz="1400" dirty="0" smtClean="0"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59 7/8’’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cs typeface="Arial"/>
              </a:rPr>
              <a:t>Drain &amp; overflow centered in bathing well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u="sng" dirty="0" err="1" smtClean="0">
                <a:cs typeface="Arial"/>
              </a:rPr>
              <a:t>Antislip</a:t>
            </a:r>
            <a:r>
              <a:rPr lang="en-US" sz="1400" u="sng" dirty="0" smtClean="0">
                <a:cs typeface="Arial"/>
              </a:rPr>
              <a:t> textured bottom ; Meets ASTM F462</a:t>
            </a: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1400" b="0" i="0" u="sng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sng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117475" marR="0" lvl="0" indent="-117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Produced</a:t>
            </a:r>
            <a:r>
              <a:rPr kumimoji="0" lang="en-US" sz="1400" b="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in Sainte-Marie (Québec) plant</a:t>
            </a:r>
            <a:endParaRPr kumimoji="0" lang="en-US" sz="14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5" name="Picture 2" descr="C:\Users\gdio00500406\Desktop\Train\rubix training slide\Images - Presentation\2e.png"/>
          <p:cNvPicPr>
            <a:picLocks noChangeAspect="1" noChangeArrowheads="1"/>
          </p:cNvPicPr>
          <p:nvPr/>
        </p:nvPicPr>
        <p:blipFill>
          <a:blip r:embed="rId2" cstate="print"/>
          <a:srcRect t="25249" b="15837"/>
          <a:stretch>
            <a:fillRect/>
          </a:stretch>
        </p:blipFill>
        <p:spPr bwMode="auto">
          <a:xfrm>
            <a:off x="5791200" y="1143000"/>
            <a:ext cx="3050024" cy="13887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9040" b="55623"/>
          <a:stretch>
            <a:fillRect/>
          </a:stretch>
        </p:blipFill>
        <p:spPr bwMode="auto">
          <a:xfrm>
            <a:off x="5638800" y="2590800"/>
            <a:ext cx="3286083" cy="187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780" t="48236" r="25424" b="32470"/>
          <a:stretch>
            <a:fillRect/>
          </a:stretch>
        </p:blipFill>
        <p:spPr bwMode="auto">
          <a:xfrm>
            <a:off x="5562600" y="5791200"/>
            <a:ext cx="2449254" cy="81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75248" r="15819" b="1599"/>
          <a:stretch>
            <a:fillRect/>
          </a:stretch>
        </p:blipFill>
        <p:spPr bwMode="auto">
          <a:xfrm>
            <a:off x="5257800" y="4800600"/>
            <a:ext cx="3041158" cy="9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5943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rgbClr val="FF0000"/>
                </a:solidFill>
                <a:hlinkClick r:id="rId4"/>
              </a:rPr>
              <a:t>Maax.com web </a:t>
            </a:r>
            <a:r>
              <a:rPr lang="fr-CA" sz="1400" dirty="0" err="1" smtClean="0">
                <a:solidFill>
                  <a:srgbClr val="FF0000"/>
                </a:solidFill>
                <a:hlinkClick r:id="rId4"/>
              </a:rPr>
              <a:t>link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2133600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err="1" smtClean="0"/>
              <a:t>Rubix</a:t>
            </a:r>
            <a:endParaRPr lang="fr-CA" sz="1200" b="1" dirty="0" smtClean="0"/>
          </a:p>
          <a:p>
            <a:r>
              <a:rPr lang="fr-CA" sz="1200" b="1" dirty="0" err="1" smtClean="0"/>
              <a:t>Rubix</a:t>
            </a:r>
            <a:r>
              <a:rPr lang="fr-CA" sz="1200" b="1" dirty="0" smtClean="0"/>
              <a:t> Access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7627620" y="2209799"/>
            <a:ext cx="22098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7627620" y="2390775"/>
            <a:ext cx="220980" cy="123825"/>
          </a:xfrm>
          <a:prstGeom prst="rect">
            <a:avLst/>
          </a:prstGeom>
          <a:solidFill>
            <a:srgbClr val="3EA6C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mtClean="0"/>
              <a:t>New Antislip Pattern</a:t>
            </a:r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2558" y="1124744"/>
            <a:ext cx="878497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New </a:t>
            </a:r>
            <a:r>
              <a:rPr kumimoji="0" lang="en-US" b="1" i="0" u="sng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antislip</a:t>
            </a:r>
            <a:r>
              <a:rPr kumimoji="0" lang="en-US" b="1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 texture</a:t>
            </a:r>
          </a:p>
          <a:p>
            <a:pPr marL="117475" lvl="0" indent="-117475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dirty="0" smtClean="0">
                <a:cs typeface="Arial"/>
              </a:rPr>
              <a:t>A new textured patterns was developed to meet the </a:t>
            </a:r>
            <a:r>
              <a:rPr lang="en-US" sz="1600" dirty="0" err="1" smtClean="0">
                <a:cs typeface="Arial"/>
              </a:rPr>
              <a:t>antislip</a:t>
            </a:r>
            <a:r>
              <a:rPr lang="en-US" sz="1600" dirty="0" smtClean="0">
                <a:cs typeface="Arial"/>
              </a:rPr>
              <a:t> norm ASTM F462</a:t>
            </a:r>
          </a:p>
          <a:p>
            <a:pPr marL="117475" indent="-117475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600" u="sng" dirty="0" smtClean="0">
                <a:cs typeface="Arial" pitchFamily="34" charset="0"/>
              </a:rPr>
              <a:t>MAAX is the first manufacturer </a:t>
            </a:r>
            <a:r>
              <a:rPr lang="en-US" sz="1600" dirty="0" smtClean="0">
                <a:cs typeface="Arial" pitchFamily="34" charset="0"/>
              </a:rPr>
              <a:t>to offer a certified integrated </a:t>
            </a:r>
            <a:r>
              <a:rPr lang="en-US" sz="1600" dirty="0" err="1" smtClean="0">
                <a:cs typeface="Arial" pitchFamily="34" charset="0"/>
              </a:rPr>
              <a:t>antislip</a:t>
            </a:r>
            <a:r>
              <a:rPr lang="en-US" sz="1600" dirty="0" smtClean="0">
                <a:cs typeface="Arial" pitchFamily="34" charset="0"/>
              </a:rPr>
              <a:t> texture on acrylic product</a:t>
            </a:r>
          </a:p>
          <a:p>
            <a:pPr marL="117475" lvl="0" indent="-117475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defRPr/>
            </a:pPr>
            <a:endParaRPr lang="en-US" sz="1400" dirty="0" smtClean="0"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sng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862" r="9302"/>
          <a:stretch>
            <a:fillRect/>
          </a:stretch>
        </p:blipFill>
        <p:spPr bwMode="auto">
          <a:xfrm>
            <a:off x="1600200" y="2133600"/>
            <a:ext cx="5943600" cy="43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Pricing Structure - US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838"/>
          <a:stretch>
            <a:fillRect/>
          </a:stretch>
        </p:blipFill>
        <p:spPr bwMode="auto">
          <a:xfrm>
            <a:off x="3200400" y="4648200"/>
            <a:ext cx="3036962" cy="139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r="1641"/>
          <a:stretch>
            <a:fillRect/>
          </a:stretch>
        </p:blipFill>
        <p:spPr bwMode="auto">
          <a:xfrm>
            <a:off x="0" y="4724400"/>
            <a:ext cx="3082976" cy="14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629400" y="259800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Price lists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Professional US 2017</a:t>
            </a:r>
            <a:endParaRPr lang="en-US" sz="1600" dirty="0"/>
          </a:p>
        </p:txBody>
      </p:sp>
      <p:grpSp>
        <p:nvGrpSpPr>
          <p:cNvPr id="4" name="Group 19"/>
          <p:cNvGrpSpPr/>
          <p:nvPr/>
        </p:nvGrpSpPr>
        <p:grpSpPr>
          <a:xfrm>
            <a:off x="190551" y="1054748"/>
            <a:ext cx="6391224" cy="1065230"/>
            <a:chOff x="190551" y="980729"/>
            <a:chExt cx="6391224" cy="106523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r="20396"/>
            <a:stretch>
              <a:fillRect/>
            </a:stretch>
          </p:blipFill>
          <p:spPr bwMode="auto">
            <a:xfrm>
              <a:off x="190551" y="980729"/>
              <a:ext cx="5295849" cy="106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83040"/>
            <a:stretch>
              <a:fillRect/>
            </a:stretch>
          </p:blipFill>
          <p:spPr bwMode="auto">
            <a:xfrm>
              <a:off x="5453498" y="981075"/>
              <a:ext cx="1128277" cy="106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313270"/>
            <a:ext cx="2362200" cy="301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2400" y="1828800"/>
            <a:ext cx="1905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100" b="1" u="sng" dirty="0" smtClean="0">
                <a:latin typeface="Arial" pitchFamily="34" charset="0"/>
                <a:cs typeface="Arial" pitchFamily="34" charset="0"/>
              </a:rPr>
              <a:t>AVAILABLE NOW</a:t>
            </a:r>
            <a:endParaRPr lang="en-US" sz="11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137922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362200"/>
            <a:ext cx="636358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143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Rubix Access IFS New addition to the Rubix family  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gdio00500406</dc:creator>
  <cp:lastModifiedBy>Mary Beth</cp:lastModifiedBy>
  <cp:revision>36</cp:revision>
  <dcterms:created xsi:type="dcterms:W3CDTF">2017-10-12T17:48:13Z</dcterms:created>
  <dcterms:modified xsi:type="dcterms:W3CDTF">2017-10-18T19:20:46Z</dcterms:modified>
</cp:coreProperties>
</file>