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57" r:id="rId2"/>
    <p:sldId id="384" r:id="rId3"/>
    <p:sldId id="390" r:id="rId4"/>
    <p:sldId id="339" r:id="rId5"/>
    <p:sldId id="340" r:id="rId6"/>
    <p:sldId id="342" r:id="rId7"/>
    <p:sldId id="420" r:id="rId8"/>
    <p:sldId id="382" r:id="rId9"/>
    <p:sldId id="381" r:id="rId10"/>
    <p:sldId id="371" r:id="rId11"/>
    <p:sldId id="426" r:id="rId12"/>
    <p:sldId id="415" r:id="rId13"/>
    <p:sldId id="417" r:id="rId14"/>
    <p:sldId id="418" r:id="rId15"/>
    <p:sldId id="416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0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3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29AAB7F2-4AB7-4B4A-839E-00954F3C618C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25B5467F-2E94-4502-983A-938A5AF65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31718877-20C9-4322-80B9-9DE00758505E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155D3DDF-2A09-42AE-AAD0-93D3A543C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3DDF-2A09-42AE-AAD0-93D3A543CB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8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63972"/>
            <a:ext cx="7772400" cy="2377439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492486"/>
            <a:ext cx="6858000" cy="1494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627" y="383009"/>
            <a:ext cx="1608745" cy="43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96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951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484" y="125157"/>
            <a:ext cx="7559886" cy="5755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Robern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943897"/>
            <a:ext cx="8819535" cy="5826682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5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5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50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50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854" y="274039"/>
            <a:ext cx="1082668" cy="29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15847" y="6492542"/>
            <a:ext cx="451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6B9CD-410C-4095-ACA4-83BBCB82DFB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1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2E6A05-2F83-4197-88FC-8539077DBF95}" type="datetimeFigureOut">
              <a:rPr lang="en-US" smtClean="0"/>
              <a:t>10/2/17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F06E-CEBD-4104-8E79-879D4E55AF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15847" y="6405454"/>
            <a:ext cx="451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C6B9CD-410C-4095-ACA4-83BBCB82DFB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73" y="921326"/>
            <a:ext cx="8856873" cy="530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436017"/>
            <a:ext cx="2057400" cy="35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1C6B9CD-410C-4095-ACA4-83BBCB82DFB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66916"/>
            <a:ext cx="9144000" cy="14749"/>
          </a:xfrm>
          <a:prstGeom prst="line">
            <a:avLst/>
          </a:prstGeom>
          <a:ln w="57150">
            <a:solidFill>
              <a:srgbClr val="7A7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0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z3.comcom.com/pz3/cs/kpro/RobernTradeLogin.jsf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bern.com/resources/specs-guides/literatur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z3.comcom.com/pz3/cs/kpro/RobernTradeLogin.jsf" TargetMode="External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bern.com/resources/specs-guides/literatur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z3.comcom.com/pz3/cs/kpro/RobernTradeLogin.jsf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bern.com/resources/specs-guides/literatur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yj9y3kr0zrgghdy/AADbKeS9PeXOe3Vquyaf8ctaa?dl=0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bern.com/inspiration/video-gallery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obern.com/collections/aio/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bern.com/collections/vitalit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keting@robern.com" TargetMode="Externa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Vitality </a:t>
            </a:r>
            <a:r>
              <a:rPr lang="en-US" dirty="0" smtClean="0"/>
              <a:t>Lighted Mirror Collection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185" b="2882"/>
          <a:stretch/>
        </p:blipFill>
        <p:spPr>
          <a:xfrm>
            <a:off x="0" y="793213"/>
            <a:ext cx="9155017" cy="60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8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AiO Collection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485" y="943897"/>
            <a:ext cx="4479599" cy="5826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Mirror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LIST Price: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Starting at $1279 USD (was $1599) and $1699 CAD</a:t>
            </a:r>
          </a:p>
          <a:p>
            <a:endParaRPr lang="en-US" dirty="0" smtClean="0"/>
          </a:p>
          <a:p>
            <a:r>
              <a:rPr lang="en-US" b="1" dirty="0" smtClean="0"/>
              <a:t>Sizes: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Rectangle: </a:t>
            </a:r>
          </a:p>
          <a:p>
            <a:pPr lvl="1"/>
            <a:r>
              <a:rPr lang="en-US" sz="2000" dirty="0" smtClean="0"/>
              <a:t>24”, 30”, 36” Wide</a:t>
            </a:r>
          </a:p>
          <a:p>
            <a:pPr lvl="1"/>
            <a:r>
              <a:rPr lang="en-US" sz="2000" dirty="0" smtClean="0"/>
              <a:t>30”, 40”, 70” High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48251" y="943897"/>
            <a:ext cx="3905250" cy="5826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Cabinet</a:t>
            </a:r>
          </a:p>
          <a:p>
            <a:endParaRPr lang="en-US" b="1" dirty="0"/>
          </a:p>
          <a:p>
            <a:r>
              <a:rPr lang="en-US" b="1" dirty="0" smtClean="0"/>
              <a:t>LIST Price: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Starting at $1799 USD and $2399 CAD</a:t>
            </a:r>
          </a:p>
          <a:p>
            <a:endParaRPr lang="en-US" b="1" dirty="0" smtClean="0"/>
          </a:p>
          <a:p>
            <a:r>
              <a:rPr lang="en-US" b="1" dirty="0" smtClean="0"/>
              <a:t>Sizes: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Rectangle: </a:t>
            </a:r>
          </a:p>
          <a:p>
            <a:pPr lvl="1"/>
            <a:r>
              <a:rPr lang="en-US" sz="2000" dirty="0" smtClean="0"/>
              <a:t>24”, 30”, 36” Wide</a:t>
            </a:r>
          </a:p>
          <a:p>
            <a:pPr lvl="1"/>
            <a:r>
              <a:rPr lang="en-US" sz="2000" dirty="0" smtClean="0"/>
              <a:t>30”, 40” High</a:t>
            </a:r>
          </a:p>
          <a:p>
            <a:endParaRPr lang="en-US" b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03762" y="984841"/>
            <a:ext cx="0" cy="5566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8428" y="1491259"/>
            <a:ext cx="8696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7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521" y="1025673"/>
            <a:ext cx="339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Vitality Collection Sell Sheet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21" y="1395005"/>
            <a:ext cx="2178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25/Pack and 3-Hole Punched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525" y="36677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Order: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" y="4061144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Robern Online Store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400" y="2696921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Access: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500" y="3066253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Literature section on robern.com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Robern Online Store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400" y="1895862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727" y="2203910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receive literature packets by the week of 9/18.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Orderable on 9/12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Launch - Tools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94" y="971141"/>
            <a:ext cx="4333882" cy="56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7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521" y="1025673"/>
            <a:ext cx="30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AiO Collection Sell Sheet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21" y="1395005"/>
            <a:ext cx="2178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25/Pack and 3-Hole Punched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525" y="36677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Order: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" y="4061144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Robern Online Store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400" y="2696921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Access: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500" y="3066253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Literature section on robern.com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Robern Online Store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400" y="1895862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727" y="2203910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receive literature packets by the week of 9/18.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Orderable on 9/12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Launch - Tools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07" y="883005"/>
            <a:ext cx="4476465" cy="56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521" y="1025673"/>
            <a:ext cx="392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Collection &amp; Vitality Price List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21" y="1395005"/>
            <a:ext cx="2178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25/Pack and 3-Hole Punched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400" y="2696921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Access: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500" y="3066253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Literature section on robern.com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Robern Online Store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400" y="1895862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727" y="2203910"/>
            <a:ext cx="366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receive literature packets by the week of 9/18.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Orderable on 9/12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Launch - Tools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0525" y="36677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Order: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5" y="4061144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Robern Online Store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42" y="980150"/>
            <a:ext cx="47625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9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521" y="1025673"/>
            <a:ext cx="168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Vitality Video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Launch - Tools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400" y="1936754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Access: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500" y="2306086"/>
            <a:ext cx="321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to view 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Robern.com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Robern Image Library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(Videos)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400" y="1389086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122" y="1697134"/>
            <a:ext cx="2409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Downloadable the week of 9/18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629" y="2845919"/>
            <a:ext cx="6397362" cy="35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3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521" y="102567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Robern.com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21" y="1395005"/>
            <a:ext cx="1898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robern.com/vitality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robern.com/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aio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September 12,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400" y="2567811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727" y="2875859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Spec Sheets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Instructions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CAD Files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September Launch - Tools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98" y="1763777"/>
            <a:ext cx="6522865" cy="45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Vitality Lighted Mirror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5" y="943897"/>
            <a:ext cx="2275402" cy="5826682"/>
          </a:xfrm>
        </p:spPr>
        <p:txBody>
          <a:bodyPr/>
          <a:lstStyle/>
          <a:p>
            <a:r>
              <a:rPr lang="en-US" dirty="0" smtClean="0"/>
              <a:t>Quality of Light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65" r="52644"/>
          <a:stretch/>
        </p:blipFill>
        <p:spPr>
          <a:xfrm>
            <a:off x="373760" y="1490192"/>
            <a:ext cx="5692189" cy="3265485"/>
          </a:xfrm>
          <a:prstGeom prst="rect">
            <a:avLst/>
          </a:prstGeom>
        </p:spPr>
      </p:pic>
      <p:pic>
        <p:nvPicPr>
          <p:cNvPr id="13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0" y="4982265"/>
            <a:ext cx="6201954" cy="7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17010" y="5219721"/>
            <a:ext cx="167456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the intensity of light falling on an area of one square meter.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6814" t="83642"/>
          <a:stretch/>
        </p:blipFill>
        <p:spPr>
          <a:xfrm>
            <a:off x="147484" y="6064864"/>
            <a:ext cx="6612958" cy="568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1962" y="2345573"/>
            <a:ext cx="2250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746 lumens is the equivalent of 50 incandescent watts.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1488 lumens is the equivalent of 100 incandescent watts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84124" y="3122934"/>
            <a:ext cx="14295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784" y="5219372"/>
            <a:ext cx="155010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the intensity of light falling on an area of one square foot.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4115" y="5231377"/>
            <a:ext cx="16745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how well the light brings out saturated colors, in particular red.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7420" y="5215996"/>
            <a:ext cx="168887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the intensity of light – specifically how bright the light is 1 foot away from the source.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7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Vitality Lighted Mirror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5" y="943897"/>
            <a:ext cx="2275402" cy="5826682"/>
          </a:xfrm>
        </p:spPr>
        <p:txBody>
          <a:bodyPr/>
          <a:lstStyle/>
          <a:p>
            <a:r>
              <a:rPr lang="en-US" dirty="0" smtClean="0"/>
              <a:t>Quality of Light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814" b="24352"/>
          <a:stretch/>
        </p:blipFill>
        <p:spPr>
          <a:xfrm>
            <a:off x="327547" y="1629110"/>
            <a:ext cx="8030928" cy="31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7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Vitality Lighted Mirror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 and Continuous Dimming &amp; Defogging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98" b="6673"/>
          <a:stretch/>
        </p:blipFill>
        <p:spPr>
          <a:xfrm>
            <a:off x="3361386" y="1420908"/>
            <a:ext cx="5519451" cy="4941256"/>
          </a:xfrm>
          <a:prstGeom prst="rect">
            <a:avLst/>
          </a:prstGeom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0" y="2046903"/>
            <a:ext cx="2419339" cy="159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9" y="4409784"/>
            <a:ext cx="2535434" cy="213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12" y="1458777"/>
            <a:ext cx="305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Robern wiring (for dimming)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2 wires for residential!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17" y="3916682"/>
            <a:ext cx="260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Others wiring (for dimming)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grade 4 wires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9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Vitality Lighted Mirror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Installation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537"/>
          <a:stretch/>
        </p:blipFill>
        <p:spPr>
          <a:xfrm>
            <a:off x="457199" y="1454225"/>
            <a:ext cx="2913962" cy="5174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834" y="1454226"/>
            <a:ext cx="3860807" cy="51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Vitality Lighted Mirror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Options: $499 – $949 USD LIST; $649 - $1249 CAD LIST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7334" y="1365268"/>
            <a:ext cx="8357435" cy="5492732"/>
            <a:chOff x="329365" y="1504950"/>
            <a:chExt cx="8637654" cy="5676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203" b="47669"/>
            <a:stretch/>
          </p:blipFill>
          <p:spPr>
            <a:xfrm>
              <a:off x="5073299" y="1504950"/>
              <a:ext cx="3893720" cy="29707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43318"/>
            <a:stretch/>
          </p:blipFill>
          <p:spPr>
            <a:xfrm>
              <a:off x="329365" y="1504950"/>
              <a:ext cx="5409698" cy="567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853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Vitality Lighted Mirror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5" y="943897"/>
            <a:ext cx="4049942" cy="5826682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227013" algn="l"/>
              </a:tabLst>
            </a:pPr>
            <a:r>
              <a:rPr lang="en-US" b="1" dirty="0"/>
              <a:t>Display Promotion – </a:t>
            </a:r>
            <a:br>
              <a:rPr lang="en-US" b="1" dirty="0"/>
            </a:br>
            <a:r>
              <a:rPr lang="en-US" b="1" dirty="0"/>
              <a:t>BUY 1, GET 1 FREE</a:t>
            </a:r>
          </a:p>
          <a:p>
            <a:pPr>
              <a:tabLst>
                <a:tab pos="227013" algn="l"/>
              </a:tabLst>
            </a:pPr>
            <a:r>
              <a:rPr lang="en-US" b="1" dirty="0" smtClean="0"/>
              <a:t>Timing – NOW through </a:t>
            </a:r>
            <a:r>
              <a:rPr lang="en-US" b="1" dirty="0"/>
              <a:t>12/31/2017 </a:t>
            </a:r>
          </a:p>
          <a:p>
            <a:pPr marL="227013" indent="-227013">
              <a:tabLst>
                <a:tab pos="227013" algn="l"/>
              </a:tabLst>
            </a:pPr>
            <a:r>
              <a:rPr lang="en-US" dirty="0"/>
              <a:t>Pre-Order a Vitality Lighted Mirror at showroom product multiplier </a:t>
            </a:r>
            <a:r>
              <a:rPr lang="en-US" dirty="0" smtClean="0"/>
              <a:t>(i.e. .405 for Platinum showroom) and </a:t>
            </a:r>
            <a:r>
              <a:rPr lang="en-US" dirty="0"/>
              <a:t>get </a:t>
            </a:r>
            <a:r>
              <a:rPr lang="en-US" b="1" dirty="0"/>
              <a:t>1 FREE </a:t>
            </a:r>
            <a:r>
              <a:rPr lang="en-US" dirty="0"/>
              <a:t>Vitality Lighted Mirror Display</a:t>
            </a:r>
            <a:r>
              <a:rPr lang="en-US" sz="1600" baseline="30000" dirty="0" smtClean="0"/>
              <a:t>*†‡</a:t>
            </a:r>
            <a:endParaRPr lang="en-US" sz="1600" baseline="30000" dirty="0"/>
          </a:p>
          <a:p>
            <a:pPr marL="0" indent="0">
              <a:buNone/>
            </a:pPr>
            <a:endParaRPr lang="en-US" dirty="0"/>
          </a:p>
          <a:p>
            <a:pPr marL="227013" indent="-227013">
              <a:tabLst>
                <a:tab pos="227013" algn="l"/>
              </a:tabLst>
            </a:pPr>
            <a:r>
              <a:rPr lang="en-US" dirty="0"/>
              <a:t>Pre-Order 1 Vitality Lighted Mirror Display </a:t>
            </a:r>
            <a:r>
              <a:rPr lang="en-US" dirty="0" smtClean="0"/>
              <a:t>at Display Multiplier </a:t>
            </a:r>
            <a:r>
              <a:rPr lang="en-US" dirty="0"/>
              <a:t>and get </a:t>
            </a:r>
            <a:r>
              <a:rPr lang="en-US" b="1" dirty="0"/>
              <a:t>1 FREE </a:t>
            </a:r>
            <a:r>
              <a:rPr lang="en-US" dirty="0"/>
              <a:t>Vitality Lighted Mirror </a:t>
            </a:r>
            <a:r>
              <a:rPr lang="en-US" dirty="0" smtClean="0"/>
              <a:t>Display</a:t>
            </a:r>
            <a:r>
              <a:rPr lang="en-US" sz="1600" baseline="30000" dirty="0" smtClean="0"/>
              <a:t>*†‡</a:t>
            </a:r>
            <a:endParaRPr lang="en-US" sz="1600" baseline="30000" dirty="0"/>
          </a:p>
          <a:p>
            <a:pPr marL="0" indent="0">
              <a:buNone/>
            </a:pPr>
            <a:endParaRPr lang="en-US" dirty="0"/>
          </a:p>
          <a:p>
            <a:r>
              <a:rPr lang="en-US" sz="1100" b="1" dirty="0"/>
              <a:t>*</a:t>
            </a:r>
            <a:r>
              <a:rPr lang="en-US" sz="1100" dirty="0"/>
              <a:t>Display will be shipped in January 2018 and must be on display by March 1, 2018 for FREE offer to be honored (prove via picture sent to </a:t>
            </a:r>
            <a:r>
              <a:rPr lang="en-US" sz="1100" u="sng" dirty="0">
                <a:hlinkClick r:id="rId2"/>
              </a:rPr>
              <a:t>marketing@robern.com</a:t>
            </a:r>
            <a:r>
              <a:rPr lang="en-US" sz="1100" dirty="0"/>
              <a:t>). </a:t>
            </a:r>
          </a:p>
          <a:p>
            <a:r>
              <a:rPr lang="en-US" sz="1100" b="1" dirty="0"/>
              <a:t>†</a:t>
            </a:r>
            <a:r>
              <a:rPr lang="en-US" sz="1100" dirty="0"/>
              <a:t>Limit – 1 free mirror per showroom location</a:t>
            </a:r>
            <a:r>
              <a:rPr lang="en-US" sz="1100" dirty="0" smtClean="0"/>
              <a:t>.</a:t>
            </a:r>
            <a:endParaRPr lang="en-US" sz="1100" dirty="0"/>
          </a:p>
          <a:p>
            <a:r>
              <a:rPr lang="en-US" sz="1100" b="1" dirty="0"/>
              <a:t>‡</a:t>
            </a:r>
            <a:r>
              <a:rPr lang="en-US" sz="1100" dirty="0"/>
              <a:t>Product must be in new Robern space in showroom, not just replacing old Robern product.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24"/>
          <a:stretch/>
        </p:blipFill>
        <p:spPr>
          <a:xfrm>
            <a:off x="4291581" y="943898"/>
            <a:ext cx="4600575" cy="562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24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Expanding the </a:t>
            </a:r>
            <a:r>
              <a:rPr lang="en-US" dirty="0" smtClean="0"/>
              <a:t>AiO </a:t>
            </a:r>
            <a:r>
              <a:rPr lang="en-US" dirty="0"/>
              <a:t>Collection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7394" b="2939"/>
          <a:stretch/>
        </p:blipFill>
        <p:spPr>
          <a:xfrm>
            <a:off x="-4556" y="793214"/>
            <a:ext cx="9148556" cy="60813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7484" y="943897"/>
            <a:ext cx="2479805" cy="582668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NEW! </a:t>
            </a:r>
            <a:r>
              <a:rPr lang="en-US" dirty="0" smtClean="0"/>
              <a:t>2700K</a:t>
            </a:r>
            <a:endParaRPr lang="en-US" b="1" dirty="0" smtClean="0"/>
          </a:p>
          <a:p>
            <a:r>
              <a:rPr lang="en-US" dirty="0" smtClean="0"/>
              <a:t>Mirrors</a:t>
            </a:r>
          </a:p>
          <a:p>
            <a:r>
              <a:rPr lang="en-US" dirty="0" smtClean="0"/>
              <a:t>Medicine Cabinets</a:t>
            </a:r>
          </a:p>
        </p:txBody>
      </p:sp>
    </p:spTree>
    <p:extLst>
      <p:ext uri="{BB962C8B-B14F-4D97-AF65-F5344CB8AC3E}">
        <p14:creationId xmlns:p14="http://schemas.microsoft.com/office/powerpoint/2010/main" val="102850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043" b="3649"/>
          <a:stretch/>
        </p:blipFill>
        <p:spPr>
          <a:xfrm>
            <a:off x="0" y="815247"/>
            <a:ext cx="9144000" cy="6048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Expanding the AiO Collection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7484" y="943897"/>
            <a:ext cx="2479805" cy="58266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4000K</a:t>
            </a:r>
            <a:endParaRPr lang="en-US" b="1" dirty="0" smtClean="0"/>
          </a:p>
          <a:p>
            <a:r>
              <a:rPr lang="en-US" dirty="0" smtClean="0"/>
              <a:t>Mirrors</a:t>
            </a:r>
          </a:p>
          <a:p>
            <a:r>
              <a:rPr lang="en-US" dirty="0" smtClean="0"/>
              <a:t>Medicine Cabinets</a:t>
            </a:r>
          </a:p>
        </p:txBody>
      </p:sp>
    </p:spTree>
    <p:extLst>
      <p:ext uri="{BB962C8B-B14F-4D97-AF65-F5344CB8AC3E}">
        <p14:creationId xmlns:p14="http://schemas.microsoft.com/office/powerpoint/2010/main" val="279497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bern 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4902</TotalTime>
  <Words>414</Words>
  <Application>Microsoft Macintosh PowerPoint</Application>
  <PresentationFormat>On-screen Show (4:3)</PresentationFormat>
  <Paragraphs>106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Robern Master PPT</vt:lpstr>
      <vt:lpstr>NEW Vitality Lighted Mirror Collection</vt:lpstr>
      <vt:lpstr>Vitality Lighted Mirror Collection</vt:lpstr>
      <vt:lpstr>Vitality Lighted Mirror Collection</vt:lpstr>
      <vt:lpstr>Vitality Lighted Mirror Collection</vt:lpstr>
      <vt:lpstr>Vitality Lighted Mirror Collection</vt:lpstr>
      <vt:lpstr>Vitality Lighted Mirror Collection</vt:lpstr>
      <vt:lpstr>Vitality Lighted Mirror Collection</vt:lpstr>
      <vt:lpstr>Expanding the AiO Collection</vt:lpstr>
      <vt:lpstr>Expanding the AiO Collection</vt:lpstr>
      <vt:lpstr>Expanding the AiO Collection</vt:lpstr>
      <vt:lpstr>September Launch - Tools</vt:lpstr>
      <vt:lpstr>September Launch - Tools</vt:lpstr>
      <vt:lpstr>September Launch - Tools</vt:lpstr>
      <vt:lpstr>September Launch - Tools</vt:lpstr>
      <vt:lpstr>September Launch -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Robern  Champions Training</dc:title>
  <dc:creator>ERICKSON INGRID</dc:creator>
  <cp:lastModifiedBy>TD</cp:lastModifiedBy>
  <cp:revision>178</cp:revision>
  <cp:lastPrinted>2017-09-12T13:22:12Z</cp:lastPrinted>
  <dcterms:created xsi:type="dcterms:W3CDTF">2016-08-25T12:14:56Z</dcterms:created>
  <dcterms:modified xsi:type="dcterms:W3CDTF">2017-10-02T18:07:30Z</dcterms:modified>
</cp:coreProperties>
</file>