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1" r:id="rId2"/>
    <p:sldId id="337" r:id="rId3"/>
    <p:sldId id="344" r:id="rId4"/>
    <p:sldId id="365" r:id="rId5"/>
    <p:sldId id="358" r:id="rId6"/>
    <p:sldId id="340" r:id="rId7"/>
    <p:sldId id="362" r:id="rId8"/>
    <p:sldId id="343" r:id="rId9"/>
    <p:sldId id="354" r:id="rId10"/>
    <p:sldId id="339" r:id="rId11"/>
    <p:sldId id="357" r:id="rId12"/>
    <p:sldId id="341" r:id="rId13"/>
    <p:sldId id="292" r:id="rId14"/>
    <p:sldId id="353" r:id="rId15"/>
    <p:sldId id="323" r:id="rId16"/>
    <p:sldId id="349" r:id="rId17"/>
    <p:sldId id="350" r:id="rId18"/>
    <p:sldId id="347" r:id="rId19"/>
    <p:sldId id="338" r:id="rId20"/>
    <p:sldId id="345" r:id="rId21"/>
    <p:sldId id="351" r:id="rId22"/>
    <p:sldId id="352" r:id="rId23"/>
    <p:sldId id="363" r:id="rId24"/>
    <p:sldId id="364" r:id="rId25"/>
    <p:sldId id="319" r:id="rId26"/>
    <p:sldId id="336" r:id="rId27"/>
    <p:sldId id="356" r:id="rId28"/>
    <p:sldId id="359" r:id="rId29"/>
    <p:sldId id="360" r:id="rId30"/>
  </p:sldIdLst>
  <p:sldSz cx="9875838" cy="75898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14" autoAdjust="0"/>
  </p:normalViewPr>
  <p:slideViewPr>
    <p:cSldViewPr>
      <p:cViewPr>
        <p:scale>
          <a:sx n="60" d="100"/>
          <a:sy n="60" d="100"/>
        </p:scale>
        <p:origin x="-72" y="-72"/>
      </p:cViewPr>
      <p:guideLst>
        <p:guide orient="horz" pos="2391"/>
        <p:guide pos="3111"/>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2D8B7-F672-4CBB-AAA6-BD04C9B03F69}" type="datetimeFigureOut">
              <a:rPr lang="en-US" smtClean="0"/>
              <a:t>10/19/2017</a:t>
            </a:fld>
            <a:endParaRPr lang="en-US"/>
          </a:p>
        </p:txBody>
      </p:sp>
      <p:sp>
        <p:nvSpPr>
          <p:cNvPr id="4" name="Slide Image Placeholder 3"/>
          <p:cNvSpPr>
            <a:spLocks noGrp="1" noRot="1" noChangeAspect="1"/>
          </p:cNvSpPr>
          <p:nvPr>
            <p:ph type="sldImg" idx="2"/>
          </p:nvPr>
        </p:nvSpPr>
        <p:spPr>
          <a:xfrm>
            <a:off x="1198563" y="685800"/>
            <a:ext cx="44608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59F9B-2C80-4747-919B-3FD3448D0365}" type="slidenum">
              <a:rPr lang="en-US" smtClean="0"/>
              <a:t>‹#›</a:t>
            </a:fld>
            <a:endParaRPr lang="en-US"/>
          </a:p>
        </p:txBody>
      </p:sp>
    </p:spTree>
    <p:extLst>
      <p:ext uri="{BB962C8B-B14F-4D97-AF65-F5344CB8AC3E}">
        <p14:creationId xmlns:p14="http://schemas.microsoft.com/office/powerpoint/2010/main" val="290538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as you may or may not know </a:t>
            </a:r>
            <a:r>
              <a:rPr lang="en-US" sz="1200" kern="1200" dirty="0" err="1" smtClean="0">
                <a:solidFill>
                  <a:schemeClr val="tx1"/>
                </a:solidFill>
                <a:effectLst/>
                <a:latin typeface="+mn-lt"/>
                <a:ea typeface="+mn-ea"/>
                <a:cs typeface="+mn-cs"/>
              </a:rPr>
              <a:t>BlueStar</a:t>
            </a:r>
            <a:r>
              <a:rPr lang="en-US" sz="1200" kern="1200" dirty="0" smtClean="0">
                <a:solidFill>
                  <a:schemeClr val="tx1"/>
                </a:solidFill>
                <a:effectLst/>
                <a:latin typeface="+mn-lt"/>
                <a:ea typeface="+mn-ea"/>
                <a:cs typeface="+mn-cs"/>
              </a:rPr>
              <a:t> is color leader within the appliance industry.  All of our products are available in 750+ colors and finishes to compliment any home kitchen design.  We have been seeing some major trends related to color within the kitchen space.  Most of these trends have been influenced by the broader fashion, design, home décor and automotive categories.  First</a:t>
            </a:r>
            <a:r>
              <a:rPr lang="en-US" sz="1200" kern="1200" baseline="0" dirty="0" smtClean="0">
                <a:solidFill>
                  <a:schemeClr val="tx1"/>
                </a:solidFill>
                <a:effectLst/>
                <a:latin typeface="+mn-lt"/>
                <a:ea typeface="+mn-ea"/>
                <a:cs typeface="+mn-cs"/>
              </a:rPr>
              <a:t> let’s see what the color authorities are selecting and then what </a:t>
            </a:r>
            <a:r>
              <a:rPr lang="en-US" sz="1200" kern="1200" baseline="0" dirty="0" err="1" smtClean="0">
                <a:solidFill>
                  <a:schemeClr val="tx1"/>
                </a:solidFill>
                <a:effectLst/>
                <a:latin typeface="+mn-lt"/>
                <a:ea typeface="+mn-ea"/>
                <a:cs typeface="+mn-cs"/>
              </a:rPr>
              <a:t>BlueStar</a:t>
            </a:r>
            <a:r>
              <a:rPr lang="en-US" sz="1200" kern="1200" baseline="0" dirty="0" smtClean="0">
                <a:solidFill>
                  <a:schemeClr val="tx1"/>
                </a:solidFill>
                <a:effectLst/>
                <a:latin typeface="+mn-lt"/>
                <a:ea typeface="+mn-ea"/>
                <a:cs typeface="+mn-cs"/>
              </a:rPr>
              <a:t> is seeing in the kitchen.  </a:t>
            </a:r>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a:t>
            </a:fld>
            <a:endParaRPr lang="en-US"/>
          </a:p>
        </p:txBody>
      </p:sp>
    </p:spTree>
    <p:extLst>
      <p:ext uri="{BB962C8B-B14F-4D97-AF65-F5344CB8AC3E}">
        <p14:creationId xmlns:p14="http://schemas.microsoft.com/office/powerpoint/2010/main" val="42456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Right now, matte colors are popping up everywhere in trend-forward industries like automotive, make up, and fashion because of their versatility and sophistication.  Naturally these colors have moved into the kitchen and when paired with </a:t>
            </a:r>
            <a:r>
              <a:rPr lang="en-US" sz="1200" kern="1200" dirty="0" err="1" smtClean="0">
                <a:solidFill>
                  <a:schemeClr val="tx1"/>
                </a:solidFill>
                <a:effectLst/>
                <a:latin typeface="+mn-lt"/>
                <a:ea typeface="+mn-ea"/>
                <a:cs typeface="+mn-cs"/>
              </a:rPr>
              <a:t>metallics</a:t>
            </a:r>
            <a:r>
              <a:rPr lang="en-US" sz="1200" kern="1200" dirty="0" smtClean="0">
                <a:solidFill>
                  <a:schemeClr val="tx1"/>
                </a:solidFill>
                <a:effectLst/>
                <a:latin typeface="+mn-lt"/>
                <a:ea typeface="+mn-ea"/>
                <a:cs typeface="+mn-cs"/>
              </a:rPr>
              <a:t> or high-gloss glazes, they create a statement making design for the most important room in the home.  The matte option allows design freedom to create a more interesting look.  I don’t believe that matte is a ‘trend’ that will ever go away.  It is just being used more frequently as design evolves. The </a:t>
            </a:r>
            <a:r>
              <a:rPr lang="en-US" sz="1200" kern="1200" dirty="0" err="1" smtClean="0">
                <a:solidFill>
                  <a:schemeClr val="tx1"/>
                </a:solidFill>
                <a:effectLst/>
                <a:latin typeface="+mn-lt"/>
                <a:ea typeface="+mn-ea"/>
                <a:cs typeface="+mn-cs"/>
              </a:rPr>
              <a:t>BlueStar</a:t>
            </a:r>
            <a:r>
              <a:rPr lang="en-US" sz="1200" kern="1200" dirty="0" smtClean="0">
                <a:solidFill>
                  <a:schemeClr val="tx1"/>
                </a:solidFill>
                <a:effectLst/>
                <a:latin typeface="+mn-lt"/>
                <a:ea typeface="+mn-ea"/>
                <a:cs typeface="+mn-cs"/>
              </a:rPr>
              <a:t> Matte Collection features a strong mix of layers and contrast to make a kitchen special.  Each of these colors brings a unique design concept that can be utilized as a mild pop of color or a more neutral feel.  </a:t>
            </a:r>
          </a:p>
          <a:p>
            <a:pPr lvl="0"/>
            <a:r>
              <a:rPr lang="en-US" sz="1200" kern="1200" dirty="0" smtClean="0">
                <a:solidFill>
                  <a:schemeClr val="tx1"/>
                </a:solidFill>
                <a:effectLst/>
                <a:latin typeface="+mn-lt"/>
                <a:ea typeface="+mn-ea"/>
                <a:cs typeface="+mn-cs"/>
              </a:rPr>
              <a:t>Another trend for matte recently is honed counter tops.</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10</a:t>
            </a:fld>
            <a:endParaRPr lang="en-US"/>
          </a:p>
        </p:txBody>
      </p:sp>
    </p:spTree>
    <p:extLst>
      <p:ext uri="{BB962C8B-B14F-4D97-AF65-F5344CB8AC3E}">
        <p14:creationId xmlns:p14="http://schemas.microsoft.com/office/powerpoint/2010/main" val="388060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popular matte hue that we see today is Black.  Both</a:t>
            </a:r>
            <a:r>
              <a:rPr lang="en-US" baseline="0" dirty="0" smtClean="0"/>
              <a:t> the fridge and the double wall ovens here are painted matte black and look stunning with the white cabinetry and </a:t>
            </a:r>
            <a:r>
              <a:rPr lang="en-US" baseline="0" dirty="0" err="1" smtClean="0"/>
              <a:t>Brizo</a:t>
            </a:r>
            <a:r>
              <a:rPr lang="en-US" baseline="0" dirty="0" smtClean="0"/>
              <a:t> brass hardware accents.</a:t>
            </a:r>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11</a:t>
            </a:fld>
            <a:endParaRPr lang="en-US"/>
          </a:p>
        </p:txBody>
      </p:sp>
    </p:spTree>
    <p:extLst>
      <p:ext uri="{BB962C8B-B14F-4D97-AF65-F5344CB8AC3E}">
        <p14:creationId xmlns:p14="http://schemas.microsoft.com/office/powerpoint/2010/main" val="4283964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Metallics</a:t>
            </a:r>
            <a:r>
              <a:rPr lang="en-US" sz="1200" kern="1200" dirty="0" smtClean="0">
                <a:solidFill>
                  <a:schemeClr val="tx1"/>
                </a:solidFill>
                <a:effectLst/>
                <a:latin typeface="+mn-lt"/>
                <a:ea typeface="+mn-ea"/>
                <a:cs typeface="+mn-cs"/>
              </a:rPr>
              <a:t> continue to be huge in overall home décor today.  Consumers are able to choose from a wide variety of metals across furniture, fixtures, plumbing, hardware and lighting.  The most recent lead horse in </a:t>
            </a:r>
            <a:r>
              <a:rPr lang="en-US" sz="1200" kern="1200" dirty="0" err="1" smtClean="0">
                <a:solidFill>
                  <a:schemeClr val="tx1"/>
                </a:solidFill>
                <a:effectLst/>
                <a:latin typeface="+mn-lt"/>
                <a:ea typeface="+mn-ea"/>
                <a:cs typeface="+mn-cs"/>
              </a:rPr>
              <a:t>metallics</a:t>
            </a:r>
            <a:r>
              <a:rPr lang="en-US" sz="1200" kern="1200" dirty="0" smtClean="0">
                <a:solidFill>
                  <a:schemeClr val="tx1"/>
                </a:solidFill>
                <a:effectLst/>
                <a:latin typeface="+mn-lt"/>
                <a:ea typeface="+mn-ea"/>
                <a:cs typeface="+mn-cs"/>
              </a:rPr>
              <a:t> is Pewter.  </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12</a:t>
            </a:fld>
            <a:endParaRPr lang="en-US"/>
          </a:p>
        </p:txBody>
      </p:sp>
    </p:spTree>
    <p:extLst>
      <p:ext uri="{BB962C8B-B14F-4D97-AF65-F5344CB8AC3E}">
        <p14:creationId xmlns:p14="http://schemas.microsoft.com/office/powerpoint/2010/main" val="426256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Metals in the kitchen are no exception, consumers are blending large and small appliances</a:t>
            </a:r>
            <a:r>
              <a:rPr lang="en-US" baseline="0" dirty="0" smtClean="0"/>
              <a:t> with </a:t>
            </a:r>
            <a:r>
              <a:rPr lang="en-US" dirty="0" smtClean="0"/>
              <a:t>pots/pans and other hardware</a:t>
            </a:r>
            <a:r>
              <a:rPr lang="en-US" baseline="0" dirty="0" smtClean="0"/>
              <a:t> accents</a:t>
            </a:r>
            <a:r>
              <a:rPr lang="en-US" dirty="0" smtClean="0"/>
              <a:t>.</a:t>
            </a:r>
            <a:r>
              <a:rPr lang="en-US" baseline="0" dirty="0" smtClean="0"/>
              <a:t>  W</a:t>
            </a:r>
            <a:r>
              <a:rPr lang="en-US" dirty="0" smtClean="0"/>
              <a:t>ith trim on ranges and hoods to pull the overall look together. </a:t>
            </a:r>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13</a:t>
            </a:fld>
            <a:endParaRPr lang="en-US"/>
          </a:p>
        </p:txBody>
      </p:sp>
    </p:spTree>
    <p:extLst>
      <p:ext uri="{BB962C8B-B14F-4D97-AF65-F5344CB8AC3E}">
        <p14:creationId xmlns:p14="http://schemas.microsoft.com/office/powerpoint/2010/main" val="335530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leading metal that we are seeing used is copper.  </a:t>
            </a:r>
            <a:r>
              <a:rPr lang="en-US" sz="1200" kern="1200" dirty="0" err="1" smtClean="0">
                <a:solidFill>
                  <a:schemeClr val="tx1"/>
                </a:solidFill>
                <a:effectLst/>
                <a:latin typeface="+mn-lt"/>
                <a:ea typeface="+mn-ea"/>
                <a:cs typeface="+mn-cs"/>
              </a:rPr>
              <a:t>BlueStar’s</a:t>
            </a:r>
            <a:r>
              <a:rPr lang="en-US" sz="1200" kern="1200" dirty="0" smtClean="0">
                <a:solidFill>
                  <a:schemeClr val="tx1"/>
                </a:solidFill>
                <a:effectLst/>
                <a:latin typeface="+mn-lt"/>
                <a:ea typeface="+mn-ea"/>
                <a:cs typeface="+mn-cs"/>
              </a:rPr>
              <a:t> infused copper is now one of our top colors.</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14</a:t>
            </a:fld>
            <a:endParaRPr lang="en-US"/>
          </a:p>
        </p:txBody>
      </p:sp>
    </p:spTree>
    <p:extLst>
      <p:ext uri="{BB962C8B-B14F-4D97-AF65-F5344CB8AC3E}">
        <p14:creationId xmlns:p14="http://schemas.microsoft.com/office/powerpoint/2010/main" val="306347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consumers who are shyer about color, they find an easy way to add a pop is with painted knobs.  They create a subtle tie to a specific color that is being used in other parts of the kitchen – such as a le </a:t>
            </a:r>
            <a:r>
              <a:rPr lang="en-US" sz="1200" kern="1200" dirty="0" err="1" smtClean="0">
                <a:solidFill>
                  <a:schemeClr val="tx1"/>
                </a:solidFill>
                <a:effectLst/>
                <a:latin typeface="+mn-lt"/>
                <a:ea typeface="+mn-ea"/>
                <a:cs typeface="+mn-cs"/>
              </a:rPr>
              <a:t>crueset</a:t>
            </a:r>
            <a:r>
              <a:rPr lang="en-US" sz="1200" kern="1200" dirty="0" smtClean="0">
                <a:solidFill>
                  <a:schemeClr val="tx1"/>
                </a:solidFill>
                <a:effectLst/>
                <a:latin typeface="+mn-lt"/>
                <a:ea typeface="+mn-ea"/>
                <a:cs typeface="+mn-cs"/>
              </a:rPr>
              <a:t> pot, </a:t>
            </a:r>
            <a:r>
              <a:rPr lang="en-US" sz="1200" kern="1200" dirty="0" err="1" smtClean="0">
                <a:solidFill>
                  <a:schemeClr val="tx1"/>
                </a:solidFill>
                <a:effectLst/>
                <a:latin typeface="+mn-lt"/>
                <a:ea typeface="+mn-ea"/>
                <a:cs typeface="+mn-cs"/>
              </a:rPr>
              <a:t>kitchenaid</a:t>
            </a:r>
            <a:r>
              <a:rPr lang="en-US" sz="1200" kern="1200" dirty="0" smtClean="0">
                <a:solidFill>
                  <a:schemeClr val="tx1"/>
                </a:solidFill>
                <a:effectLst/>
                <a:latin typeface="+mn-lt"/>
                <a:ea typeface="+mn-ea"/>
                <a:cs typeface="+mn-cs"/>
              </a:rPr>
              <a:t> standing mixer, backsplash or tile.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a:t>
            </a:r>
            <a:r>
              <a:rPr lang="en-US" sz="1200" kern="1200" baseline="0" dirty="0" smtClean="0">
                <a:solidFill>
                  <a:schemeClr val="tx1"/>
                </a:solidFill>
                <a:effectLst/>
                <a:latin typeface="+mn-lt"/>
                <a:ea typeface="+mn-ea"/>
                <a:cs typeface="+mn-cs"/>
              </a:rPr>
              <a:t> may ask about the cost and be shocked by the price for painted knobs, remind them they can upgrade for FREE if they attend an event.**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15</a:t>
            </a:fld>
            <a:endParaRPr lang="en-US"/>
          </a:p>
        </p:txBody>
      </p:sp>
    </p:spTree>
    <p:extLst>
      <p:ext uri="{BB962C8B-B14F-4D97-AF65-F5344CB8AC3E}">
        <p14:creationId xmlns:p14="http://schemas.microsoft.com/office/powerpoint/2010/main" val="70785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Black kitchens are stylish, sophisticated and undeniably cool. Black works with any kitchen style -  you’re not limited to an ultra modern or minimalist look.</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16</a:t>
            </a:fld>
            <a:endParaRPr lang="en-US"/>
          </a:p>
        </p:txBody>
      </p:sp>
    </p:spTree>
    <p:extLst>
      <p:ext uri="{BB962C8B-B14F-4D97-AF65-F5344CB8AC3E}">
        <p14:creationId xmlns:p14="http://schemas.microsoft.com/office/powerpoint/2010/main" val="394114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 you can see, cabinets, flooring, appliances, painted walls and backsplashes all in black are coming together to make stunning kitchen designs.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C59F9B-2C80-4747-919B-3FD3448D0365}" type="slidenum">
              <a:rPr lang="en-US" smtClean="0"/>
              <a:t>17</a:t>
            </a:fld>
            <a:endParaRPr lang="en-US"/>
          </a:p>
        </p:txBody>
      </p:sp>
    </p:spTree>
    <p:extLst>
      <p:ext uri="{BB962C8B-B14F-4D97-AF65-F5344CB8AC3E}">
        <p14:creationId xmlns:p14="http://schemas.microsoft.com/office/powerpoint/2010/main" val="1491499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form of black kitchens can be seen with this Hollywood Regency style.  The 1930s Design Style from Hollywood’s Golden age is no longer a relic of the past.  The over-the-top style is not just for the rich and famous; a modern version is surging in popularity.  As you can see cabinets in black and white and pops of blue hues plus gold/brass accents are the anchor of the design.  </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18</a:t>
            </a:fld>
            <a:endParaRPr lang="en-US"/>
          </a:p>
        </p:txBody>
      </p:sp>
    </p:spTree>
    <p:extLst>
      <p:ext uri="{BB962C8B-B14F-4D97-AF65-F5344CB8AC3E}">
        <p14:creationId xmlns:p14="http://schemas.microsoft.com/office/powerpoint/2010/main" val="1540917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trending is matching appliances to cabinets – but not to the extreme of paneling appliances – which had been the focus historically.  Consumers want their appliances to accent their cabinetry.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can see 2 stunning kitchens here, one in black, and the other in green – matching with the surrounding cabinetry.</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19</a:t>
            </a:fld>
            <a:endParaRPr lang="en-US"/>
          </a:p>
        </p:txBody>
      </p:sp>
    </p:spTree>
    <p:extLst>
      <p:ext uri="{BB962C8B-B14F-4D97-AF65-F5344CB8AC3E}">
        <p14:creationId xmlns:p14="http://schemas.microsoft.com/office/powerpoint/2010/main" val="142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Color overall is here to stay.  People love to personalize their space, make it feel like their own, a true reflection of their style and taste…the kitchen is no exception to that.</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a:t>
            </a:fld>
            <a:endParaRPr lang="en-US"/>
          </a:p>
        </p:txBody>
      </p:sp>
    </p:spTree>
    <p:extLst>
      <p:ext uri="{BB962C8B-B14F-4D97-AF65-F5344CB8AC3E}">
        <p14:creationId xmlns:p14="http://schemas.microsoft.com/office/powerpoint/2010/main" val="1092030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many designers are tired of white, consumers are not willing to let it go just yet.  Traditional white, and neighboring creams can still be an anchor for a kitchen design and in many cases help to amplify and bolder colors.</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20</a:t>
            </a:fld>
            <a:endParaRPr lang="en-US"/>
          </a:p>
        </p:txBody>
      </p:sp>
    </p:spTree>
    <p:extLst>
      <p:ext uri="{BB962C8B-B14F-4D97-AF65-F5344CB8AC3E}">
        <p14:creationId xmlns:p14="http://schemas.microsoft.com/office/powerpoint/2010/main" val="6501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Custom ventilation continues to be a growing trend – as consumers try to make a focal point in their kitchens – and broader living spaces.  With the rise of open floor plans and the kitchen being visible from the multiple rooms, the need to make a stunning center pieces has increased.  As you can see, ventilation that used to be hidden within cabinetry is a thing of past - large, elaborate, painted hoods are becoming a standard in high-end kitchens.  Plus it continues to give consumers the opportunity to customize to meet their own style.</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21</a:t>
            </a:fld>
            <a:endParaRPr lang="en-US"/>
          </a:p>
        </p:txBody>
      </p:sp>
    </p:spTree>
    <p:extLst>
      <p:ext uri="{BB962C8B-B14F-4D97-AF65-F5344CB8AC3E}">
        <p14:creationId xmlns:p14="http://schemas.microsoft.com/office/powerpoint/2010/main" val="2216464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Custom ventilation continues to be a growing trend – as consumers try to make a focal point in their kitchens – and broader living spaces.  With the rise of open floor plans and the kitchen being visible from the multiple rooms, the need to make a stunning center pieces has increased.  As you can see, ventilation that used to be hidden within cabinetry is a thing of past - large, elaborate, painted hoods are becoming a standard in high-end kitchens.  Plus it continues to give consumers the opportunity to customize to meet their own style.</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22</a:t>
            </a:fld>
            <a:endParaRPr lang="en-US"/>
          </a:p>
        </p:txBody>
      </p:sp>
    </p:spTree>
    <p:extLst>
      <p:ext uri="{BB962C8B-B14F-4D97-AF65-F5344CB8AC3E}">
        <p14:creationId xmlns:p14="http://schemas.microsoft.com/office/powerpoint/2010/main" val="1939280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BlueStar</a:t>
            </a:r>
            <a:r>
              <a:rPr lang="en-US" sz="1200" kern="1200" dirty="0" smtClean="0">
                <a:solidFill>
                  <a:schemeClr val="tx1"/>
                </a:solidFill>
                <a:effectLst/>
                <a:latin typeface="+mn-lt"/>
                <a:ea typeface="+mn-ea"/>
                <a:cs typeface="+mn-cs"/>
              </a:rPr>
              <a:t> has been the appliance leader in color for years,</a:t>
            </a:r>
            <a:r>
              <a:rPr lang="en-US" sz="1200" kern="1200" baseline="0" dirty="0" smtClean="0">
                <a:solidFill>
                  <a:schemeClr val="tx1"/>
                </a:solidFill>
                <a:effectLst/>
                <a:latin typeface="+mn-lt"/>
                <a:ea typeface="+mn-ea"/>
                <a:cs typeface="+mn-cs"/>
              </a:rPr>
              <a:t> but the customization options do not stop there.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23</a:t>
            </a:fld>
            <a:endParaRPr lang="en-US"/>
          </a:p>
        </p:txBody>
      </p:sp>
    </p:spTree>
    <p:extLst>
      <p:ext uri="{BB962C8B-B14F-4D97-AF65-F5344CB8AC3E}">
        <p14:creationId xmlns:p14="http://schemas.microsoft.com/office/powerpoint/2010/main" val="3941144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Both</a:t>
            </a:r>
            <a:r>
              <a:rPr lang="en-US" sz="1200" kern="1200" baseline="0" dirty="0" smtClean="0">
                <a:solidFill>
                  <a:schemeClr val="tx1"/>
                </a:solidFill>
                <a:effectLst/>
                <a:latin typeface="+mn-lt"/>
                <a:ea typeface="+mn-ea"/>
                <a:cs typeface="+mn-cs"/>
              </a:rPr>
              <a:t> professional designers and consumers can choose from over 750+ colors &amp; finishes, plus 10 trim options, and painted accents like knobs/grills/strapping across cooking, ventilation and refrigeration appliances.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24</a:t>
            </a:fld>
            <a:endParaRPr lang="en-US"/>
          </a:p>
        </p:txBody>
      </p:sp>
    </p:spTree>
    <p:extLst>
      <p:ext uri="{BB962C8B-B14F-4D97-AF65-F5344CB8AC3E}">
        <p14:creationId xmlns:p14="http://schemas.microsoft.com/office/powerpoint/2010/main" val="3769997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play with color and customization on our BYO tool at bluestarcooking.com.  Choose from 190 colors, painted knobs and trim options plus more.</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25</a:t>
            </a:fld>
            <a:endParaRPr lang="en-US"/>
          </a:p>
        </p:txBody>
      </p:sp>
    </p:spTree>
    <p:extLst>
      <p:ext uri="{BB962C8B-B14F-4D97-AF65-F5344CB8AC3E}">
        <p14:creationId xmlns:p14="http://schemas.microsoft.com/office/powerpoint/2010/main" val="3769997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more inspiration on incorporating color in the kitchen you can check out our profile on Houzz.</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26</a:t>
            </a:fld>
            <a:endParaRPr lang="en-US"/>
          </a:p>
        </p:txBody>
      </p:sp>
    </p:spTree>
    <p:extLst>
      <p:ext uri="{BB962C8B-B14F-4D97-AF65-F5344CB8AC3E}">
        <p14:creationId xmlns:p14="http://schemas.microsoft.com/office/powerpoint/2010/main" val="4283964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 get new ideas by following us on Instagram</a:t>
            </a:r>
            <a:r>
              <a:rPr lang="en-US" sz="1200" kern="1200" baseline="0" dirty="0" smtClean="0">
                <a:solidFill>
                  <a:schemeClr val="tx1"/>
                </a:solidFill>
                <a:effectLst/>
                <a:latin typeface="+mn-lt"/>
                <a:ea typeface="+mn-ea"/>
                <a:cs typeface="+mn-cs"/>
              </a:rPr>
              <a:t> or Pinterest - @</a:t>
            </a:r>
            <a:r>
              <a:rPr lang="en-US" sz="1200" kern="1200" baseline="0" dirty="0" err="1" smtClean="0">
                <a:solidFill>
                  <a:schemeClr val="tx1"/>
                </a:solidFill>
                <a:effectLst/>
                <a:latin typeface="+mn-lt"/>
                <a:ea typeface="+mn-ea"/>
                <a:cs typeface="+mn-cs"/>
              </a:rPr>
              <a:t>bluestarcooking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27</a:t>
            </a:fld>
            <a:endParaRPr lang="en-US"/>
          </a:p>
        </p:txBody>
      </p:sp>
    </p:spTree>
    <p:extLst>
      <p:ext uri="{BB962C8B-B14F-4D97-AF65-F5344CB8AC3E}">
        <p14:creationId xmlns:p14="http://schemas.microsoft.com/office/powerpoint/2010/main" val="4283964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t>
            </a:r>
            <a:r>
              <a:rPr lang="en-US" dirty="0" err="1" smtClean="0"/>
              <a:t>specing</a:t>
            </a:r>
            <a:r>
              <a:rPr lang="en-US" dirty="0" smtClean="0"/>
              <a:t> a</a:t>
            </a:r>
            <a:r>
              <a:rPr lang="en-US" baseline="0" dirty="0" smtClean="0"/>
              <a:t> </a:t>
            </a:r>
            <a:r>
              <a:rPr lang="en-US" baseline="0" dirty="0" err="1" smtClean="0"/>
              <a:t>BlueStar</a:t>
            </a:r>
            <a:r>
              <a:rPr lang="en-US" baseline="0" dirty="0" smtClean="0"/>
              <a:t> kitchen for a client we would like to reward you.  Sign up for specifier rewards program to receive cash on each qualifying appliance.  </a:t>
            </a:r>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28</a:t>
            </a:fld>
            <a:endParaRPr lang="en-US"/>
          </a:p>
        </p:txBody>
      </p:sp>
    </p:spTree>
    <p:extLst>
      <p:ext uri="{BB962C8B-B14F-4D97-AF65-F5344CB8AC3E}">
        <p14:creationId xmlns:p14="http://schemas.microsoft.com/office/powerpoint/2010/main" val="4283964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completed a kitchen with </a:t>
            </a:r>
            <a:r>
              <a:rPr lang="en-US" baseline="0" dirty="0" err="1" smtClean="0"/>
              <a:t>BlueStar</a:t>
            </a:r>
            <a:r>
              <a:rPr lang="en-US" baseline="0" dirty="0" smtClean="0"/>
              <a:t> equipment submit it to our Kitchen Design Contest for a chance to win up to $15,000 in product.</a:t>
            </a:r>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29</a:t>
            </a:fld>
            <a:endParaRPr lang="en-US"/>
          </a:p>
        </p:txBody>
      </p:sp>
    </p:spTree>
    <p:extLst>
      <p:ext uri="{BB962C8B-B14F-4D97-AF65-F5344CB8AC3E}">
        <p14:creationId xmlns:p14="http://schemas.microsoft.com/office/powerpoint/2010/main" val="199412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time of year color leaders around the world</a:t>
            </a:r>
            <a:r>
              <a:rPr lang="en-US" sz="1200" kern="1200" baseline="0" dirty="0" smtClean="0">
                <a:solidFill>
                  <a:schemeClr val="tx1"/>
                </a:solidFill>
                <a:effectLst/>
                <a:latin typeface="+mn-lt"/>
                <a:ea typeface="+mn-ea"/>
                <a:cs typeface="+mn-cs"/>
              </a:rPr>
              <a:t> are announcing complete color pallets and noteworthy colors that we usher in 2018.  These colors will dictate many fashion trends and influence home décor.  Let see what they have chosen…</a:t>
            </a:r>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3</a:t>
            </a:fld>
            <a:endParaRPr lang="en-US"/>
          </a:p>
        </p:txBody>
      </p:sp>
    </p:spTree>
    <p:extLst>
      <p:ext uri="{BB962C8B-B14F-4D97-AF65-F5344CB8AC3E}">
        <p14:creationId xmlns:p14="http://schemas.microsoft.com/office/powerpoint/2010/main" val="53474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our All-Star Designers, Jill Calo predicted this focus on blues – like the newly released Sherwin-Williams Colors of the Year, Oceanside.   “We have been seeing azure blues from the fashion runways to weddings to home décor,” said Calo. “This blue can be applied to furnishings, countertops, framed décor and textiles.”  “It is an intense color and can be striking in a backsplash which can be backlit for a modern feel. “For a dramatic look, I would pair this blue with black cabinets and copper accents, such as the handles on the appliances,” said Calo.</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4</a:t>
            </a:fld>
            <a:endParaRPr lang="en-US"/>
          </a:p>
        </p:txBody>
      </p:sp>
    </p:spTree>
    <p:extLst>
      <p:ext uri="{BB962C8B-B14F-4D97-AF65-F5344CB8AC3E}">
        <p14:creationId xmlns:p14="http://schemas.microsoft.com/office/powerpoint/2010/main" val="53474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Benjamin Moore also announced</a:t>
            </a:r>
            <a:r>
              <a:rPr lang="en-US" sz="1200" kern="1200" baseline="0" dirty="0" smtClean="0">
                <a:solidFill>
                  <a:schemeClr val="tx1"/>
                </a:solidFill>
                <a:effectLst/>
                <a:latin typeface="+mn-lt"/>
                <a:ea typeface="+mn-ea"/>
                <a:cs typeface="+mn-cs"/>
              </a:rPr>
              <a:t> their 2018 Color Pick – Caliente – a bit of a surprising choice given how bold the hue is.  This matches perfectly with our Ruby Red (</a:t>
            </a:r>
            <a:r>
              <a:rPr lang="en-US" sz="1200" kern="1200" baseline="0" dirty="0" err="1" smtClean="0">
                <a:solidFill>
                  <a:schemeClr val="tx1"/>
                </a:solidFill>
                <a:effectLst/>
                <a:latin typeface="+mn-lt"/>
                <a:ea typeface="+mn-ea"/>
                <a:cs typeface="+mn-cs"/>
              </a:rPr>
              <a:t>Ral</a:t>
            </a:r>
            <a:r>
              <a:rPr lang="en-US" sz="1200" kern="1200" baseline="0" dirty="0" smtClean="0">
                <a:solidFill>
                  <a:schemeClr val="tx1"/>
                </a:solidFill>
                <a:effectLst/>
                <a:latin typeface="+mn-lt"/>
                <a:ea typeface="+mn-ea"/>
                <a:cs typeface="+mn-cs"/>
              </a:rPr>
              <a:t> 3003), which has been and continues to be a top </a:t>
            </a:r>
            <a:r>
              <a:rPr lang="en-US" sz="1200" kern="1200" baseline="0" dirty="0" err="1" smtClean="0">
                <a:solidFill>
                  <a:schemeClr val="tx1"/>
                </a:solidFill>
                <a:effectLst/>
                <a:latin typeface="+mn-lt"/>
                <a:ea typeface="+mn-ea"/>
                <a:cs typeface="+mn-cs"/>
              </a:rPr>
              <a:t>BlueStar</a:t>
            </a:r>
            <a:r>
              <a:rPr lang="en-US" sz="1200" kern="1200" baseline="0" dirty="0" smtClean="0">
                <a:solidFill>
                  <a:schemeClr val="tx1"/>
                </a:solidFill>
                <a:effectLst/>
                <a:latin typeface="+mn-lt"/>
                <a:ea typeface="+mn-ea"/>
                <a:cs typeface="+mn-cs"/>
              </a:rPr>
              <a:t> color choice for years.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5</a:t>
            </a:fld>
            <a:endParaRPr lang="en-US"/>
          </a:p>
        </p:txBody>
      </p:sp>
    </p:spTree>
    <p:extLst>
      <p:ext uri="{BB962C8B-B14F-4D97-AF65-F5344CB8AC3E}">
        <p14:creationId xmlns:p14="http://schemas.microsoft.com/office/powerpoint/2010/main" val="428396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Pantone, Greenery is nature’s neutral – it was their 2017</a:t>
            </a:r>
            <a:r>
              <a:rPr lang="en-US" sz="1200" kern="1200" baseline="0" dirty="0" smtClean="0">
                <a:solidFill>
                  <a:schemeClr val="tx1"/>
                </a:solidFill>
                <a:effectLst/>
                <a:latin typeface="+mn-lt"/>
                <a:ea typeface="+mn-ea"/>
                <a:cs typeface="+mn-cs"/>
              </a:rPr>
              <a:t> Color of the Year</a:t>
            </a:r>
            <a:r>
              <a:rPr lang="en-US" sz="1200" kern="1200" dirty="0" smtClean="0">
                <a:solidFill>
                  <a:schemeClr val="tx1"/>
                </a:solidFill>
                <a:effectLst/>
                <a:latin typeface="+mn-lt"/>
                <a:ea typeface="+mn-ea"/>
                <a:cs typeface="+mn-cs"/>
              </a:rPr>
              <a:t>.  It is a fresh and zesty yellow-green shade that evokes the first days of spring when nature’s greens revive, restore and renew. The fortifying attributes of Greenery signals consumers to take a deep breath, oxygenate and reinvigorate.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will see what Pantone selects as their 2018 Colors of the Year, which they announce every December – we anticipate it to be in the Blue/Purple palette.</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6</a:t>
            </a:fld>
            <a:endParaRPr lang="en-US"/>
          </a:p>
        </p:txBody>
      </p:sp>
    </p:spTree>
    <p:extLst>
      <p:ext uri="{BB962C8B-B14F-4D97-AF65-F5344CB8AC3E}">
        <p14:creationId xmlns:p14="http://schemas.microsoft.com/office/powerpoint/2010/main" val="235441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focus specifically on the kitchen and trends</a:t>
            </a:r>
            <a:r>
              <a:rPr lang="en-US" sz="1200" kern="1200" baseline="0" dirty="0" smtClean="0">
                <a:solidFill>
                  <a:schemeClr val="tx1"/>
                </a:solidFill>
                <a:effectLst/>
                <a:latin typeface="+mn-lt"/>
                <a:ea typeface="+mn-ea"/>
                <a:cs typeface="+mn-cs"/>
              </a:rPr>
              <a:t> we are seeing there. </a:t>
            </a:r>
            <a:r>
              <a:rPr lang="en-US" sz="1200" kern="1200" dirty="0" smtClean="0">
                <a:solidFill>
                  <a:schemeClr val="tx1"/>
                </a:solidFill>
                <a:effectLst/>
                <a:latin typeface="+mn-lt"/>
                <a:ea typeface="+mn-ea"/>
                <a:cs typeface="+mn-cs"/>
              </a:rPr>
              <a:t>This fall and winter is all about rich purples and blues. </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7</a:t>
            </a:fld>
            <a:endParaRPr lang="en-US"/>
          </a:p>
        </p:txBody>
      </p:sp>
    </p:spTree>
    <p:extLst>
      <p:ext uri="{BB962C8B-B14F-4D97-AF65-F5344CB8AC3E}">
        <p14:creationId xmlns:p14="http://schemas.microsoft.com/office/powerpoint/2010/main" val="394114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Unexpected combinations such as Pastel and Purple Violets and rich Azure Blues are eye-arresting and create an unusual color dichotomy.  </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8</a:t>
            </a:fld>
            <a:endParaRPr lang="en-US"/>
          </a:p>
        </p:txBody>
      </p:sp>
    </p:spTree>
    <p:extLst>
      <p:ext uri="{BB962C8B-B14F-4D97-AF65-F5344CB8AC3E}">
        <p14:creationId xmlns:p14="http://schemas.microsoft.com/office/powerpoint/2010/main" val="63909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Purple Violet (RAL 4007) suggests the color of a full-bodied wine and is a perfect accent in a small area, especially when combined with clean white countertops and medium grey cabinets.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a:t>
            </a:r>
            <a:r>
              <a:rPr lang="en-US" sz="1200" kern="1200" baseline="0" dirty="0" smtClean="0">
                <a:solidFill>
                  <a:schemeClr val="tx1"/>
                </a:solidFill>
                <a:effectLst/>
                <a:latin typeface="+mn-lt"/>
                <a:ea typeface="+mn-ea"/>
                <a:cs typeface="+mn-cs"/>
              </a:rPr>
              <a:t> may ask about a consumer getting tired of a color over time – remind them on cooking we can swap panels if they want.**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9</a:t>
            </a:fld>
            <a:endParaRPr lang="en-US"/>
          </a:p>
        </p:txBody>
      </p:sp>
    </p:spTree>
    <p:extLst>
      <p:ext uri="{BB962C8B-B14F-4D97-AF65-F5344CB8AC3E}">
        <p14:creationId xmlns:p14="http://schemas.microsoft.com/office/powerpoint/2010/main" val="277415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0688" y="2357771"/>
            <a:ext cx="8394462" cy="1626896"/>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1377" y="4300908"/>
            <a:ext cx="6913087" cy="19396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57C6C-5426-4058-B3E1-B21E3690A676}"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161097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57C6C-5426-4058-B3E1-B21E3690A676}"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82798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34359" y="303947"/>
            <a:ext cx="2398662" cy="64759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228" y="303947"/>
            <a:ext cx="7036535" cy="64759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57C6C-5426-4058-B3E1-B21E3690A676}"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317550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57C6C-5426-4058-B3E1-B21E3690A676}"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5434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0123" y="4877175"/>
            <a:ext cx="8394462" cy="150742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0123" y="3216897"/>
            <a:ext cx="8394462" cy="166027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57C6C-5426-4058-B3E1-B21E3690A676}"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393557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228" y="1770964"/>
            <a:ext cx="4716741" cy="50089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4565" y="1770964"/>
            <a:ext cx="4718456" cy="50089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57C6C-5426-4058-B3E1-B21E3690A676}"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36200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92" y="303945"/>
            <a:ext cx="8888254" cy="12649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92" y="1698930"/>
            <a:ext cx="4363544" cy="7080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92" y="2406962"/>
            <a:ext cx="4363544" cy="4372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789" y="1698930"/>
            <a:ext cx="4365258" cy="7080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789" y="2406962"/>
            <a:ext cx="4365258" cy="4372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57C6C-5426-4058-B3E1-B21E3690A676}"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146832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57C6C-5426-4058-B3E1-B21E3690A676}"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04805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57C6C-5426-4058-B3E1-B21E3690A676}"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68188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93" y="302188"/>
            <a:ext cx="3249083" cy="1286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1178" y="302190"/>
            <a:ext cx="5520868" cy="64777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793" y="1588245"/>
            <a:ext cx="3249083" cy="51916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57C6C-5426-4058-B3E1-B21E3690A676}"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180942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734" y="5312887"/>
            <a:ext cx="5925503" cy="627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734" y="678166"/>
            <a:ext cx="5925503" cy="45539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35734" y="5940103"/>
            <a:ext cx="5925503" cy="890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57C6C-5426-4058-B3E1-B21E3690A676}"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72471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92" y="303945"/>
            <a:ext cx="8888254" cy="126497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3792" y="1770964"/>
            <a:ext cx="8888254" cy="50089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3792" y="7034657"/>
            <a:ext cx="2304362" cy="404089"/>
          </a:xfrm>
          <a:prstGeom prst="rect">
            <a:avLst/>
          </a:prstGeom>
        </p:spPr>
        <p:txBody>
          <a:bodyPr vert="horz" lIns="91440" tIns="45720" rIns="91440" bIns="45720" rtlCol="0" anchor="ctr"/>
          <a:lstStyle>
            <a:lvl1pPr algn="l">
              <a:defRPr sz="1200">
                <a:solidFill>
                  <a:schemeClr val="tx1">
                    <a:tint val="75000"/>
                  </a:schemeClr>
                </a:solidFill>
              </a:defRPr>
            </a:lvl1pPr>
          </a:lstStyle>
          <a:p>
            <a:fld id="{48B57C6C-5426-4058-B3E1-B21E3690A676}" type="datetimeFigureOut">
              <a:rPr lang="en-US" smtClean="0"/>
              <a:t>10/19/2017</a:t>
            </a:fld>
            <a:endParaRPr lang="en-US"/>
          </a:p>
        </p:txBody>
      </p:sp>
      <p:sp>
        <p:nvSpPr>
          <p:cNvPr id="5" name="Footer Placeholder 4"/>
          <p:cNvSpPr>
            <a:spLocks noGrp="1"/>
          </p:cNvSpPr>
          <p:nvPr>
            <p:ph type="ftr" sz="quarter" idx="3"/>
          </p:nvPr>
        </p:nvSpPr>
        <p:spPr>
          <a:xfrm>
            <a:off x="3374246" y="7034657"/>
            <a:ext cx="3127349" cy="40408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77684" y="7034657"/>
            <a:ext cx="2304362" cy="404089"/>
          </a:xfrm>
          <a:prstGeom prst="rect">
            <a:avLst/>
          </a:prstGeom>
        </p:spPr>
        <p:txBody>
          <a:bodyPr vert="horz" lIns="91440" tIns="45720" rIns="91440" bIns="45720" rtlCol="0" anchor="ctr"/>
          <a:lstStyle>
            <a:lvl1pPr algn="r">
              <a:defRPr sz="1200">
                <a:solidFill>
                  <a:schemeClr val="tx1">
                    <a:tint val="75000"/>
                  </a:schemeClr>
                </a:solidFill>
              </a:defRPr>
            </a:lvl1pPr>
          </a:lstStyle>
          <a:p>
            <a:fld id="{7AC48B3C-25F4-461D-ABAE-164D3A0E3ED5}" type="slidenum">
              <a:rPr lang="en-US" smtClean="0"/>
              <a:t>‹#›</a:t>
            </a:fld>
            <a:endParaRPr lang="en-US"/>
          </a:p>
        </p:txBody>
      </p:sp>
    </p:spTree>
    <p:extLst>
      <p:ext uri="{BB962C8B-B14F-4D97-AF65-F5344CB8AC3E}">
        <p14:creationId xmlns:p14="http://schemas.microsoft.com/office/powerpoint/2010/main" val="395040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9.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9.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2.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9.jpe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13.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14"/>
            <a:ext cx="9875838" cy="758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71098" y="5471319"/>
            <a:ext cx="2533642" cy="646331"/>
          </a:xfrm>
          <a:prstGeom prst="rect">
            <a:avLst/>
          </a:prstGeom>
          <a:noFill/>
        </p:spPr>
        <p:txBody>
          <a:bodyPr wrap="none" rtlCol="0">
            <a:spAutoFit/>
          </a:bodyPr>
          <a:lstStyle/>
          <a:p>
            <a:r>
              <a:rPr lang="en-US" sz="3600" dirty="0" smtClean="0">
                <a:solidFill>
                  <a:schemeClr val="bg1"/>
                </a:solidFill>
              </a:rPr>
              <a:t>Color Trends</a:t>
            </a:r>
            <a:endParaRPr lang="en-US" sz="3600" dirty="0">
              <a:solidFill>
                <a:schemeClr val="bg1"/>
              </a:solidFill>
            </a:endParaRPr>
          </a:p>
        </p:txBody>
      </p:sp>
    </p:spTree>
    <p:extLst>
      <p:ext uri="{BB962C8B-B14F-4D97-AF65-F5344CB8AC3E}">
        <p14:creationId xmlns:p14="http://schemas.microsoft.com/office/powerpoint/2010/main" val="4219759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19" y="395209"/>
            <a:ext cx="191911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Matte Colors</a:t>
            </a:r>
            <a:endParaRPr lang="en-US" sz="2400" b="1" dirty="0">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2728119" y="-907896"/>
            <a:ext cx="9165034" cy="907896"/>
          </a:xfrm>
          <a:prstGeom prst="rect">
            <a:avLst/>
          </a:prstGeom>
          <a:noFill/>
          <a:ln w="9525">
            <a:noFill/>
            <a:miter lim="800000"/>
            <a:headEnd/>
            <a:tailEnd/>
          </a:ln>
          <a:effectLst/>
        </p:spPr>
        <p:txBody>
          <a:bodyPr anchor="ctr"/>
          <a:lstStyle/>
          <a:p>
            <a:pPr algn="ctr"/>
            <a:endParaRPr lang="en-US" dirty="0" smtClean="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9" y="886462"/>
            <a:ext cx="5943600" cy="402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8719" y="4176078"/>
            <a:ext cx="58372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08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9"/>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19" y="395209"/>
            <a:ext cx="179889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Matte Black</a:t>
            </a:r>
            <a:endParaRPr lang="en-US" sz="2400" b="1" dirty="0">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50" y="881063"/>
            <a:ext cx="7848600"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93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51" y="904709"/>
            <a:ext cx="3861867" cy="573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3519" y="395209"/>
            <a:ext cx="235237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Trending Metals</a:t>
            </a:r>
            <a:endParaRPr lang="en-US" sz="2400" b="1" dirty="0">
              <a:latin typeface="Times New Roman" panose="02020603050405020304" pitchFamily="18" charset="0"/>
              <a:cs typeface="Times New Roman" panose="02020603050405020304" pitchFamily="18" charset="0"/>
            </a:endParaRPr>
          </a:p>
        </p:txBody>
      </p:sp>
      <p:sp>
        <p:nvSpPr>
          <p:cNvPr id="2" name="AutoShape 2" descr="Image result for pewter ligh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8802"/>
          <a:stretch/>
        </p:blipFill>
        <p:spPr bwMode="auto">
          <a:xfrm>
            <a:off x="4252119" y="3855284"/>
            <a:ext cx="2141538" cy="19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6" descr="Image result for pewter fix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2496" y="3774596"/>
            <a:ext cx="3126177" cy="21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9514" y="1432719"/>
            <a:ext cx="4740275"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96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4" name="TextBox 3"/>
          <p:cNvSpPr txBox="1"/>
          <p:nvPr/>
        </p:nvSpPr>
        <p:spPr>
          <a:xfrm>
            <a:off x="197697" y="372091"/>
            <a:ext cx="1868805" cy="423140"/>
          </a:xfrm>
          <a:prstGeom prst="rect">
            <a:avLst/>
          </a:prstGeom>
          <a:noFill/>
        </p:spPr>
        <p:txBody>
          <a:bodyPr wrap="none" lIns="83768" tIns="41884" rIns="83768" bIns="41884" rtlCol="0">
            <a:spAutoFit/>
          </a:bodyPr>
          <a:lstStyle/>
          <a:p>
            <a:r>
              <a:rPr lang="en-US" sz="2200" b="1" dirty="0" smtClean="0">
                <a:latin typeface="Times New Roman" panose="02020603050405020304" pitchFamily="18" charset="0"/>
                <a:cs typeface="Times New Roman" panose="02020603050405020304" pitchFamily="18" charset="0"/>
              </a:rPr>
              <a:t>Metal Accents</a:t>
            </a:r>
            <a:endParaRPr lang="en-US" sz="2200" b="1"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319" y="926306"/>
            <a:ext cx="4183062"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19" y="1060285"/>
            <a:ext cx="3330575"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69" y="3642519"/>
            <a:ext cx="3992359"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049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4" name="TextBox 3"/>
          <p:cNvSpPr txBox="1"/>
          <p:nvPr/>
        </p:nvSpPr>
        <p:spPr>
          <a:xfrm>
            <a:off x="197697" y="372091"/>
            <a:ext cx="2057510" cy="423140"/>
          </a:xfrm>
          <a:prstGeom prst="rect">
            <a:avLst/>
          </a:prstGeom>
          <a:noFill/>
        </p:spPr>
        <p:txBody>
          <a:bodyPr wrap="none" lIns="83768" tIns="41884" rIns="83768" bIns="41884" rtlCol="0">
            <a:spAutoFit/>
          </a:bodyPr>
          <a:lstStyle/>
          <a:p>
            <a:r>
              <a:rPr lang="en-US" sz="2200" b="1" dirty="0" smtClean="0">
                <a:latin typeface="Times New Roman" panose="02020603050405020304" pitchFamily="18" charset="0"/>
                <a:cs typeface="Times New Roman" panose="02020603050405020304" pitchFamily="18" charset="0"/>
              </a:rPr>
              <a:t>Infused Copper</a:t>
            </a:r>
            <a:endParaRPr lang="en-US" sz="2200" b="1" dirty="0">
              <a:latin typeface="Times New Roman" panose="02020603050405020304" pitchFamily="18" charset="0"/>
              <a:cs typeface="Times New Roman" panose="02020603050405020304" pitchFamily="18"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471" y="354382"/>
            <a:ext cx="4369887" cy="633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5086"/>
          <a:stretch/>
        </p:blipFill>
        <p:spPr bwMode="auto">
          <a:xfrm>
            <a:off x="197697" y="1356519"/>
            <a:ext cx="4339460" cy="477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73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19" y="411798"/>
            <a:ext cx="597618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Pops of Color – Accent with Painted Knobs </a:t>
            </a:r>
            <a:endParaRPr lang="en-US" sz="2400" b="1" dirty="0">
              <a:latin typeface="Times New Roman" panose="02020603050405020304" pitchFamily="18" charset="0"/>
              <a:cs typeface="Times New Roman" panose="02020603050405020304" pitchFamily="18" charset="0"/>
            </a:endParaRPr>
          </a:p>
        </p:txBody>
      </p:sp>
      <p:pic>
        <p:nvPicPr>
          <p:cNvPr id="327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519" y="1432719"/>
            <a:ext cx="34290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77" y="5988154"/>
            <a:ext cx="87249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8951" r="66725" b="12263"/>
          <a:stretch/>
        </p:blipFill>
        <p:spPr bwMode="auto">
          <a:xfrm>
            <a:off x="3345100" y="1204119"/>
            <a:ext cx="2888219" cy="449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9" y="1478757"/>
            <a:ext cx="3140075" cy="425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29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 y="0"/>
            <a:ext cx="9875520" cy="67668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sp>
        <p:nvSpPr>
          <p:cNvPr id="8" name="TextBox 7"/>
          <p:cNvSpPr txBox="1"/>
          <p:nvPr/>
        </p:nvSpPr>
        <p:spPr>
          <a:xfrm>
            <a:off x="1845250" y="2862126"/>
            <a:ext cx="5791200" cy="577029"/>
          </a:xfrm>
          <a:prstGeom prst="rect">
            <a:avLst/>
          </a:prstGeom>
          <a:noFill/>
        </p:spPr>
        <p:txBody>
          <a:bodyPr wrap="square" lIns="83768" tIns="41884" rIns="83768" bIns="41884"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Black Is Back</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77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9" y="3529041"/>
            <a:ext cx="3132138"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119" y="840403"/>
            <a:ext cx="3048000"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8" name="TextBox 7"/>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Statement Making Black Kitchens</a:t>
            </a:r>
            <a:endParaRPr lang="en-US" sz="2000" b="1"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9" y="884061"/>
            <a:ext cx="1760538"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291" y="4459317"/>
            <a:ext cx="2644775"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8066" y="840403"/>
            <a:ext cx="2887662"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6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8" name="TextBox 7"/>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Hollywood Regency</a:t>
            </a:r>
            <a:endParaRPr lang="en-US" sz="2000" b="1"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9" y="899319"/>
            <a:ext cx="4495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919" y="865845"/>
            <a:ext cx="461803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182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8" name="TextBox 7"/>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Matching Appliances to Cabinetry</a:t>
            </a:r>
            <a:endParaRPr lang="en-US" sz="2000" b="1"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9" y="1508919"/>
            <a:ext cx="4191000"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345" y="1494632"/>
            <a:ext cx="5508625"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785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8" name="TextBox 7"/>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Color in the Kitchen – Here to Stay</a:t>
            </a:r>
            <a:endParaRPr lang="en-US" sz="2000" b="1" dirty="0">
              <a:latin typeface="Times New Roman" panose="02020603050405020304" pitchFamily="18" charset="0"/>
              <a:cs typeface="Times New Roman" panose="02020603050405020304" pitchFamily="18" charset="0"/>
            </a:endParaRPr>
          </a:p>
        </p:txBody>
      </p:sp>
      <p:sp>
        <p:nvSpPr>
          <p:cNvPr id="2" name="AutoShape 2" descr="Springdale-KB-1280pix-12-of-3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pringdale-KB-1280pix-12-of-3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930275"/>
            <a:ext cx="8588375" cy="572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707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162" y="712170"/>
            <a:ext cx="3810000"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8" name="TextBox 7"/>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Timeless Kitchen Color: White</a:t>
            </a:r>
            <a:endParaRPr lang="en-US" sz="2000" b="1"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85" y="3871119"/>
            <a:ext cx="2756423" cy="289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308" y="3791744"/>
            <a:ext cx="3352800" cy="26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919" y="803831"/>
            <a:ext cx="2924027" cy="314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3463" y="823119"/>
            <a:ext cx="2720975" cy="566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996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4" name="TextBox 3"/>
          <p:cNvSpPr txBox="1"/>
          <p:nvPr/>
        </p:nvSpPr>
        <p:spPr>
          <a:xfrm>
            <a:off x="197697" y="372091"/>
            <a:ext cx="6509882" cy="423140"/>
          </a:xfrm>
          <a:prstGeom prst="rect">
            <a:avLst/>
          </a:prstGeom>
          <a:noFill/>
        </p:spPr>
        <p:txBody>
          <a:bodyPr wrap="none" lIns="83768" tIns="41884" rIns="83768" bIns="41884" rtlCol="0">
            <a:spAutoFit/>
          </a:bodyPr>
          <a:lstStyle/>
          <a:p>
            <a:r>
              <a:rPr lang="en-US" sz="2200" b="1" dirty="0">
                <a:latin typeface="Times New Roman" panose="02020603050405020304" pitchFamily="18" charset="0"/>
                <a:cs typeface="Times New Roman" panose="02020603050405020304" pitchFamily="18" charset="0"/>
              </a:rPr>
              <a:t>Focal Point Ventilation – Combining Color &amp; Metals</a:t>
            </a: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694" y="1286528"/>
            <a:ext cx="40608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4" y="1279330"/>
            <a:ext cx="47021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375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4" name="TextBox 3"/>
          <p:cNvSpPr txBox="1"/>
          <p:nvPr/>
        </p:nvSpPr>
        <p:spPr>
          <a:xfrm>
            <a:off x="197697" y="372091"/>
            <a:ext cx="6509882" cy="423140"/>
          </a:xfrm>
          <a:prstGeom prst="rect">
            <a:avLst/>
          </a:prstGeom>
          <a:noFill/>
        </p:spPr>
        <p:txBody>
          <a:bodyPr wrap="none" lIns="83768" tIns="41884" rIns="83768" bIns="41884" rtlCol="0">
            <a:spAutoFit/>
          </a:bodyPr>
          <a:lstStyle/>
          <a:p>
            <a:r>
              <a:rPr lang="en-US" sz="2200" b="1" dirty="0">
                <a:latin typeface="Times New Roman" panose="02020603050405020304" pitchFamily="18" charset="0"/>
                <a:cs typeface="Times New Roman" panose="02020603050405020304" pitchFamily="18" charset="0"/>
              </a:rPr>
              <a:t>Focal Point Ventilation – Combining Color &amp; Metals</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1109663"/>
            <a:ext cx="7848600"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494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19" y="899319"/>
            <a:ext cx="8027987" cy="564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7" name="TextBox 6"/>
          <p:cNvSpPr txBox="1"/>
          <p:nvPr/>
        </p:nvSpPr>
        <p:spPr>
          <a:xfrm>
            <a:off x="197696" y="372091"/>
            <a:ext cx="5362645" cy="423140"/>
          </a:xfrm>
          <a:prstGeom prst="rect">
            <a:avLst/>
          </a:prstGeom>
          <a:noFill/>
        </p:spPr>
        <p:txBody>
          <a:bodyPr wrap="none" lIns="83768" tIns="41884" rIns="83768" bIns="41884" rtlCol="0">
            <a:spAutoFit/>
          </a:bodyPr>
          <a:lstStyle/>
          <a:p>
            <a:r>
              <a:rPr lang="en-US" sz="2200" b="1" dirty="0" err="1" smtClean="0">
                <a:latin typeface="Times New Roman" panose="02020603050405020304" pitchFamily="18" charset="0"/>
                <a:cs typeface="Times New Roman" panose="02020603050405020304" pitchFamily="18" charset="0"/>
              </a:rPr>
              <a:t>BlueStar</a:t>
            </a:r>
            <a:r>
              <a:rPr lang="en-US" sz="2200" b="1" dirty="0" smtClean="0">
                <a:latin typeface="Times New Roman" panose="02020603050405020304" pitchFamily="18" charset="0"/>
                <a:cs typeface="Times New Roman" panose="02020603050405020304" pitchFamily="18" charset="0"/>
              </a:rPr>
              <a:t> Offers Unmatched Customization</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09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4" name="TextBox 3"/>
          <p:cNvSpPr txBox="1"/>
          <p:nvPr/>
        </p:nvSpPr>
        <p:spPr>
          <a:xfrm>
            <a:off x="197696" y="372091"/>
            <a:ext cx="2243458" cy="423140"/>
          </a:xfrm>
          <a:prstGeom prst="rect">
            <a:avLst/>
          </a:prstGeom>
          <a:noFill/>
        </p:spPr>
        <p:txBody>
          <a:bodyPr wrap="none" lIns="83768" tIns="41884" rIns="83768" bIns="41884" rtlCol="0">
            <a:spAutoFit/>
          </a:bodyPr>
          <a:lstStyle/>
          <a:p>
            <a:r>
              <a:rPr lang="en-US" sz="2200" b="1" dirty="0" smtClean="0">
                <a:latin typeface="Times New Roman" panose="02020603050405020304" pitchFamily="18" charset="0"/>
                <a:cs typeface="Times New Roman" panose="02020603050405020304" pitchFamily="18" charset="0"/>
              </a:rPr>
              <a:t>Designers Choice</a:t>
            </a:r>
            <a:endParaRPr lang="en-US" sz="2200" b="1"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r="50000" b="54186"/>
          <a:stretch/>
        </p:blipFill>
        <p:spPr bwMode="auto">
          <a:xfrm>
            <a:off x="76596" y="1042853"/>
            <a:ext cx="4729116"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53869"/>
          <a:stretch/>
        </p:blipFill>
        <p:spPr bwMode="auto">
          <a:xfrm>
            <a:off x="2581659" y="2869843"/>
            <a:ext cx="4248653" cy="191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50000"/>
          <a:stretch/>
        </p:blipFill>
        <p:spPr bwMode="auto">
          <a:xfrm>
            <a:off x="4937919" y="4252119"/>
            <a:ext cx="4495800" cy="219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40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4" name="TextBox 3"/>
          <p:cNvSpPr txBox="1"/>
          <p:nvPr/>
        </p:nvSpPr>
        <p:spPr>
          <a:xfrm>
            <a:off x="197696" y="372091"/>
            <a:ext cx="6342978" cy="423140"/>
          </a:xfrm>
          <a:prstGeom prst="rect">
            <a:avLst/>
          </a:prstGeom>
          <a:noFill/>
        </p:spPr>
        <p:txBody>
          <a:bodyPr wrap="none" lIns="83768" tIns="41884" rIns="83768" bIns="41884" rtlCol="0">
            <a:spAutoFit/>
          </a:bodyPr>
          <a:lstStyle/>
          <a:p>
            <a:r>
              <a:rPr lang="en-US" sz="2200" b="1" dirty="0" smtClean="0">
                <a:latin typeface="Times New Roman" panose="02020603050405020304" pitchFamily="18" charset="0"/>
                <a:cs typeface="Times New Roman" panose="02020603050405020304" pitchFamily="18" charset="0"/>
              </a:rPr>
              <a:t>Try it all with our </a:t>
            </a:r>
            <a:r>
              <a:rPr lang="en-US" sz="2200" b="1" dirty="0">
                <a:latin typeface="Times New Roman" panose="02020603050405020304" pitchFamily="18" charset="0"/>
                <a:cs typeface="Times New Roman" panose="02020603050405020304" pitchFamily="18" charset="0"/>
              </a:rPr>
              <a:t>Build Your Own </a:t>
            </a:r>
            <a:r>
              <a:rPr lang="en-US" sz="2200" b="1" dirty="0" err="1">
                <a:latin typeface="Times New Roman" panose="02020603050405020304" pitchFamily="18" charset="0"/>
                <a:cs typeface="Times New Roman" panose="02020603050405020304" pitchFamily="18" charset="0"/>
              </a:rPr>
              <a:t>BlueStar</a:t>
            </a:r>
            <a:r>
              <a:rPr lang="en-US" sz="2200" b="1" baseline="30000" dirty="0" smtClean="0">
                <a:latin typeface="Times New Roman" panose="020206030504050203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 Tool</a:t>
            </a:r>
            <a:endParaRPr lang="en-US" sz="2200" b="1"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3" y="1280319"/>
            <a:ext cx="9875838" cy="45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2319" y="6157119"/>
            <a:ext cx="4343400" cy="381000"/>
          </a:xfrm>
          <a:prstGeom prst="rect">
            <a:avLst/>
          </a:prstGeom>
          <a:noFill/>
        </p:spPr>
        <p:txBody>
          <a:bodyPr wrap="square" rtlCol="0">
            <a:spAutoFit/>
          </a:bodyPr>
          <a:lstStyle/>
          <a:p>
            <a:r>
              <a:rPr lang="en-US" dirty="0" smtClean="0"/>
              <a:t>ADD URL</a:t>
            </a:r>
            <a:endParaRPr lang="en-US" dirty="0"/>
          </a:p>
        </p:txBody>
      </p:sp>
    </p:spTree>
    <p:extLst>
      <p:ext uri="{BB962C8B-B14F-4D97-AF65-F5344CB8AC3E}">
        <p14:creationId xmlns:p14="http://schemas.microsoft.com/office/powerpoint/2010/main" val="3540171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 y="354806"/>
            <a:ext cx="41148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 y="6766879"/>
            <a:ext cx="9875520" cy="82296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39" y="1367631"/>
            <a:ext cx="8766197" cy="526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806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9"/>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67" y="2599180"/>
            <a:ext cx="4600130" cy="297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319" y="746919"/>
            <a:ext cx="3230562"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9919" y="891298"/>
            <a:ext cx="2864227" cy="72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r="7500"/>
          <a:stretch/>
        </p:blipFill>
        <p:spPr bwMode="auto">
          <a:xfrm>
            <a:off x="4935976" y="1759744"/>
            <a:ext cx="4205319" cy="465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8438" y="1955558"/>
            <a:ext cx="2318263"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BlueStarCooking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399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9"/>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197696" y="372091"/>
            <a:ext cx="5569048" cy="423140"/>
          </a:xfrm>
          <a:prstGeom prst="rect">
            <a:avLst/>
          </a:prstGeom>
          <a:noFill/>
        </p:spPr>
        <p:txBody>
          <a:bodyPr wrap="none" lIns="83768" tIns="41884" rIns="83768" bIns="41884" rtlCol="0">
            <a:spAutoFit/>
          </a:bodyPr>
          <a:lstStyle/>
          <a:p>
            <a:r>
              <a:rPr lang="en-US" sz="2200" b="1" dirty="0" smtClean="0">
                <a:latin typeface="Times New Roman" panose="02020603050405020304" pitchFamily="18" charset="0"/>
                <a:cs typeface="Times New Roman" panose="02020603050405020304" pitchFamily="18" charset="0"/>
              </a:rPr>
              <a:t>Trade Support – Specifier Rewards Program</a:t>
            </a:r>
            <a:endParaRPr lang="en-US" sz="2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74732" y="1889919"/>
            <a:ext cx="4267200" cy="347787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NEW!  Trade Cash Rewards for Specifying </a:t>
            </a:r>
            <a:r>
              <a:rPr lang="en-US" sz="2000" b="1" dirty="0" err="1" smtClean="0">
                <a:latin typeface="Times New Roman" panose="02020603050405020304" pitchFamily="18" charset="0"/>
                <a:cs typeface="Times New Roman" panose="02020603050405020304" pitchFamily="18" charset="0"/>
              </a:rPr>
              <a:t>BlueStar</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Open to all builders, designers and architects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Cash spiffs paid for specifying select </a:t>
            </a:r>
            <a:r>
              <a:rPr lang="en-US" sz="2000" dirty="0" err="1">
                <a:latin typeface="Times New Roman" panose="02020603050405020304" pitchFamily="18" charset="0"/>
                <a:cs typeface="Times New Roman" panose="02020603050405020304" pitchFamily="18" charset="0"/>
              </a:rPr>
              <a:t>BlueStar</a:t>
            </a:r>
            <a:r>
              <a:rPr lang="en-US" sz="2000" dirty="0">
                <a:latin typeface="Times New Roman" panose="02020603050405020304" pitchFamily="18" charset="0"/>
                <a:cs typeface="Times New Roman" panose="02020603050405020304" pitchFamily="18" charset="0"/>
              </a:rPr>
              <a:t> products </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Sign up at bluestarcooking.com/resources</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119" y="825749"/>
            <a:ext cx="4892675" cy="592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809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931" y="1020334"/>
            <a:ext cx="5715000" cy="348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3" name="Rectangle 2"/>
          <p:cNvSpPr/>
          <p:nvPr/>
        </p:nvSpPr>
        <p:spPr>
          <a:xfrm>
            <a:off x="73521" y="1749335"/>
            <a:ext cx="3920410" cy="2031325"/>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Win the </a:t>
            </a:r>
            <a:r>
              <a:rPr lang="en-US" b="1" dirty="0">
                <a:latin typeface="Times New Roman" panose="02020603050405020304" pitchFamily="18" charset="0"/>
                <a:cs typeface="Times New Roman" panose="02020603050405020304" pitchFamily="18" charset="0"/>
              </a:rPr>
              <a:t>title of </a:t>
            </a:r>
            <a:r>
              <a:rPr lang="en-US" b="1" dirty="0" err="1" smtClean="0">
                <a:latin typeface="Times New Roman" panose="02020603050405020304" pitchFamily="18" charset="0"/>
                <a:cs typeface="Times New Roman" panose="02020603050405020304" pitchFamily="18" charset="0"/>
              </a:rPr>
              <a:t>BlueStar</a:t>
            </a:r>
            <a:r>
              <a:rPr lang="en-US" b="1" baseline="30000"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Kitchen Designer of the Year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Grand Prize Winner: up to $15,000 in </a:t>
            </a:r>
            <a:r>
              <a:rPr lang="en-US" dirty="0" err="1" smtClean="0">
                <a:latin typeface="Times New Roman" panose="02020603050405020304" pitchFamily="18" charset="0"/>
                <a:cs typeface="Times New Roman" panose="02020603050405020304" pitchFamily="18" charset="0"/>
              </a:rPr>
              <a:t>BlueStar</a:t>
            </a:r>
            <a:r>
              <a:rPr lang="en-US" dirty="0" smtClean="0">
                <a:latin typeface="Times New Roman" panose="02020603050405020304" pitchFamily="18" charset="0"/>
                <a:cs typeface="Times New Roman" panose="02020603050405020304" pitchFamily="18" charset="0"/>
              </a:rPr>
              <a:t>® Products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Six </a:t>
            </a:r>
            <a:r>
              <a:rPr lang="en-US" dirty="0">
                <a:latin typeface="Times New Roman" panose="02020603050405020304" pitchFamily="18" charset="0"/>
                <a:cs typeface="Times New Roman" panose="02020603050405020304" pitchFamily="18" charset="0"/>
              </a:rPr>
              <a:t>Regional Winners: PR and advertising through our website and social media channels </a:t>
            </a:r>
          </a:p>
        </p:txBody>
      </p:sp>
      <p:sp>
        <p:nvSpPr>
          <p:cNvPr id="13" name="TextBox 12"/>
          <p:cNvSpPr txBox="1"/>
          <p:nvPr/>
        </p:nvSpPr>
        <p:spPr>
          <a:xfrm>
            <a:off x="197696" y="372091"/>
            <a:ext cx="3971495" cy="423140"/>
          </a:xfrm>
          <a:prstGeom prst="rect">
            <a:avLst/>
          </a:prstGeom>
          <a:noFill/>
        </p:spPr>
        <p:txBody>
          <a:bodyPr wrap="none" lIns="83768" tIns="41884" rIns="83768" bIns="41884" rtlCol="0">
            <a:spAutoFit/>
          </a:bodyPr>
          <a:lstStyle/>
          <a:p>
            <a:r>
              <a:rPr lang="en-US" sz="2200" b="1" dirty="0" smtClean="0">
                <a:latin typeface="Times New Roman" panose="02020603050405020304" pitchFamily="18" charset="0"/>
                <a:cs typeface="Times New Roman" panose="02020603050405020304" pitchFamily="18" charset="0"/>
              </a:rPr>
              <a:t>Annual Kitchen Design Contest</a:t>
            </a:r>
            <a:endParaRPr lang="en-US" sz="2200" b="1"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8" y="4774982"/>
            <a:ext cx="96996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64663">
            <a:off x="8368400" y="3111908"/>
            <a:ext cx="1294606" cy="180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4346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8" name="TextBox 7"/>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Color Authority Picks</a:t>
            </a:r>
            <a:endParaRPr lang="en-US" sz="2000" b="1"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94" y="1935957"/>
            <a:ext cx="179863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5" descr="Image result for benjamin moo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7" descr="Image result for benjamin moo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9" descr="Image result for benjamin moo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782" y="2236788"/>
            <a:ext cx="235426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3" descr="Image result for panto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5" descr="Image result for panton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1994" y="213677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110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8" name="TextBox 7"/>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Sherwin-Williams 2018 Color Pick</a:t>
            </a:r>
            <a:endParaRPr lang="en-US" sz="2000" b="1" dirty="0">
              <a:latin typeface="Times New Roman" panose="02020603050405020304" pitchFamily="18" charset="0"/>
              <a:cs typeface="Times New Roman" panose="02020603050405020304" pitchFamily="18"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37" y="823119"/>
            <a:ext cx="741362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1374" y="3642519"/>
            <a:ext cx="454977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72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9"/>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Benjamin Moore 2018 Color Pick</a:t>
            </a:r>
            <a:endParaRPr lang="en-US" sz="2000" b="1" dirty="0">
              <a:latin typeface="Times New Roman" panose="02020603050405020304" pitchFamily="18" charset="0"/>
              <a:cs typeface="Times New Roman" panose="02020603050405020304" pitchFamily="18" charset="0"/>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119" y="873125"/>
            <a:ext cx="7772400" cy="583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756" y="2773362"/>
            <a:ext cx="2041525"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50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13519"/>
            <a:ext cx="8518525" cy="654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6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sp>
        <p:nvSpPr>
          <p:cNvPr id="8" name="TextBox 7"/>
          <p:cNvSpPr txBox="1"/>
          <p:nvPr/>
        </p:nvSpPr>
        <p:spPr>
          <a:xfrm>
            <a:off x="1845250" y="2862126"/>
            <a:ext cx="5791200" cy="577029"/>
          </a:xfrm>
          <a:prstGeom prst="rect">
            <a:avLst/>
          </a:prstGeom>
          <a:noFill/>
        </p:spPr>
        <p:txBody>
          <a:bodyPr wrap="square" lIns="83768" tIns="41884" rIns="83768" bIns="41884"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Trends We See</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3" y="1039813"/>
            <a:ext cx="8016875"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119" y="365919"/>
            <a:ext cx="5791200" cy="392363"/>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Color in the Kitchen</a:t>
            </a:r>
            <a:endParaRPr lang="en-US" sz="20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Tree>
    <p:extLst>
      <p:ext uri="{BB962C8B-B14F-4D97-AF65-F5344CB8AC3E}">
        <p14:creationId xmlns:p14="http://schemas.microsoft.com/office/powerpoint/2010/main" val="3740233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8" name="TextBox 7"/>
          <p:cNvSpPr txBox="1"/>
          <p:nvPr/>
        </p:nvSpPr>
        <p:spPr>
          <a:xfrm>
            <a:off x="61119" y="365919"/>
            <a:ext cx="5791200" cy="700139"/>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Fall / Winter 2018</a:t>
            </a:r>
          </a:p>
          <a:p>
            <a:r>
              <a:rPr lang="en-US" sz="2000" b="1" dirty="0" smtClean="0">
                <a:latin typeface="Times New Roman" panose="02020603050405020304" pitchFamily="18" charset="0"/>
                <a:cs typeface="Times New Roman" panose="02020603050405020304" pitchFamily="18" charset="0"/>
              </a:rPr>
              <a:t>Purple Palette and Pattern </a:t>
            </a:r>
            <a:endParaRPr lang="en-US" sz="2000" b="1"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119" y="273844"/>
            <a:ext cx="5013325"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19" y="6120388"/>
            <a:ext cx="2792624"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Traditional Home Magazine</a:t>
            </a:r>
          </a:p>
          <a:p>
            <a:r>
              <a:rPr lang="en-US" dirty="0" smtClean="0">
                <a:latin typeface="Times New Roman" panose="02020603050405020304" pitchFamily="18" charset="0"/>
                <a:cs typeface="Times New Roman" panose="02020603050405020304" pitchFamily="18" charset="0"/>
              </a:rPr>
              <a:t>Oct/Nov 2017</a:t>
            </a:r>
          </a:p>
        </p:txBody>
      </p:sp>
    </p:spTree>
    <p:extLst>
      <p:ext uri="{BB962C8B-B14F-4D97-AF65-F5344CB8AC3E}">
        <p14:creationId xmlns:p14="http://schemas.microsoft.com/office/powerpoint/2010/main" val="662616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7" name="TextBox 6"/>
          <p:cNvSpPr txBox="1"/>
          <p:nvPr/>
        </p:nvSpPr>
        <p:spPr>
          <a:xfrm>
            <a:off x="61119" y="365919"/>
            <a:ext cx="5791200" cy="700139"/>
          </a:xfrm>
          <a:prstGeom prst="rect">
            <a:avLst/>
          </a:prstGeom>
          <a:noFill/>
        </p:spPr>
        <p:txBody>
          <a:bodyPr wrap="square" lIns="83768" tIns="41884" rIns="83768" bIns="41884" rtlCol="0">
            <a:spAutoFit/>
          </a:bodyPr>
          <a:lstStyle/>
          <a:p>
            <a:r>
              <a:rPr lang="en-US" sz="2000" b="1" dirty="0" smtClean="0">
                <a:latin typeface="Times New Roman" panose="02020603050405020304" pitchFamily="18" charset="0"/>
                <a:cs typeface="Times New Roman" panose="02020603050405020304" pitchFamily="18" charset="0"/>
              </a:rPr>
              <a:t>Fall / Winter 2018</a:t>
            </a:r>
          </a:p>
          <a:p>
            <a:r>
              <a:rPr lang="en-US" sz="2000" b="1" dirty="0" smtClean="0">
                <a:latin typeface="Times New Roman" panose="02020603050405020304" pitchFamily="18" charset="0"/>
                <a:cs typeface="Times New Roman" panose="02020603050405020304" pitchFamily="18" charset="0"/>
              </a:rPr>
              <a:t>Purple Palette and Pattern </a:t>
            </a:r>
            <a:endParaRPr lang="en-US" sz="2000" b="1"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9" y="1204119"/>
            <a:ext cx="7635875"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002" y="4773612"/>
            <a:ext cx="4937125"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653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21319</TotalTime>
  <Words>1522</Words>
  <Application>Microsoft Office PowerPoint</Application>
  <PresentationFormat>Custom</PresentationFormat>
  <Paragraphs>104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Schutte</dc:creator>
  <cp:lastModifiedBy>David Prestianni</cp:lastModifiedBy>
  <cp:revision>193</cp:revision>
  <dcterms:created xsi:type="dcterms:W3CDTF">2017-05-01T17:42:54Z</dcterms:created>
  <dcterms:modified xsi:type="dcterms:W3CDTF">2017-10-19T13:34:30Z</dcterms:modified>
</cp:coreProperties>
</file>