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81" r:id="rId2"/>
    <p:sldId id="256" r:id="rId3"/>
    <p:sldId id="321" r:id="rId4"/>
    <p:sldId id="283" r:id="rId5"/>
    <p:sldId id="317" r:id="rId6"/>
    <p:sldId id="286" r:id="rId7"/>
    <p:sldId id="322" r:id="rId8"/>
    <p:sldId id="284" r:id="rId9"/>
    <p:sldId id="287" r:id="rId10"/>
    <p:sldId id="288" r:id="rId11"/>
    <p:sldId id="324" r:id="rId12"/>
    <p:sldId id="325" r:id="rId13"/>
    <p:sldId id="318" r:id="rId14"/>
    <p:sldId id="295" r:id="rId15"/>
    <p:sldId id="289" r:id="rId16"/>
    <p:sldId id="290" r:id="rId17"/>
    <p:sldId id="292" r:id="rId18"/>
    <p:sldId id="323" r:id="rId19"/>
    <p:sldId id="293" r:id="rId20"/>
    <p:sldId id="319" r:id="rId21"/>
    <p:sldId id="296" r:id="rId22"/>
    <p:sldId id="313" r:id="rId23"/>
    <p:sldId id="297" r:id="rId24"/>
    <p:sldId id="314" r:id="rId25"/>
    <p:sldId id="298" r:id="rId26"/>
    <p:sldId id="316" r:id="rId27"/>
    <p:sldId id="327" r:id="rId28"/>
    <p:sldId id="328" r:id="rId29"/>
    <p:sldId id="310" r:id="rId30"/>
    <p:sldId id="309" r:id="rId31"/>
    <p:sldId id="311" r:id="rId32"/>
    <p:sldId id="302" r:id="rId33"/>
    <p:sldId id="320" r:id="rId34"/>
    <p:sldId id="303" r:id="rId35"/>
    <p:sldId id="304" r:id="rId36"/>
    <p:sldId id="305" r:id="rId37"/>
    <p:sldId id="326" r:id="rId38"/>
    <p:sldId id="306" r:id="rId39"/>
    <p:sldId id="307" r:id="rId40"/>
    <p:sldId id="308" r:id="rId41"/>
  </p:sldIdLst>
  <p:sldSz cx="9875838" cy="7589838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8754" autoAdjust="0"/>
  </p:normalViewPr>
  <p:slideViewPr>
    <p:cSldViewPr>
      <p:cViewPr>
        <p:scale>
          <a:sx n="80" d="100"/>
          <a:sy n="80" d="100"/>
        </p:scale>
        <p:origin x="-2304" y="-480"/>
      </p:cViewPr>
      <p:guideLst>
        <p:guide orient="horz" pos="2391"/>
        <p:guide pos="311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2D8B7-F672-4CBB-AAA6-BD04C9B03F69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85800"/>
            <a:ext cx="4460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59F9B-2C80-4747-919B-3FD3448D0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384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0688" y="2357771"/>
            <a:ext cx="8394462" cy="162689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1377" y="4300908"/>
            <a:ext cx="6913087" cy="193962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7C6C-5426-4058-B3E1-B21E3690A676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8B3C-25F4-461D-ABAE-164D3A0E3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976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7C6C-5426-4058-B3E1-B21E3690A676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8B3C-25F4-461D-ABAE-164D3A0E3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981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34359" y="303947"/>
            <a:ext cx="2398662" cy="647595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228" y="303947"/>
            <a:ext cx="7036535" cy="647595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7C6C-5426-4058-B3E1-B21E3690A676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8B3C-25F4-461D-ABAE-164D3A0E3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506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7C6C-5426-4058-B3E1-B21E3690A676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8B3C-25F4-461D-ABAE-164D3A0E3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43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0123" y="4877175"/>
            <a:ext cx="8394462" cy="150742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0123" y="3216897"/>
            <a:ext cx="8394462" cy="166027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7C6C-5426-4058-B3E1-B21E3690A676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8B3C-25F4-461D-ABAE-164D3A0E3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570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228" y="1770964"/>
            <a:ext cx="4716741" cy="500894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4565" y="1770964"/>
            <a:ext cx="4718456" cy="500894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7C6C-5426-4058-B3E1-B21E3690A676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8B3C-25F4-461D-ABAE-164D3A0E3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009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92" y="303945"/>
            <a:ext cx="8888254" cy="126497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792" y="1698930"/>
            <a:ext cx="4363544" cy="7080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792" y="2406962"/>
            <a:ext cx="4363544" cy="437294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6789" y="1698930"/>
            <a:ext cx="4365258" cy="7080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6789" y="2406962"/>
            <a:ext cx="4365258" cy="437294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7C6C-5426-4058-B3E1-B21E3690A676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8B3C-25F4-461D-ABAE-164D3A0E3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326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7C6C-5426-4058-B3E1-B21E3690A676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8B3C-25F4-461D-ABAE-164D3A0E3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056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7C6C-5426-4058-B3E1-B21E3690A676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8B3C-25F4-461D-ABAE-164D3A0E3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886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93" y="302188"/>
            <a:ext cx="3249083" cy="128605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1178" y="302190"/>
            <a:ext cx="5520868" cy="64777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793" y="1588245"/>
            <a:ext cx="3249083" cy="519166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7C6C-5426-4058-B3E1-B21E3690A676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8B3C-25F4-461D-ABAE-164D3A0E3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420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5734" y="5312887"/>
            <a:ext cx="5925503" cy="6272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35734" y="678166"/>
            <a:ext cx="5925503" cy="455390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35734" y="5940103"/>
            <a:ext cx="5925503" cy="890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7C6C-5426-4058-B3E1-B21E3690A676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8B3C-25F4-461D-ABAE-164D3A0E3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716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792" y="303945"/>
            <a:ext cx="8888254" cy="12649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792" y="1770964"/>
            <a:ext cx="8888254" cy="5008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3792" y="7034657"/>
            <a:ext cx="2304362" cy="404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57C6C-5426-4058-B3E1-B21E3690A676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74246" y="7034657"/>
            <a:ext cx="3127349" cy="404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77684" y="7034657"/>
            <a:ext cx="2304362" cy="404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48B3C-25F4-461D-ABAE-164D3A0E3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408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4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12" Type="http://schemas.openxmlformats.org/officeDocument/2006/relationships/image" Target="../media/image7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jpeg"/><Relationship Id="rId11" Type="http://schemas.openxmlformats.org/officeDocument/2006/relationships/image" Target="../media/image73.jpeg"/><Relationship Id="rId5" Type="http://schemas.openxmlformats.org/officeDocument/2006/relationships/image" Target="../media/image67.jpeg"/><Relationship Id="rId10" Type="http://schemas.openxmlformats.org/officeDocument/2006/relationships/image" Target="../media/image72.jpeg"/><Relationship Id="rId4" Type="http://schemas.openxmlformats.org/officeDocument/2006/relationships/image" Target="../media/image66.jpeg"/><Relationship Id="rId9" Type="http://schemas.openxmlformats.org/officeDocument/2006/relationships/image" Target="../media/image7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14"/>
            <a:ext cx="9875838" cy="758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975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60" y="2651919"/>
            <a:ext cx="2545147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" y="6766878"/>
            <a:ext cx="9875520" cy="8229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204"/>
          <a:stretch/>
        </p:blipFill>
        <p:spPr>
          <a:xfrm>
            <a:off x="159" y="0"/>
            <a:ext cx="9875520" cy="2741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47319" y="1321787"/>
            <a:ext cx="5033857" cy="392363"/>
          </a:xfrm>
          <a:prstGeom prst="rect">
            <a:avLst/>
          </a:prstGeom>
          <a:noFill/>
        </p:spPr>
        <p:txBody>
          <a:bodyPr wrap="square" lIns="83768" tIns="41884" rIns="83768" bIns="41884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Chef-Inspired Performance &amp; Features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47319" y="3370137"/>
            <a:ext cx="4133688" cy="392363"/>
          </a:xfrm>
          <a:prstGeom prst="rect">
            <a:avLst/>
          </a:prstGeom>
          <a:noFill/>
        </p:spPr>
        <p:txBody>
          <a:bodyPr wrap="square" lIns="83768" tIns="41884" rIns="83768" bIns="41884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Unsurpassed Customization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149" y="594519"/>
            <a:ext cx="2519237" cy="184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85" y="4709319"/>
            <a:ext cx="2492002" cy="1933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947319" y="5479936"/>
            <a:ext cx="4133688" cy="392363"/>
          </a:xfrm>
          <a:prstGeom prst="rect">
            <a:avLst/>
          </a:prstGeom>
          <a:noFill/>
        </p:spPr>
        <p:txBody>
          <a:bodyPr wrap="square" lIns="83768" tIns="41884" rIns="83768" bIns="41884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Handcrafted Quality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04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" y="6766878"/>
            <a:ext cx="9875520" cy="8229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204"/>
          <a:stretch/>
        </p:blipFill>
        <p:spPr>
          <a:xfrm>
            <a:off x="159" y="0"/>
            <a:ext cx="9875520" cy="2741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730" y="442119"/>
            <a:ext cx="5033857" cy="392363"/>
          </a:xfrm>
          <a:prstGeom prst="rect">
            <a:avLst/>
          </a:prstGeom>
          <a:noFill/>
        </p:spPr>
        <p:txBody>
          <a:bodyPr wrap="square" lIns="83768" tIns="41884" rIns="83768" bIns="41884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Chef-Inspired Performance &amp; Features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824967" y="1051719"/>
            <a:ext cx="82259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u="non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BlueStar</a:t>
            </a:r>
            <a:r>
              <a:rPr lang="en-US" u="non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® is focused on bringing restaurant quality results to discerning</a:t>
            </a:r>
            <a:r>
              <a:rPr lang="en-US" u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home chefs.</a:t>
            </a:r>
          </a:p>
          <a:p>
            <a:pPr algn="ctr"/>
            <a:endParaRPr lang="en-US" u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leading capacity in booth cooking &amp; refrigeration, plus commercial-grade features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BlueStar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® appliances are designed and tested for the ultimate in performance.  </a:t>
            </a:r>
            <a:endParaRPr lang="en-US" u="non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DSC_7266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SC_7266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585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07" y="2431256"/>
            <a:ext cx="4198937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5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019" y="2431256"/>
            <a:ext cx="4229100" cy="357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334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" y="6766878"/>
            <a:ext cx="9875520" cy="8229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204"/>
          <a:stretch/>
        </p:blipFill>
        <p:spPr>
          <a:xfrm>
            <a:off x="159" y="0"/>
            <a:ext cx="9875520" cy="2741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119" y="365919"/>
            <a:ext cx="5791200" cy="392363"/>
          </a:xfrm>
          <a:prstGeom prst="rect">
            <a:avLst/>
          </a:prstGeom>
          <a:noFill/>
        </p:spPr>
        <p:txBody>
          <a:bodyPr wrap="square" lIns="83768" tIns="41884" rIns="83768" bIns="41884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Unsurpassed Customization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0125"/>
          <a:stretch/>
        </p:blipFill>
        <p:spPr bwMode="auto">
          <a:xfrm>
            <a:off x="-15081" y="5677158"/>
            <a:ext cx="4920963" cy="1057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826340" y="899319"/>
            <a:ext cx="8225904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600" u="non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Customize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cooking, refrigeration and ventilation appliances with over </a:t>
            </a:r>
            <a:r>
              <a:rPr lang="en-US" sz="1600" b="1" u="non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750+ standard</a:t>
            </a:r>
            <a:r>
              <a:rPr lang="en-US" sz="1600" b="1" u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colors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 finishes or </a:t>
            </a:r>
            <a:r>
              <a:rPr lang="en-US" sz="1600" b="1" u="non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custom </a:t>
            </a:r>
            <a:r>
              <a:rPr lang="en-US" sz="1600" b="1" u="non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color </a:t>
            </a:r>
            <a:r>
              <a:rPr lang="en-US" sz="1600" b="1" u="non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match </a:t>
            </a:r>
            <a:r>
              <a:rPr lang="en-US" sz="1600" u="non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1600" u="non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exact specifications</a:t>
            </a:r>
            <a:r>
              <a:rPr lang="en-US" sz="1600" u="non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Plus </a:t>
            </a:r>
            <a:r>
              <a:rPr lang="en-US" sz="1600" b="1" u="non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metal trim </a:t>
            </a:r>
            <a:r>
              <a:rPr lang="en-US" sz="1600" u="non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options.</a:t>
            </a:r>
            <a:r>
              <a:rPr lang="en-US" sz="1600" u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u="non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u="non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9435"/>
          <a:stretch/>
        </p:blipFill>
        <p:spPr bwMode="auto">
          <a:xfrm>
            <a:off x="4939292" y="5691283"/>
            <a:ext cx="4920963" cy="1075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19" y="1669818"/>
            <a:ext cx="3657600" cy="383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432" y="1669818"/>
            <a:ext cx="4457700" cy="381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334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" y="6766878"/>
            <a:ext cx="9875520" cy="8229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204"/>
          <a:stretch/>
        </p:blipFill>
        <p:spPr>
          <a:xfrm>
            <a:off x="159" y="0"/>
            <a:ext cx="9875520" cy="274161"/>
          </a:xfrm>
          <a:prstGeom prst="rect">
            <a:avLst/>
          </a:prstGeom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94519" y="1966119"/>
            <a:ext cx="3922910" cy="162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3768" tIns="41884" rIns="83768" bIns="41884">
            <a:spAutoFit/>
          </a:bodyPr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Handcrafted in our factory in PA using superior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-quality, commercial grade stainless steel,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products are designed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withstand the rigors of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busiest home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kitchens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697" y="372091"/>
            <a:ext cx="4487199" cy="423140"/>
          </a:xfrm>
          <a:prstGeom prst="rect">
            <a:avLst/>
          </a:prstGeom>
          <a:noFill/>
        </p:spPr>
        <p:txBody>
          <a:bodyPr wrap="none" lIns="83768" tIns="41884" rIns="83768" bIns="41884" rtlCol="0">
            <a:spAutoFit/>
          </a:bodyPr>
          <a:lstStyle/>
          <a:p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Handcrafted, Durable Construction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066" y="365919"/>
            <a:ext cx="4266378" cy="618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167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875837" cy="758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5919" y="3071644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Cooking Overview</a:t>
            </a:r>
            <a:endParaRPr lang="en-US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04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" y="6766878"/>
            <a:ext cx="9875520" cy="8229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204"/>
          <a:stretch/>
        </p:blipFill>
        <p:spPr>
          <a:xfrm>
            <a:off x="159" y="0"/>
            <a:ext cx="9875520" cy="2741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697" y="372091"/>
            <a:ext cx="4505039" cy="423140"/>
          </a:xfrm>
          <a:prstGeom prst="rect">
            <a:avLst/>
          </a:prstGeom>
          <a:noFill/>
        </p:spPr>
        <p:txBody>
          <a:bodyPr wrap="none" lIns="83768" tIns="41884" rIns="83768" bIns="41884" rtlCol="0">
            <a:spAutoFit/>
          </a:bodyPr>
          <a:lstStyle/>
          <a:p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Powerful and Precise Open Burners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727365" y="1386527"/>
            <a:ext cx="4162644" cy="91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3768" tIns="41884" rIns="83768" bIns="41884" anchor="ctr">
            <a:spAutoFit/>
          </a:bodyPr>
          <a:lstStyle/>
          <a:p>
            <a:r>
              <a:rPr lang="en-US" u="non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 to 25,000 BTUs, </a:t>
            </a:r>
            <a:r>
              <a:rPr lang="en-US" u="non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perfect for achieving a rapid boil, high-heat sear, or the perfect sauté.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727512" y="3475627"/>
            <a:ext cx="4162644" cy="638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3768" tIns="41884" rIns="83768" bIns="41884" anchor="ctr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Place the wok directly in the open flame for even, high-heat authentic wok cooking.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4727671" y="5610572"/>
            <a:ext cx="4162644" cy="639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3768" tIns="41884" rIns="83768" bIns="41884" anchor="ctr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Gentle 130ºF simmer is perfect for gently warming delicate soups and sauces.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" y="1018303"/>
            <a:ext cx="4572000" cy="165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0212"/>
            <a:ext cx="4572000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9" y="4937919"/>
            <a:ext cx="4572000" cy="165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004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" y="6766878"/>
            <a:ext cx="9875520" cy="8229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204"/>
          <a:stretch/>
        </p:blipFill>
        <p:spPr>
          <a:xfrm>
            <a:off x="159" y="0"/>
            <a:ext cx="9875520" cy="2741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697" y="372091"/>
            <a:ext cx="3337194" cy="423140"/>
          </a:xfrm>
          <a:prstGeom prst="rect">
            <a:avLst/>
          </a:prstGeom>
          <a:noFill/>
        </p:spPr>
        <p:txBody>
          <a:bodyPr wrap="none" lIns="83768" tIns="41884" rIns="83768" bIns="41884" rtlCol="0">
            <a:spAutoFit/>
          </a:bodyPr>
          <a:lstStyle/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Commercial-Grade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Ovens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0168" y="5422373"/>
            <a:ext cx="2808021" cy="834299"/>
          </a:xfrm>
          <a:prstGeom prst="rect">
            <a:avLst/>
          </a:prstGeom>
          <a:noFill/>
        </p:spPr>
        <p:txBody>
          <a:bodyPr wrap="square" lIns="83768" tIns="41884" rIns="83768" bIns="41884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Extra-large oven capacity accommodates 18” x 26” commercial baking sheet.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34891" y="5422373"/>
            <a:ext cx="2808021" cy="1084589"/>
          </a:xfrm>
          <a:prstGeom prst="rect">
            <a:avLst/>
          </a:prstGeom>
          <a:noFill/>
        </p:spPr>
        <p:txBody>
          <a:bodyPr wrap="square" lIns="83768" tIns="41884" rIns="83768" bIns="41884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Unique oven baffle design and convection fan system result in even heat distribution for precise, accurate baking.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67807" y="5422373"/>
            <a:ext cx="2808021" cy="834299"/>
          </a:xfrm>
          <a:prstGeom prst="rect">
            <a:avLst/>
          </a:prstGeom>
          <a:noFill/>
        </p:spPr>
        <p:txBody>
          <a:bodyPr wrap="square" lIns="83768" tIns="41884" rIns="83768" bIns="41884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15,000 BTU broiler produces 1850 degrees of intense searing heat.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2" y="1042674"/>
            <a:ext cx="3208337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338" y="1019159"/>
            <a:ext cx="3208337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592" y="1018687"/>
            <a:ext cx="3208337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004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" y="6766878"/>
            <a:ext cx="9875520" cy="8229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204"/>
          <a:stretch/>
        </p:blipFill>
        <p:spPr>
          <a:xfrm>
            <a:off x="159" y="0"/>
            <a:ext cx="9875520" cy="2741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697" y="372091"/>
            <a:ext cx="3775287" cy="423140"/>
          </a:xfrm>
          <a:prstGeom prst="rect">
            <a:avLst/>
          </a:prstGeom>
          <a:noFill/>
        </p:spPr>
        <p:txBody>
          <a:bodyPr wrap="none" lIns="83768" tIns="41884" rIns="83768" bIns="41884" rtlCol="0">
            <a:spAutoFit/>
          </a:bodyPr>
          <a:lstStyle/>
          <a:p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Customize with Color &amp; Trim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9855" y="975519"/>
            <a:ext cx="9388422" cy="79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u="non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Color in the kitchen continues to grow in popularity.  </a:t>
            </a:r>
          </a:p>
          <a:p>
            <a:pPr algn="ctr">
              <a:lnSpc>
                <a:spcPct val="90000"/>
              </a:lnSpc>
            </a:pPr>
            <a:r>
              <a:rPr lang="en-US" u="non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Choose from </a:t>
            </a:r>
            <a:r>
              <a:rPr lang="en-US" u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750+ colors &amp; finishes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10 trim options for </a:t>
            </a:r>
            <a:r>
              <a:rPr lang="en-US" u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unique kitchen design.</a:t>
            </a:r>
            <a:endParaRPr lang="en-US" u="non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119" y="2042319"/>
            <a:ext cx="4817406" cy="320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50" name="Picture 6" descr="C:\Users\apelicata\AppData\Local\Microsoft\Windows\Temporary Internet Files\Content.Outlook\KCBSHO7W\DSC_726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84" y="2100377"/>
            <a:ext cx="3505200" cy="415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04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" y="6766878"/>
            <a:ext cx="9875520" cy="8229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31" b="18167"/>
          <a:stretch/>
        </p:blipFill>
        <p:spPr>
          <a:xfrm>
            <a:off x="6784912" y="6812598"/>
            <a:ext cx="3090926" cy="7315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" y="0"/>
            <a:ext cx="9875520" cy="2221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519" y="411798"/>
            <a:ext cx="4246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Customize with Painted Knobs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42119" y="852997"/>
            <a:ext cx="8860235" cy="79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u="non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 a</a:t>
            </a:r>
            <a:r>
              <a:rPr lang="en-US" u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pop of color to the kitchen ties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any color scheme, choose from 190+ colors</a:t>
            </a:r>
            <a:endParaRPr lang="en-US" u="non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19" y="1651496"/>
            <a:ext cx="4778375" cy="430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919" y="1661319"/>
            <a:ext cx="3429000" cy="430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77" y="5988154"/>
            <a:ext cx="8724900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12936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" y="6766878"/>
            <a:ext cx="9875520" cy="8229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204"/>
          <a:stretch/>
        </p:blipFill>
        <p:spPr>
          <a:xfrm>
            <a:off x="159" y="0"/>
            <a:ext cx="9875520" cy="2741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696" y="372091"/>
            <a:ext cx="4842890" cy="423140"/>
          </a:xfrm>
          <a:prstGeom prst="rect">
            <a:avLst/>
          </a:prstGeom>
          <a:noFill/>
        </p:spPr>
        <p:txBody>
          <a:bodyPr wrap="none" lIns="83768" tIns="41884" rIns="83768" bIns="41884" rtlCol="0">
            <a:spAutoFit/>
          </a:bodyPr>
          <a:lstStyle/>
          <a:p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Near Unlimited Configuration Options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6538119" y="1524903"/>
            <a:ext cx="2057400" cy="82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3768" tIns="41884" rIns="83768" bIns="41884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Door Options: </a:t>
            </a:r>
            <a:endPara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Right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Left Hinge, Drop, Swing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5405156" y="4073289"/>
            <a:ext cx="3649016" cy="33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3768" tIns="41884" rIns="83768" bIns="41884">
            <a:spAutoFit/>
          </a:bodyPr>
          <a:lstStyle/>
          <a:p>
            <a:pPr algn="ctr"/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Backguard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Options: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Island,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6”, 17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24”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5405155" y="5547519"/>
            <a:ext cx="4257163" cy="577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3768" tIns="41884" rIns="83768" bIns="41884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Cooking Configurations: </a:t>
            </a:r>
            <a:endPara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Burners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Griddle,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Charbroiler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French Top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" r="4683"/>
          <a:stretch/>
        </p:blipFill>
        <p:spPr>
          <a:xfrm>
            <a:off x="167518" y="5436767"/>
            <a:ext cx="5162562" cy="798531"/>
          </a:xfrm>
          <a:prstGeom prst="rect">
            <a:avLst/>
          </a:prstGeom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99" y="1312863"/>
            <a:ext cx="4572000" cy="165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41" y="3413060"/>
            <a:ext cx="4572000" cy="165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004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" y="6766878"/>
            <a:ext cx="9875520" cy="8229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204"/>
          <a:stretch/>
        </p:blipFill>
        <p:spPr>
          <a:xfrm>
            <a:off x="159" y="0"/>
            <a:ext cx="9875520" cy="27416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7698" y="372092"/>
            <a:ext cx="6481513" cy="423126"/>
          </a:xfrm>
          <a:prstGeom prst="rect">
            <a:avLst/>
          </a:prstGeom>
          <a:noFill/>
        </p:spPr>
        <p:txBody>
          <a:bodyPr wrap="none" lIns="83754" tIns="41877" rIns="83754" bIns="41877" rtlCol="0">
            <a:spAutoFit/>
          </a:bodyPr>
          <a:lstStyle/>
          <a:p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BlueStar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Legacy: Handcrafted with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ride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ince 1880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6"/>
          <p:cNvSpPr txBox="1">
            <a:spLocks/>
          </p:cNvSpPr>
          <p:nvPr/>
        </p:nvSpPr>
        <p:spPr>
          <a:xfrm>
            <a:off x="442119" y="5547519"/>
            <a:ext cx="9067800" cy="10567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1880,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Prizer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-Painter Stove Works began manufacturing a full line of residential and commercial coal ranges, hot water heaters, furnaces, and heating stoves in Reading, PA.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319" y="1204119"/>
            <a:ext cx="4267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252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" y="6766878"/>
            <a:ext cx="9875520" cy="8229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204"/>
          <a:stretch/>
        </p:blipFill>
        <p:spPr>
          <a:xfrm>
            <a:off x="159" y="0"/>
            <a:ext cx="9875520" cy="2741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696" y="372091"/>
            <a:ext cx="6342978" cy="423140"/>
          </a:xfrm>
          <a:prstGeom prst="rect">
            <a:avLst/>
          </a:prstGeom>
          <a:noFill/>
        </p:spPr>
        <p:txBody>
          <a:bodyPr wrap="none" lIns="83768" tIns="41884" rIns="83768" bIns="41884" rtlCol="0">
            <a:spAutoFit/>
          </a:bodyPr>
          <a:lstStyle/>
          <a:p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Try it all with our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Build Your Own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BlueStar</a:t>
            </a:r>
            <a:r>
              <a:rPr lang="en-US" sz="22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®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Tool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08919" y="6080919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www.bluestarcooking.com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/inspiration/build-your-own/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127919"/>
            <a:ext cx="9875837" cy="450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017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" y="6766878"/>
            <a:ext cx="9875520" cy="8229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204"/>
          <a:stretch/>
        </p:blipFill>
        <p:spPr>
          <a:xfrm>
            <a:off x="159" y="0"/>
            <a:ext cx="9875520" cy="2741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7696" y="372091"/>
            <a:ext cx="2695248" cy="423140"/>
          </a:xfrm>
          <a:prstGeom prst="rect">
            <a:avLst/>
          </a:prstGeom>
          <a:noFill/>
        </p:spPr>
        <p:txBody>
          <a:bodyPr wrap="none" lIns="83768" tIns="41884" rIns="83768" bIns="41884" rtlCol="0">
            <a:spAutoFit/>
          </a:bodyPr>
          <a:lstStyle/>
          <a:p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Freestanding Ranges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109119" y="1744218"/>
            <a:ext cx="0" cy="47177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614319" y="1744217"/>
            <a:ext cx="0" cy="471770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530322" y="4874637"/>
            <a:ext cx="251863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22,000 BTU Burners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 Burner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Integrated Cooking Features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Swing Door Options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750+ Colors &amp; Finishes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24” up to 60”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sizes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30” starting at $4,799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83120" y="4859248"/>
            <a:ext cx="3031599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25,000 BTU Burners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 Burner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Interchangeable Griddle/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Charboiler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PowR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Oven Technology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750+ Colors &amp; Finishes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24” up to 60” sizes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30” starting at $6,195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3292" y="4966969"/>
            <a:ext cx="250902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15,000 BTU Open Burners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21,000 BTU Sealed Burners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Limited customization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Stainless steel only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24” up to 36”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30” starting at $3,499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449" y="1309874"/>
            <a:ext cx="1007689" cy="5038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342" y="1309874"/>
            <a:ext cx="1007689" cy="5038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83" y="1309874"/>
            <a:ext cx="1007689" cy="50384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69027" y="4328319"/>
            <a:ext cx="2057400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Culinary Series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95593" y="4328319"/>
            <a:ext cx="2057400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Nova Series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47486" y="4328319"/>
            <a:ext cx="2057400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Platinum Series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46" y="2052235"/>
            <a:ext cx="2011363" cy="210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656" y="2052235"/>
            <a:ext cx="2073275" cy="219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355" y="2052235"/>
            <a:ext cx="2125663" cy="210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004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838" y="3995988"/>
            <a:ext cx="5113337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" y="6766878"/>
            <a:ext cx="9875520" cy="8229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204"/>
          <a:stretch/>
        </p:blipFill>
        <p:spPr>
          <a:xfrm>
            <a:off x="159" y="0"/>
            <a:ext cx="9875520" cy="27416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7698" y="372092"/>
            <a:ext cx="2802802" cy="423126"/>
          </a:xfrm>
          <a:prstGeom prst="rect">
            <a:avLst/>
          </a:prstGeom>
          <a:noFill/>
        </p:spPr>
        <p:txBody>
          <a:bodyPr wrap="none" lIns="83754" tIns="41877" rIns="83754" bIns="41877" rtlCol="0">
            <a:spAutoFit/>
          </a:bodyPr>
          <a:lstStyle/>
          <a:p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Cooktops /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Rangetops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63001" y="3457682"/>
            <a:ext cx="27302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Drop-In Cooktops (30” &amp; 36”)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84718" y="3540827"/>
            <a:ext cx="2217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Induction Cooktop (36”)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18250" y="5894765"/>
            <a:ext cx="20393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Rangetops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(24” – 60”)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119" y="1151829"/>
            <a:ext cx="3048000" cy="226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122" y="1339957"/>
            <a:ext cx="3954463" cy="211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283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" y="6766878"/>
            <a:ext cx="9875520" cy="8229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204"/>
          <a:stretch/>
        </p:blipFill>
        <p:spPr>
          <a:xfrm>
            <a:off x="159" y="0"/>
            <a:ext cx="9875520" cy="2741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696" y="372091"/>
            <a:ext cx="1556534" cy="423140"/>
          </a:xfrm>
          <a:prstGeom prst="rect">
            <a:avLst/>
          </a:prstGeom>
          <a:noFill/>
        </p:spPr>
        <p:txBody>
          <a:bodyPr wrap="none" lIns="83768" tIns="41884" rIns="83768" bIns="41884" rtlCol="0">
            <a:spAutoFit/>
          </a:bodyPr>
          <a:lstStyle/>
          <a:p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Wall Ovens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64114" y="5852319"/>
            <a:ext cx="23189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Electric Wall Ovens (30”)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41126" y="5090319"/>
            <a:ext cx="25965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Gas Wall Ovens (24” – 36”)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19" y="1127919"/>
            <a:ext cx="3856037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864" y="1965923"/>
            <a:ext cx="4183063" cy="310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004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875837" cy="758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5919" y="3410199"/>
            <a:ext cx="50257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Ventilation Overview</a:t>
            </a:r>
            <a:endParaRPr lang="en-US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839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2" y="273844"/>
            <a:ext cx="9875837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" y="6766878"/>
            <a:ext cx="9875520" cy="8229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204"/>
          <a:stretch/>
        </p:blipFill>
        <p:spPr>
          <a:xfrm>
            <a:off x="159" y="0"/>
            <a:ext cx="9875520" cy="27416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9079" y="263308"/>
            <a:ext cx="3291840" cy="649224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9" y="5928519"/>
            <a:ext cx="9875680" cy="42566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5182" y="5956687"/>
            <a:ext cx="1332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Wall Hoods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09848" y="5956687"/>
            <a:ext cx="1486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Island Hoods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32065" y="5956687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Liners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04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" y="6766878"/>
            <a:ext cx="9875520" cy="8229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204"/>
          <a:stretch/>
        </p:blipFill>
        <p:spPr>
          <a:xfrm>
            <a:off x="159" y="0"/>
            <a:ext cx="9875520" cy="27416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3519" y="411798"/>
            <a:ext cx="7546775" cy="461649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 Offering of Standard and Custom Ventilation Lines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881670" y="2376313"/>
            <a:ext cx="0" cy="38467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Content Placeholder 2"/>
          <p:cNvSpPr txBox="1">
            <a:spLocks/>
          </p:cNvSpPr>
          <p:nvPr/>
        </p:nvSpPr>
        <p:spPr>
          <a:xfrm>
            <a:off x="137319" y="1951153"/>
            <a:ext cx="4663440" cy="4805459"/>
          </a:xfrm>
          <a:prstGeom prst="rect">
            <a:avLst/>
          </a:prstGeom>
        </p:spPr>
        <p:txBody>
          <a:bodyPr lIns="83754" tIns="41877" rIns="83754" bIns="41877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9385" indent="-209385">
              <a:spcBef>
                <a:spcPts val="275"/>
              </a:spcBef>
              <a:buFont typeface="Arial" panose="020B0604020202020204" pitchFamily="34" charset="0"/>
              <a:buChar char="•"/>
              <a:tabLst>
                <a:tab pos="4606474" algn="l"/>
              </a:tabLst>
            </a:pP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9385" indent="-209385">
              <a:spcBef>
                <a:spcPts val="275"/>
              </a:spcBef>
              <a:buFont typeface="Arial" panose="020B0604020202020204" pitchFamily="34" charset="0"/>
              <a:buChar char="•"/>
              <a:tabLst>
                <a:tab pos="4606474" algn="l"/>
              </a:tabLst>
            </a:pP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Available in stainless steel or over 750+ colors and finishes</a:t>
            </a:r>
          </a:p>
          <a:p>
            <a:pPr marL="209385" indent="-209385">
              <a:spcBef>
                <a:spcPts val="275"/>
              </a:spcBef>
              <a:buFont typeface="Arial" panose="020B0604020202020204" pitchFamily="34" charset="0"/>
              <a:buChar char="•"/>
              <a:tabLst>
                <a:tab pos="4606474" algn="l"/>
              </a:tabLst>
            </a:pP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Sizes available: 24” up to 66”</a:t>
            </a:r>
          </a:p>
          <a:p>
            <a:pPr marL="209385" indent="-209385">
              <a:spcBef>
                <a:spcPts val="275"/>
              </a:spcBef>
              <a:buFont typeface="Arial" panose="020B0604020202020204" pitchFamily="34" charset="0"/>
              <a:buChar char="•"/>
              <a:tabLst>
                <a:tab pos="4606474" algn="l"/>
              </a:tabLst>
            </a:pP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In-hood, In-line or Remote blower options</a:t>
            </a:r>
            <a:endParaRPr lang="en-US" sz="1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067300" y="1896950"/>
            <a:ext cx="4663440" cy="4805459"/>
          </a:xfrm>
          <a:prstGeom prst="rect">
            <a:avLst/>
          </a:prstGeom>
        </p:spPr>
        <p:txBody>
          <a:bodyPr lIns="83754" tIns="41877" rIns="83754" bIns="41877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9385" indent="-209385">
              <a:spcBef>
                <a:spcPts val="275"/>
              </a:spcBef>
              <a:buFont typeface="Arial" panose="020B0604020202020204" pitchFamily="34" charset="0"/>
              <a:buChar char="•"/>
              <a:tabLst>
                <a:tab pos="4606474" algn="l"/>
              </a:tabLst>
            </a:pP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9385" indent="-209385">
              <a:spcBef>
                <a:spcPts val="275"/>
              </a:spcBef>
              <a:buFont typeface="Arial" panose="020B0604020202020204" pitchFamily="34" charset="0"/>
              <a:buChar char="•"/>
              <a:tabLst>
                <a:tab pos="4606474" algn="l"/>
              </a:tabLst>
            </a:pP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Available in stainless steel or over 750+ colors and finishes</a:t>
            </a:r>
            <a:endParaRPr lang="en-US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9385" indent="-209385">
              <a:spcBef>
                <a:spcPts val="275"/>
              </a:spcBef>
              <a:buFont typeface="Arial" panose="020B0604020202020204" pitchFamily="34" charset="0"/>
              <a:buChar char="•"/>
              <a:tabLst>
                <a:tab pos="4606474" algn="l"/>
              </a:tabLst>
            </a:pP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Luxury Metal Finishes such as Brushed Brass, Brushed Copper, European Black Steel and Mirrored Stainless Steel</a:t>
            </a:r>
            <a:endParaRPr lang="en-US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9385" indent="-209385">
              <a:spcBef>
                <a:spcPts val="275"/>
              </a:spcBef>
              <a:buFont typeface="Arial" panose="020B0604020202020204" pitchFamily="34" charset="0"/>
              <a:buChar char="•"/>
              <a:tabLst>
                <a:tab pos="4606474" algn="l"/>
              </a:tabLst>
            </a:pP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Custom banding, rivets and towel bars available</a:t>
            </a:r>
            <a:endParaRPr lang="en-US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9385" indent="-209385">
              <a:spcBef>
                <a:spcPts val="275"/>
              </a:spcBef>
              <a:buFont typeface="Arial" panose="020B0604020202020204" pitchFamily="34" charset="0"/>
              <a:buChar char="•"/>
              <a:tabLst>
                <a:tab pos="4606474" algn="l"/>
              </a:tabLst>
            </a:pP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Custom size and shapes available</a:t>
            </a:r>
          </a:p>
          <a:p>
            <a:pPr marL="209385" indent="-209385">
              <a:spcBef>
                <a:spcPts val="275"/>
              </a:spcBef>
              <a:buFont typeface="Arial" panose="020B0604020202020204" pitchFamily="34" charset="0"/>
              <a:buChar char="•"/>
              <a:tabLst>
                <a:tab pos="4606474" algn="l"/>
              </a:tabLst>
            </a:pP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Sizes available: 24” up to 110”</a:t>
            </a:r>
          </a:p>
          <a:p>
            <a:pPr marL="209385" indent="-209385">
              <a:spcBef>
                <a:spcPts val="275"/>
              </a:spcBef>
              <a:buFont typeface="Arial" panose="020B0604020202020204" pitchFamily="34" charset="0"/>
              <a:buChar char="•"/>
              <a:tabLst>
                <a:tab pos="4606474" algn="l"/>
              </a:tabLst>
            </a:pP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In-hood, In-line or Remote blower options</a:t>
            </a:r>
            <a:endParaRPr lang="en-US" sz="1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44" y="1279413"/>
            <a:ext cx="3467100" cy="61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119" y="1315812"/>
            <a:ext cx="315436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76" y="4145756"/>
            <a:ext cx="3565525" cy="239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537" y="4145756"/>
            <a:ext cx="3565525" cy="239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802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" y="6766878"/>
            <a:ext cx="9875520" cy="8229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204"/>
          <a:stretch/>
        </p:blipFill>
        <p:spPr>
          <a:xfrm>
            <a:off x="159" y="0"/>
            <a:ext cx="9875520" cy="27416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3519" y="411798"/>
            <a:ext cx="6802664" cy="461649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Professional-grade Construction and Performance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850" y="6873558"/>
            <a:ext cx="315436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2119" y="1280319"/>
            <a:ext cx="8686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1732" indent="-261732" defTabSz="997976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Constructed with commercial-grade, 18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gauge 300 stainless steel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1732" indent="-261732" defTabSz="997976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Handcrafted seamless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</a:t>
            </a:r>
          </a:p>
          <a:p>
            <a:pPr marL="261732" indent="-261732" defTabSz="997976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Durable stainless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steel baffle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filter system</a:t>
            </a:r>
          </a:p>
          <a:p>
            <a:pPr marL="742950" lvl="1" indent="-285750" defTabSz="997976">
              <a:buFont typeface="Lucida Grande"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Superior grease extraction and dishwasher-safe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1732" indent="-261732" defTabSz="997976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Variable light control</a:t>
            </a:r>
          </a:p>
          <a:p>
            <a:pPr marL="261732" indent="-261732" defTabSz="997976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3-speed fan control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1732" indent="-261732" defTabSz="997976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Convenient top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rear discharge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(available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most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models)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719" y="3566319"/>
            <a:ext cx="4419600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326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" y="6766878"/>
            <a:ext cx="9875520" cy="8229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204"/>
          <a:stretch/>
        </p:blipFill>
        <p:spPr>
          <a:xfrm>
            <a:off x="159" y="0"/>
            <a:ext cx="9875520" cy="27416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3520" y="411798"/>
            <a:ext cx="3674372" cy="461649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BlueStar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Standard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Hoods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221" y="1458041"/>
            <a:ext cx="1280160" cy="67656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519" y="1433879"/>
            <a:ext cx="1371600" cy="7248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506" y="2699206"/>
            <a:ext cx="1280160" cy="952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421" y="1320249"/>
            <a:ext cx="1280160" cy="952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239" y="2699206"/>
            <a:ext cx="1280160" cy="952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8" r="12462"/>
          <a:stretch/>
        </p:blipFill>
        <p:spPr>
          <a:xfrm>
            <a:off x="2956719" y="1339124"/>
            <a:ext cx="1242088" cy="91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919" y="1433879"/>
            <a:ext cx="1280160" cy="68156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919" y="2836998"/>
            <a:ext cx="1280160" cy="67656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421" y="2836998"/>
            <a:ext cx="1280160" cy="68156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 rot="16200000">
            <a:off x="481863" y="2242591"/>
            <a:ext cx="7280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Wall</a:t>
            </a:r>
          </a:p>
          <a:p>
            <a:pPr algn="ctr"/>
            <a:r>
              <a:rPr lang="en-US" sz="1600" b="1" dirty="0" smtClean="0"/>
              <a:t>Hoods</a:t>
            </a:r>
            <a:endParaRPr lang="en-US" sz="1600" b="1" dirty="0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481865" y="5000489"/>
            <a:ext cx="7280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Island</a:t>
            </a:r>
          </a:p>
          <a:p>
            <a:pPr algn="ctr"/>
            <a:r>
              <a:rPr lang="en-US" sz="1600" b="1" dirty="0" smtClean="0"/>
              <a:t>Hoods</a:t>
            </a:r>
            <a:endParaRPr lang="en-US" sz="1600" b="1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497818" y="4404519"/>
            <a:ext cx="88802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722488" y="2321073"/>
            <a:ext cx="639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Proline</a:t>
            </a:r>
            <a:endParaRPr lang="en-US" sz="1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1736786" y="3697459"/>
            <a:ext cx="6110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Incline</a:t>
            </a:r>
            <a:endParaRPr lang="en-US" sz="12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3221254" y="2311581"/>
            <a:ext cx="7130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Pyramid</a:t>
            </a:r>
            <a:endParaRPr lang="en-US" sz="12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4744816" y="2321072"/>
            <a:ext cx="7309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Bonanza</a:t>
            </a:r>
            <a:endParaRPr lang="en-US" sz="12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6360323" y="2311580"/>
            <a:ext cx="7213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Santa Fe</a:t>
            </a:r>
            <a:endParaRPr lang="en-US" sz="12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7891237" y="2321073"/>
            <a:ext cx="8965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Manhattan</a:t>
            </a:r>
            <a:endParaRPr lang="en-US" sz="12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3185892" y="3697459"/>
            <a:ext cx="7837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Hampton</a:t>
            </a:r>
            <a:endParaRPr lang="en-US" sz="12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263630" y="3697459"/>
            <a:ext cx="9147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Metal Liner</a:t>
            </a:r>
            <a:endParaRPr lang="en-US" sz="12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7679575" y="3697456"/>
            <a:ext cx="131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Professional Liner</a:t>
            </a:r>
            <a:endParaRPr lang="en-US" sz="1200" b="1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519" y="4816801"/>
            <a:ext cx="1280160" cy="95215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604728" y="5852319"/>
            <a:ext cx="7837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Hampton</a:t>
            </a:r>
            <a:endParaRPr lang="en-US" sz="1200" b="1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682" y="4900169"/>
            <a:ext cx="1280160" cy="95215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3129499" y="5852319"/>
            <a:ext cx="8965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Manhattan</a:t>
            </a:r>
            <a:endParaRPr lang="en-US" sz="1200" b="1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220" y="2701706"/>
            <a:ext cx="1280160" cy="95215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4457913" y="3651289"/>
            <a:ext cx="130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Low Profile &amp; Low Profile Recirculating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57616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olidbackgrounds.com/images/1920x1080/1920x1080-black-solid-color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2558"/>
            <a:ext cx="9875838" cy="109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solidbackgrounds.com/images/1920x1080/1920x1080-black-solid-color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75838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059" y="6774942"/>
            <a:ext cx="2809838" cy="5325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520" y="411798"/>
            <a:ext cx="4240131" cy="461649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Prizer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Hoods: Standard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Hoods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959644"/>
            <a:ext cx="9083675" cy="550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230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" y="6766878"/>
            <a:ext cx="9875520" cy="8229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204"/>
          <a:stretch/>
        </p:blipFill>
        <p:spPr>
          <a:xfrm>
            <a:off x="159" y="0"/>
            <a:ext cx="9875520" cy="2741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698" y="372092"/>
            <a:ext cx="7273653" cy="423126"/>
          </a:xfrm>
          <a:prstGeom prst="rect">
            <a:avLst/>
          </a:prstGeom>
          <a:noFill/>
        </p:spPr>
        <p:txBody>
          <a:bodyPr wrap="none" lIns="83754" tIns="41877" rIns="83754" bIns="41877" rtlCol="0">
            <a:spAutoFit/>
          </a:bodyPr>
          <a:lstStyle/>
          <a:p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BlueStar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Today: Complete Line for the Serious Home Chef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04119" y="3109119"/>
            <a:ext cx="9972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Ranges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94919" y="2905343"/>
            <a:ext cx="200581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Cooktops </a:t>
            </a:r>
          </a:p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(Gas / Induction)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00119" y="2770565"/>
            <a:ext cx="1822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Rangetops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4519" y="5928519"/>
            <a:ext cx="144105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Wall Ovens (Gas / Electric)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19319" y="4709319"/>
            <a:ext cx="14410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Built-In</a:t>
            </a:r>
          </a:p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Refrigeration</a:t>
            </a:r>
          </a:p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(*launched Q1 2017)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94919" y="5852319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Ventilation (Standard, Designer and Custom)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79" y="924337"/>
            <a:ext cx="2019300" cy="216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119" y="1358953"/>
            <a:ext cx="2833213" cy="1521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935" y="1661319"/>
            <a:ext cx="2384425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40" y="4167835"/>
            <a:ext cx="17907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039" y="4167835"/>
            <a:ext cx="2949575" cy="136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719" y="3428853"/>
            <a:ext cx="1371600" cy="307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837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olidbackgrounds.com/images/1920x1080/1920x1080-black-solid-color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2558"/>
            <a:ext cx="9875838" cy="109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solidbackgrounds.com/images/1920x1080/1920x1080-black-solid-color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75838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059" y="6774942"/>
            <a:ext cx="2809838" cy="5325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519" y="411798"/>
            <a:ext cx="4165441" cy="461649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Prizer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Hoods: Designer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Hoods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154113"/>
            <a:ext cx="8716963" cy="528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885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875837" cy="758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5919" y="3410199"/>
            <a:ext cx="55563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Refrigeration Overview</a:t>
            </a:r>
            <a:endParaRPr lang="en-US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2471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" y="6766878"/>
            <a:ext cx="9875520" cy="8229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204"/>
          <a:stretch/>
        </p:blipFill>
        <p:spPr>
          <a:xfrm>
            <a:off x="159" y="0"/>
            <a:ext cx="9875520" cy="2741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698" y="372092"/>
            <a:ext cx="5072780" cy="423126"/>
          </a:xfrm>
          <a:prstGeom prst="rect">
            <a:avLst/>
          </a:prstGeom>
          <a:noFill/>
        </p:spPr>
        <p:txBody>
          <a:bodyPr wrap="none" lIns="83754" tIns="41877" rIns="83754" bIns="41877" rtlCol="0">
            <a:spAutoFit/>
          </a:bodyPr>
          <a:lstStyle/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Introducing NEW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Built-In Refrigeration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505527" y="1453145"/>
            <a:ext cx="4191000" cy="4805459"/>
          </a:xfrm>
          <a:prstGeom prst="rect">
            <a:avLst/>
          </a:prstGeom>
        </p:spPr>
        <p:txBody>
          <a:bodyPr lIns="83754" tIns="41877" rIns="83754" bIns="41877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098"/>
              </a:spcBef>
              <a:tabLst>
                <a:tab pos="4606474" algn="l"/>
              </a:tabLst>
            </a:pP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 at a Glance:</a:t>
            </a:r>
          </a:p>
          <a:p>
            <a:pPr marL="209385" indent="-209385">
              <a:spcBef>
                <a:spcPts val="275"/>
              </a:spcBef>
              <a:buFont typeface="Arial" panose="020B0604020202020204" pitchFamily="34" charset="0"/>
              <a:buChar char="•"/>
              <a:tabLst>
                <a:tab pos="4606474" algn="l"/>
              </a:tabLst>
            </a:pP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9385" indent="-209385">
              <a:spcBef>
                <a:spcPts val="275"/>
              </a:spcBef>
              <a:buFont typeface="Arial" panose="020B0604020202020204" pitchFamily="34" charset="0"/>
              <a:buChar char="•"/>
              <a:tabLst>
                <a:tab pos="4606474" algn="l"/>
              </a:tabLst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36” Built-In Bottom Freezer Refrigerator</a:t>
            </a:r>
          </a:p>
          <a:p>
            <a:pPr marL="0" indent="0">
              <a:spcBef>
                <a:spcPts val="275"/>
              </a:spcBef>
              <a:tabLst>
                <a:tab pos="4606474" algn="l"/>
              </a:tabLst>
            </a:pPr>
            <a:endParaRPr lang="en-US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9385" indent="-209385">
              <a:spcBef>
                <a:spcPts val="275"/>
              </a:spcBef>
              <a:buFont typeface="Arial" panose="020B0604020202020204" pitchFamily="34" charset="0"/>
              <a:buChar char="•"/>
              <a:tabLst>
                <a:tab pos="4606474" algn="l"/>
              </a:tabLst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Commercial-Style Design and Performance</a:t>
            </a:r>
          </a:p>
          <a:p>
            <a:pPr marL="209385" indent="-209385">
              <a:spcBef>
                <a:spcPts val="275"/>
              </a:spcBef>
              <a:buFont typeface="Arial" panose="020B0604020202020204" pitchFamily="34" charset="0"/>
              <a:buChar char="•"/>
              <a:tabLst>
                <a:tab pos="4606474" algn="l"/>
              </a:tabLst>
            </a:pPr>
            <a:endParaRPr lang="en-US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9385" indent="-209385">
              <a:spcBef>
                <a:spcPts val="275"/>
              </a:spcBef>
              <a:buFont typeface="Arial" panose="020B0604020202020204" pitchFamily="34" charset="0"/>
              <a:buChar char="•"/>
              <a:tabLst>
                <a:tab pos="4606474" algn="l"/>
              </a:tabLst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Available in Stainless Steel and 750+ Colors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plus 10 metal trims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9385" indent="-209385">
              <a:spcBef>
                <a:spcPts val="275"/>
              </a:spcBef>
              <a:buFont typeface="Arial" panose="020B0604020202020204" pitchFamily="34" charset="0"/>
              <a:buChar char="•"/>
              <a:tabLst>
                <a:tab pos="4606474" algn="l"/>
              </a:tabLst>
            </a:pPr>
            <a:endParaRPr lang="en-US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9385" indent="-209385">
              <a:spcBef>
                <a:spcPts val="275"/>
              </a:spcBef>
              <a:buFont typeface="Arial" panose="020B0604020202020204" pitchFamily="34" charset="0"/>
              <a:buChar char="•"/>
              <a:tabLst>
                <a:tab pos="4606474" algn="l"/>
              </a:tabLst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Designed and developed by BlueStar in Cedar Rapids, Iowa</a:t>
            </a:r>
          </a:p>
          <a:p>
            <a:pPr marL="0" indent="0">
              <a:spcBef>
                <a:spcPts val="275"/>
              </a:spcBef>
              <a:tabLst>
                <a:tab pos="4606474" algn="l"/>
              </a:tabLst>
            </a:pPr>
            <a:endParaRPr lang="en-US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9385" indent="-209385">
              <a:spcBef>
                <a:spcPts val="275"/>
              </a:spcBef>
              <a:buFont typeface="Arial" panose="020B0604020202020204" pitchFamily="34" charset="0"/>
              <a:buChar char="•"/>
              <a:tabLst>
                <a:tab pos="4606474" algn="l"/>
              </a:tabLst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UMRP: $9,850</a:t>
            </a:r>
            <a:endParaRPr lang="en-US" sz="1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99" y="1081718"/>
            <a:ext cx="2506663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90" y="1112675"/>
            <a:ext cx="2598737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004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" y="6766878"/>
            <a:ext cx="9875520" cy="8229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204"/>
          <a:stretch/>
        </p:blipFill>
        <p:spPr>
          <a:xfrm>
            <a:off x="159" y="0"/>
            <a:ext cx="9875520" cy="274161"/>
          </a:xfrm>
          <a:prstGeom prst="rect">
            <a:avLst/>
          </a:prstGeom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213519"/>
            <a:ext cx="98679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722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" y="6766878"/>
            <a:ext cx="9875520" cy="8229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204"/>
          <a:stretch/>
        </p:blipFill>
        <p:spPr>
          <a:xfrm>
            <a:off x="159" y="0"/>
            <a:ext cx="9875520" cy="2741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698" y="372092"/>
            <a:ext cx="2571818" cy="423140"/>
          </a:xfrm>
          <a:prstGeom prst="rect">
            <a:avLst/>
          </a:prstGeom>
          <a:noFill/>
        </p:spPr>
        <p:txBody>
          <a:bodyPr wrap="none" lIns="83754" tIns="41877" rIns="83754" bIns="41877" rtlCol="0">
            <a:spAutoFit/>
          </a:bodyPr>
          <a:lstStyle/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Commercial Styling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1210" y="1508919"/>
            <a:ext cx="4374304" cy="4957526"/>
          </a:xfrm>
          <a:prstGeom prst="rect">
            <a:avLst/>
          </a:prstGeom>
        </p:spPr>
        <p:txBody>
          <a:bodyPr vert="horz" lIns="91409" tIns="45704" rIns="91409" bIns="45704" rtlCol="0">
            <a:noAutofit/>
          </a:bodyPr>
          <a:lstStyle>
            <a:lvl1pPr marL="0" indent="0" algn="ctr" defTabSz="99797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98988" indent="0" algn="ctr" defTabSz="99797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97976" indent="0" algn="ctr" defTabSz="99797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96964" indent="0" algn="ctr" defTabSz="99797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95952" indent="0" algn="ctr" defTabSz="99797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494940" indent="0" algn="ctr" defTabSz="99797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93928" indent="0" algn="ctr" defTabSz="99797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92917" indent="0" algn="ctr" defTabSz="99797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991905" indent="0" algn="ctr" defTabSz="99797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1732" indent="-261732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Durable and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Hygienic 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Stainless Steel Interiors</a:t>
            </a:r>
          </a:p>
          <a:p>
            <a:pPr marL="261732" indent="-261732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1732" indent="-261732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Dramatic, Ramp-On 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LED Lighting</a:t>
            </a:r>
          </a:p>
          <a:p>
            <a:pPr marL="261732" indent="-261732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1732" indent="-261732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Heavy-duty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piece construction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tighter sealed doors</a:t>
            </a:r>
          </a:p>
          <a:p>
            <a:pPr marL="261732" indent="-261732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1732" indent="-261732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Intuitive, 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OLED touch screen control 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advanced features like Door Open Alarm and Max Ice</a:t>
            </a:r>
          </a:p>
          <a:p>
            <a:pPr marL="261732" indent="-261732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1732" indent="-261732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Commercial-style, 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articulating hinge</a:t>
            </a:r>
          </a:p>
          <a:p>
            <a:pPr>
              <a:spcBef>
                <a:spcPts val="1098"/>
              </a:spcBef>
              <a:buFont typeface="Arial" panose="020B0604020202020204" pitchFamily="34" charset="0"/>
              <a:buChar char="•"/>
            </a:pPr>
            <a:endParaRPr lang="en-US" sz="1800" dirty="0"/>
          </a:p>
          <a:p>
            <a:endParaRPr lang="en-US" sz="2200" dirty="0"/>
          </a:p>
          <a:p>
            <a:endParaRPr lang="en-US" sz="22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519" y="274161"/>
            <a:ext cx="4960937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004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" y="6766878"/>
            <a:ext cx="9875520" cy="8229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204"/>
          <a:stretch/>
        </p:blipFill>
        <p:spPr>
          <a:xfrm>
            <a:off x="159" y="0"/>
            <a:ext cx="9875520" cy="2741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698" y="372092"/>
            <a:ext cx="3114549" cy="423126"/>
          </a:xfrm>
          <a:prstGeom prst="rect">
            <a:avLst/>
          </a:prstGeom>
          <a:noFill/>
        </p:spPr>
        <p:txBody>
          <a:bodyPr wrap="none" lIns="83754" tIns="41877" rIns="83754" bIns="41877" rtlCol="0">
            <a:spAutoFit/>
          </a:bodyPr>
          <a:lstStyle/>
          <a:p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Chef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Level Performance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97845" y="1019161"/>
            <a:ext cx="8793755" cy="1796720"/>
          </a:xfrm>
          <a:prstGeom prst="rect">
            <a:avLst/>
          </a:prstGeom>
        </p:spPr>
        <p:txBody>
          <a:bodyPr vert="horz" lIns="91409" tIns="45704" rIns="91409" bIns="45704" rtlCol="0">
            <a:noAutofit/>
          </a:bodyPr>
          <a:lstStyle>
            <a:lvl1pPr marL="0" indent="0" algn="ctr" defTabSz="99797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98988" indent="0" algn="ctr" defTabSz="99797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97976" indent="0" algn="ctr" defTabSz="99797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96964" indent="0" algn="ctr" defTabSz="99797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95952" indent="0" algn="ctr" defTabSz="99797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494940" indent="0" algn="ctr" defTabSz="99797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93928" indent="0" algn="ctr" defTabSz="99797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92917" indent="0" algn="ctr" defTabSz="99797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991905" indent="0" algn="ctr" defTabSz="99797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generation food preservation capabilities:</a:t>
            </a:r>
          </a:p>
          <a:p>
            <a:pPr marL="261732" indent="-261732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Dual </a:t>
            </a:r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compressors / evaporators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provide optimal temp control, extend shelf-life and reduce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odors</a:t>
            </a:r>
          </a:p>
          <a:p>
            <a:pPr marL="760720" lvl="1" indent="-261732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Fresh foods stay fresher longer with chilled, humid air; Frozen foods thrive in dryer frigid air – No cross contamination of odors (e.g. fishy ice) </a:t>
            </a:r>
          </a:p>
          <a:p>
            <a:pPr lvl="1" algn="l">
              <a:lnSpc>
                <a:spcPct val="110000"/>
              </a:lnSpc>
            </a:pPr>
            <a:endParaRPr lang="en-US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60720" lvl="1" indent="-261732" algn="l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endParaRPr lang="en-US" sz="13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2674144"/>
            <a:ext cx="9875837" cy="371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004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" y="6766878"/>
            <a:ext cx="9875520" cy="8229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204"/>
          <a:stretch/>
        </p:blipFill>
        <p:spPr>
          <a:xfrm>
            <a:off x="159" y="0"/>
            <a:ext cx="9875520" cy="2741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698" y="372092"/>
            <a:ext cx="3114549" cy="423126"/>
          </a:xfrm>
          <a:prstGeom prst="rect">
            <a:avLst/>
          </a:prstGeom>
          <a:noFill/>
        </p:spPr>
        <p:txBody>
          <a:bodyPr wrap="none" lIns="83754" tIns="41877" rIns="83754" bIns="41877" rtlCol="0">
            <a:spAutoFit/>
          </a:bodyPr>
          <a:lstStyle/>
          <a:p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Chef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Level Performance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97696" y="1019163"/>
            <a:ext cx="4868177" cy="4957526"/>
          </a:xfrm>
          <a:prstGeom prst="rect">
            <a:avLst/>
          </a:prstGeom>
        </p:spPr>
        <p:txBody>
          <a:bodyPr vert="horz" lIns="91409" tIns="45704" rIns="91409" bIns="45704" rtlCol="0">
            <a:noAutofit/>
          </a:bodyPr>
          <a:lstStyle>
            <a:lvl1pPr marL="0" indent="0" algn="ctr" defTabSz="99797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98988" indent="0" algn="ctr" defTabSz="99797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97976" indent="0" algn="ctr" defTabSz="99797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96964" indent="0" algn="ctr" defTabSz="99797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95952" indent="0" algn="ctr" defTabSz="99797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494940" indent="0" algn="ctr" defTabSz="99797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93928" indent="0" algn="ctr" defTabSz="99797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92917" indent="0" algn="ctr" defTabSz="99797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991905" indent="0" algn="ctr" defTabSz="99797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Unique features for the discerning home chef: </a:t>
            </a:r>
          </a:p>
          <a:p>
            <a:pPr lvl="2" algn="l">
              <a:lnSpc>
                <a:spcPct val="110000"/>
              </a:lnSpc>
            </a:pPr>
            <a:endParaRPr lang="en-US" sz="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6318" lvl="2" indent="-261732" algn="l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Oversized capacity (22.4 c </a:t>
            </a:r>
            <a:r>
              <a:rPr lang="en-US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ft</a:t>
            </a:r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total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16.7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cft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fridge; 5.7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cft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freezer)</a:t>
            </a:r>
          </a:p>
          <a:p>
            <a:pPr marL="686318" lvl="2" indent="-261732" algn="l">
              <a:buFont typeface="Arial" panose="020B0604020202020204" pitchFamily="34" charset="0"/>
              <a:buChar char="•"/>
            </a:pPr>
            <a:endParaRPr lang="en-US" sz="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6318" lvl="2" indent="-261732" algn="l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Fully 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extending tray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fits commercial size sheet pan (in fridge and freezer)</a:t>
            </a:r>
          </a:p>
          <a:p>
            <a:pPr marL="424587" lvl="2" algn="l"/>
            <a:endParaRPr lang="en-US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6318" lvl="2" indent="-261732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Extra-large, </a:t>
            </a:r>
            <a:r>
              <a:rPr lang="en-US" sz="1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fully extending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storage and freezer drawers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soft-close glides</a:t>
            </a:r>
          </a:p>
          <a:p>
            <a:pPr marL="424587" lvl="2" algn="l"/>
            <a:endParaRPr lang="en-US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6318" lvl="2" indent="-261732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Adjustable and removable shelves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bins</a:t>
            </a:r>
          </a:p>
          <a:p>
            <a:pPr marL="424587" lvl="2" algn="l"/>
            <a:endParaRPr lang="en-US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6318" lvl="2" indent="-261732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Automatic ice maker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Max Ice feature</a:t>
            </a:r>
          </a:p>
          <a:p>
            <a:pPr marL="424587" lvl="2" algn="l"/>
            <a:endParaRPr lang="en-US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6318" lvl="2" indent="-261732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 filtration system</a:t>
            </a:r>
          </a:p>
          <a:p>
            <a:pPr marL="424587" lvl="2" algn="l"/>
            <a:endParaRPr lang="en-US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6318" lvl="2" indent="-261732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Nano-glass technology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contains spills quickly</a:t>
            </a:r>
          </a:p>
          <a:p>
            <a:pPr>
              <a:spcBef>
                <a:spcPts val="1098"/>
              </a:spcBef>
              <a:buFont typeface="Arial" panose="020B0604020202020204" pitchFamily="34" charset="0"/>
              <a:buChar char="•"/>
            </a:pPr>
            <a:endParaRPr lang="en-US" sz="1800" dirty="0"/>
          </a:p>
          <a:p>
            <a:endParaRPr lang="en-US" sz="2200" dirty="0"/>
          </a:p>
          <a:p>
            <a:endParaRPr lang="en-US" sz="22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756" y="274161"/>
            <a:ext cx="3840163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004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" y="6766878"/>
            <a:ext cx="9875520" cy="8229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204"/>
          <a:stretch/>
        </p:blipFill>
        <p:spPr>
          <a:xfrm>
            <a:off x="159" y="0"/>
            <a:ext cx="9875520" cy="274161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2" y="1204119"/>
            <a:ext cx="9007475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97696" y="476179"/>
            <a:ext cx="4724969" cy="423140"/>
          </a:xfrm>
          <a:prstGeom prst="rect">
            <a:avLst/>
          </a:prstGeom>
          <a:noFill/>
        </p:spPr>
        <p:txBody>
          <a:bodyPr wrap="none" lIns="83768" tIns="41884" rIns="83768" bIns="41884" rtlCol="0">
            <a:spAutoFit/>
          </a:bodyPr>
          <a:lstStyle/>
          <a:p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Build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Own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Custom Refrigerator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08919" y="6244987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www.bluestarcooking.com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/inspiration/build-your-own/</a:t>
            </a:r>
          </a:p>
        </p:txBody>
      </p:sp>
    </p:spTree>
    <p:extLst>
      <p:ext uri="{BB962C8B-B14F-4D97-AF65-F5344CB8AC3E}">
        <p14:creationId xmlns:p14="http://schemas.microsoft.com/office/powerpoint/2010/main" val="124964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" y="6766878"/>
            <a:ext cx="9875520" cy="8229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204"/>
          <a:stretch/>
        </p:blipFill>
        <p:spPr>
          <a:xfrm>
            <a:off x="159" y="0"/>
            <a:ext cx="9875520" cy="2741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698" y="372092"/>
            <a:ext cx="2928162" cy="423126"/>
          </a:xfrm>
          <a:prstGeom prst="rect">
            <a:avLst/>
          </a:prstGeom>
          <a:noFill/>
        </p:spPr>
        <p:txBody>
          <a:bodyPr wrap="none" lIns="83754" tIns="41877" rIns="83754" bIns="41877" rtlCol="0">
            <a:spAutoFit/>
          </a:bodyPr>
          <a:lstStyle/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Quality and Reliability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97696" y="1019163"/>
            <a:ext cx="8172422" cy="4957526"/>
          </a:xfrm>
          <a:prstGeom prst="rect">
            <a:avLst/>
          </a:prstGeom>
        </p:spPr>
        <p:txBody>
          <a:bodyPr vert="horz" lIns="91409" tIns="45704" rIns="91409" bIns="45704" rtlCol="0">
            <a:noAutofit/>
          </a:bodyPr>
          <a:lstStyle>
            <a:lvl1pPr marL="0" indent="0" algn="ctr" defTabSz="99797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98988" indent="0" algn="ctr" defTabSz="99797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97976" indent="0" algn="ctr" defTabSz="99797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96964" indent="0" algn="ctr" defTabSz="99797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95952" indent="0" algn="ctr" defTabSz="99797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494940" indent="0" algn="ctr" defTabSz="99797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93928" indent="0" algn="ctr" defTabSz="99797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92917" indent="0" algn="ctr" defTabSz="99797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991905" indent="0" algn="ctr" defTabSz="99797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4078" lvl="3" algn="l">
              <a:spcBef>
                <a:spcPts val="550"/>
              </a:spcBef>
            </a:pP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 tier design and development team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5809" lvl="3" indent="-261732" algn="l"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 150 years combined industry experience</a:t>
            </a:r>
          </a:p>
          <a:p>
            <a:pPr marL="314078" lvl="3" algn="l">
              <a:spcBef>
                <a:spcPts val="550"/>
              </a:spcBef>
            </a:pPr>
            <a:endParaRPr lang="en-US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4078" lvl="3" algn="l">
              <a:spcBef>
                <a:spcPts val="550"/>
              </a:spcBef>
            </a:pP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Rigorous Performance and Quality Testing 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0501" lvl="3" indent="-261732" algn="l"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Temperature stability testing</a:t>
            </a:r>
          </a:p>
          <a:p>
            <a:pPr marL="680501" lvl="3" indent="-261732" algn="l"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Software functionality</a:t>
            </a:r>
          </a:p>
          <a:p>
            <a:pPr marL="680501" lvl="3" indent="-261732" algn="l"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Structures (e.g. door swing, shelf load)</a:t>
            </a:r>
          </a:p>
          <a:p>
            <a:pPr marL="680501" lvl="3" indent="-261732" algn="l"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100% Production Line testing</a:t>
            </a:r>
          </a:p>
          <a:p>
            <a:pPr marL="418770" lvl="3" algn="l">
              <a:spcBef>
                <a:spcPts val="550"/>
              </a:spcBef>
            </a:pPr>
            <a:endParaRPr lang="en-US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4078" lvl="3" algn="l">
              <a:spcBef>
                <a:spcPts val="1098"/>
              </a:spcBef>
            </a:pP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Nationwide Field Testing program</a:t>
            </a:r>
          </a:p>
          <a:p>
            <a:pPr marL="680501" lvl="3" indent="-261732" algn="l"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Detailed in-market testing for performance testing and sustainability</a:t>
            </a:r>
          </a:p>
          <a:p>
            <a:pPr marL="418770" lvl="3" algn="l">
              <a:spcBef>
                <a:spcPts val="550"/>
              </a:spcBef>
            </a:pP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4078" lvl="3" algn="l">
              <a:spcBef>
                <a:spcPts val="1649"/>
              </a:spcBef>
            </a:pP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Quality Components</a:t>
            </a:r>
          </a:p>
          <a:p>
            <a:pPr marL="680501" lvl="3" indent="-261732" algn="l"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Leveraging quality parts from established suppliers</a:t>
            </a:r>
          </a:p>
          <a:p>
            <a:pPr>
              <a:spcBef>
                <a:spcPts val="1098"/>
              </a:spcBef>
              <a:buFont typeface="Arial" panose="020B0604020202020204" pitchFamily="34" charset="0"/>
              <a:buChar char="•"/>
            </a:pPr>
            <a:endParaRPr lang="en-US" sz="1800" dirty="0"/>
          </a:p>
          <a:p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01004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" y="6766878"/>
            <a:ext cx="9875520" cy="8229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204"/>
          <a:stretch/>
        </p:blipFill>
        <p:spPr>
          <a:xfrm>
            <a:off x="159" y="0"/>
            <a:ext cx="9875520" cy="2741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697" y="372092"/>
            <a:ext cx="5298841" cy="423126"/>
          </a:xfrm>
          <a:prstGeom prst="rect">
            <a:avLst/>
          </a:prstGeom>
          <a:noFill/>
        </p:spPr>
        <p:txBody>
          <a:bodyPr wrap="none" lIns="83754" tIns="41877" rIns="83754" bIns="41877" rtlCol="0">
            <a:spAutoFit/>
          </a:bodyPr>
          <a:lstStyle/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Customer Service and Warranty Coverage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97696" y="1019161"/>
            <a:ext cx="8172422" cy="4119677"/>
          </a:xfrm>
          <a:prstGeom prst="rect">
            <a:avLst/>
          </a:prstGeom>
        </p:spPr>
        <p:txBody>
          <a:bodyPr vert="horz" lIns="91409" tIns="45704" rIns="91409" bIns="45704" rtlCol="0">
            <a:noAutofit/>
          </a:bodyPr>
          <a:lstStyle>
            <a:lvl1pPr marL="0" indent="0" algn="ctr" defTabSz="99797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98988" indent="0" algn="ctr" defTabSz="99797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97976" indent="0" algn="ctr" defTabSz="99797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96964" indent="0" algn="ctr" defTabSz="99797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95952" indent="0" algn="ctr" defTabSz="99797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494940" indent="0" algn="ctr" defTabSz="99797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93928" indent="0" algn="ctr" defTabSz="99797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92917" indent="0" algn="ctr" defTabSz="99797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991905" indent="0" algn="ctr" defTabSz="99797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1098"/>
              </a:spcBef>
            </a:pP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Iron-Clad Warranty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61732" indent="-261732" algn="l">
              <a:spcBef>
                <a:spcPts val="1098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Full 2 year, Full 5 year sealed system, Limited 12 year sealed system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1098"/>
              </a:spcBef>
            </a:pPr>
            <a:endParaRPr lang="en-US" sz="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1098"/>
              </a:spcBef>
            </a:pP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Smart Design: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1732" indent="-261732" algn="l">
              <a:spcBef>
                <a:spcPts val="1098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Major components are easily accessible to service technician (located in standard locations)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1098"/>
              </a:spcBef>
            </a:pPr>
            <a:endParaRPr lang="en-US" sz="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1098"/>
              </a:spcBef>
            </a:pP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Superior Service and Support:</a:t>
            </a:r>
          </a:p>
          <a:p>
            <a:pPr marL="261732" indent="-261732" algn="l">
              <a:spcBef>
                <a:spcPts val="1098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Dedicated customer service team </a:t>
            </a:r>
          </a:p>
          <a:p>
            <a:pPr marL="261732" indent="-261732" algn="l">
              <a:spcBef>
                <a:spcPts val="1098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Experienced servicer network trained by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BlueStar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field service training team</a:t>
            </a:r>
          </a:p>
          <a:p>
            <a:pPr>
              <a:spcBef>
                <a:spcPts val="1098"/>
              </a:spcBef>
              <a:buFont typeface="Arial" panose="020B0604020202020204" pitchFamily="34" charset="0"/>
              <a:buChar char="•"/>
            </a:pPr>
            <a:endParaRPr lang="en-US" sz="1800" dirty="0"/>
          </a:p>
          <a:p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01004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2" y="273844"/>
            <a:ext cx="9875837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" y="6766878"/>
            <a:ext cx="9875520" cy="8229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204"/>
          <a:stretch/>
        </p:blipFill>
        <p:spPr>
          <a:xfrm>
            <a:off x="159" y="0"/>
            <a:ext cx="9875520" cy="2741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5143" y="442119"/>
            <a:ext cx="6891433" cy="423126"/>
          </a:xfrm>
          <a:prstGeom prst="rect">
            <a:avLst/>
          </a:prstGeom>
          <a:noFill/>
        </p:spPr>
        <p:txBody>
          <a:bodyPr wrap="none" lIns="83754" tIns="41877" rIns="83754" bIns="41877" rtlCol="0">
            <a:spAutoFit/>
          </a:bodyPr>
          <a:lstStyle/>
          <a:p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BlueStar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Today – The Ultimate Chef’s Kitchen at Home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04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325" y="1287463"/>
            <a:ext cx="3916363" cy="501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" y="6766878"/>
            <a:ext cx="9875520" cy="8229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204"/>
          <a:stretch/>
        </p:blipFill>
        <p:spPr>
          <a:xfrm>
            <a:off x="159" y="0"/>
            <a:ext cx="9875520" cy="2741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699" y="372092"/>
            <a:ext cx="3028816" cy="423084"/>
          </a:xfrm>
          <a:prstGeom prst="rect">
            <a:avLst/>
          </a:prstGeom>
          <a:noFill/>
        </p:spPr>
        <p:txBody>
          <a:bodyPr wrap="none" lIns="83712" tIns="41856" rIns="83712" bIns="41856" rtlCol="0">
            <a:spAutoFit/>
          </a:bodyPr>
          <a:lstStyle/>
          <a:p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Refrigeration Overview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12248" y="1747183"/>
            <a:ext cx="213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Unmatched Customization:</a:t>
            </a:r>
          </a:p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Shelves and bins can easily be changed to fit any need.  750+ color and finish combinations and 10 metal trim finishes.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6630846" y="2285494"/>
            <a:ext cx="53339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212248" y="3287087"/>
            <a:ext cx="213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Fits Full-Size Restaurant Sheet Pan:</a:t>
            </a:r>
          </a:p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Both the fridge and freezer can accommodate 18” x 26” sheet pans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649645" y="3794918"/>
            <a:ext cx="2514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212248" y="5172164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Durable Stainless Steel &amp; Glass Interiors:</a:t>
            </a:r>
          </a:p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plastic – instead, 304 grade stainless steel interiors and stainless steel and glass shelves and drawers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6816969" y="5395119"/>
            <a:ext cx="34727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03561" y="1095125"/>
            <a:ext cx="213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OLED Touchscreen Control:</a:t>
            </a:r>
          </a:p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Crisp, clear OLED display is easy to use and offers advanced options like Max Ice, Door Alarm &amp; Sabbath Mode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135016" y="1935798"/>
            <a:ext cx="181230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03560" y="2821686"/>
            <a:ext cx="2234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Oversized Capacity:</a:t>
            </a:r>
          </a:p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Features an astounding 22.4 cu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ft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capacity.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2438399" y="3144851"/>
            <a:ext cx="124423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03560" y="4303806"/>
            <a:ext cx="22348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Dramatic Theater LED Lighting:</a:t>
            </a:r>
          </a:p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Soft bright light is evenly distributed throughout the refrigerator, eliminating shadows and reflections.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1940011" y="4556919"/>
            <a:ext cx="124423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319" y="426847"/>
            <a:ext cx="1654175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004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" y="6766878"/>
            <a:ext cx="9875520" cy="8229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204"/>
          <a:stretch/>
        </p:blipFill>
        <p:spPr>
          <a:xfrm>
            <a:off x="159" y="0"/>
            <a:ext cx="9875520" cy="2741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697" y="372091"/>
            <a:ext cx="2891134" cy="423140"/>
          </a:xfrm>
          <a:prstGeom prst="rect">
            <a:avLst/>
          </a:prstGeom>
          <a:noFill/>
        </p:spPr>
        <p:txBody>
          <a:bodyPr wrap="none" lIns="83768" tIns="41884" rIns="83768" bIns="41884" rtlCol="0">
            <a:spAutoFit/>
          </a:bodyPr>
          <a:lstStyle/>
          <a:p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Target Customers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3009" y="5699919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Inspired Home Chef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42719" y="5699919"/>
            <a:ext cx="381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Kitchen Remodelers &amp; Designers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9" y="1280319"/>
            <a:ext cx="4114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680" y="1280319"/>
            <a:ext cx="4114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92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" y="6766878"/>
            <a:ext cx="9875520" cy="8229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204"/>
          <a:stretch/>
        </p:blipFill>
        <p:spPr>
          <a:xfrm>
            <a:off x="159" y="0"/>
            <a:ext cx="9875520" cy="2741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696" y="372091"/>
            <a:ext cx="5063992" cy="423140"/>
          </a:xfrm>
          <a:prstGeom prst="rect">
            <a:avLst/>
          </a:prstGeom>
          <a:noFill/>
        </p:spPr>
        <p:txBody>
          <a:bodyPr wrap="none" lIns="83768" tIns="41884" rIns="83768" bIns="41884" rtlCol="0">
            <a:spAutoFit/>
          </a:bodyPr>
          <a:lstStyle/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Choice of America’s Top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Chefs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Home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47319" y="5915955"/>
            <a:ext cx="1701643" cy="592417"/>
          </a:xfrm>
          <a:prstGeom prst="rect">
            <a:avLst/>
          </a:prstGeom>
        </p:spPr>
        <p:txBody>
          <a:bodyPr wrap="none" lIns="83768" tIns="41884" rIns="83768" bIns="41884" rtlCol="0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Michael Symon</a:t>
            </a:r>
          </a:p>
          <a:p>
            <a:pPr algn="ctr"/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Cleveland, OH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9620" y="5916099"/>
            <a:ext cx="1453177" cy="592417"/>
          </a:xfrm>
          <a:prstGeom prst="rect">
            <a:avLst/>
          </a:prstGeom>
          <a:noFill/>
        </p:spPr>
        <p:txBody>
          <a:bodyPr wrap="none" lIns="83768" tIns="41884" rIns="83768" bIns="41884" rtlCol="0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Jose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Garces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Philadelphia, PA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3915" y="5903694"/>
            <a:ext cx="1325834" cy="592417"/>
          </a:xfrm>
          <a:prstGeom prst="rect">
            <a:avLst/>
          </a:prstGeom>
          <a:noFill/>
        </p:spPr>
        <p:txBody>
          <a:bodyPr wrap="none" lIns="83768" tIns="41884" rIns="83768" bIns="41884" rtlCol="0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Bobby Flay</a:t>
            </a:r>
          </a:p>
          <a:p>
            <a:pPr algn="ctr"/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York, NY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1089819"/>
            <a:ext cx="9913938" cy="46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004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094" y="1127919"/>
            <a:ext cx="2841625" cy="467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" y="6766878"/>
            <a:ext cx="9875520" cy="8229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204"/>
          <a:stretch/>
        </p:blipFill>
        <p:spPr>
          <a:xfrm>
            <a:off x="159" y="0"/>
            <a:ext cx="9875520" cy="2741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696" y="372091"/>
            <a:ext cx="3128904" cy="423140"/>
          </a:xfrm>
          <a:prstGeom prst="rect">
            <a:avLst/>
          </a:prstGeom>
          <a:noFill/>
        </p:spPr>
        <p:txBody>
          <a:bodyPr wrap="none" lIns="83768" tIns="41884" rIns="83768" bIns="41884" rtlCol="0">
            <a:spAutoFit/>
          </a:bodyPr>
          <a:lstStyle/>
          <a:p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Vibrant, Lifestyle Brand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99319" y="6157119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Diverse Editorial Coverage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27342" y="6058833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Large &amp; Engaged Social Media Following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ternate Process 2"/>
          <p:cNvSpPr/>
          <p:nvPr/>
        </p:nvSpPr>
        <p:spPr>
          <a:xfrm>
            <a:off x="6211094" y="4709319"/>
            <a:ext cx="1219200" cy="304800"/>
          </a:xfrm>
          <a:prstGeom prst="flowChartAlternateProcess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lternate Process 26"/>
          <p:cNvSpPr/>
          <p:nvPr/>
        </p:nvSpPr>
        <p:spPr>
          <a:xfrm>
            <a:off x="6211094" y="5395119"/>
            <a:ext cx="1219200" cy="228600"/>
          </a:xfrm>
          <a:prstGeom prst="flowChartAlternateProcess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68" y="1048369"/>
            <a:ext cx="1920875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214" y="1096757"/>
            <a:ext cx="1798637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414" y="1096757"/>
            <a:ext cx="2065337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367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" y="6766878"/>
            <a:ext cx="9875520" cy="8229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204"/>
          <a:stretch/>
        </p:blipFill>
        <p:spPr>
          <a:xfrm>
            <a:off x="159" y="0"/>
            <a:ext cx="9875520" cy="2741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697" y="372091"/>
            <a:ext cx="6207246" cy="423140"/>
          </a:xfrm>
          <a:prstGeom prst="rect">
            <a:avLst/>
          </a:prstGeom>
          <a:noFill/>
        </p:spPr>
        <p:txBody>
          <a:bodyPr wrap="none" lIns="83768" tIns="41884" rIns="83768" bIns="41884" rtlCol="0">
            <a:spAutoFit/>
          </a:bodyPr>
          <a:lstStyle/>
          <a:p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Exciting New Changes: Foundation for Expansion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8025" y="1652854"/>
            <a:ext cx="2302314" cy="333720"/>
          </a:xfrm>
          <a:prstGeom prst="rect">
            <a:avLst/>
          </a:prstGeom>
          <a:noFill/>
        </p:spPr>
        <p:txBody>
          <a:bodyPr wrap="none" lIns="83768" tIns="41884" rIns="83768" bIns="41884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Manufacturing Facility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52806" y="1652854"/>
            <a:ext cx="1370226" cy="333720"/>
          </a:xfrm>
          <a:prstGeom prst="rect">
            <a:avLst/>
          </a:prstGeom>
          <a:noFill/>
        </p:spPr>
        <p:txBody>
          <a:bodyPr wrap="none" lIns="83768" tIns="41884" rIns="83768" bIns="41884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76714" y="1652854"/>
            <a:ext cx="1447405" cy="333720"/>
          </a:xfrm>
          <a:prstGeom prst="rect">
            <a:avLst/>
          </a:prstGeom>
          <a:noFill/>
        </p:spPr>
        <p:txBody>
          <a:bodyPr wrap="none" lIns="83768" tIns="41884" rIns="83768" bIns="41884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Quality Focus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67092" y="4853697"/>
            <a:ext cx="2141654" cy="315418"/>
          </a:xfrm>
          <a:prstGeom prst="rect">
            <a:avLst/>
          </a:prstGeom>
          <a:noFill/>
        </p:spPr>
        <p:txBody>
          <a:bodyPr wrap="square" lIns="83768" tIns="41884" rIns="83768" bIns="41884" rtlCol="0">
            <a:spAutoFit/>
          </a:bodyPr>
          <a:lstStyle/>
          <a:p>
            <a:pPr algn="ctr"/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management team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2006" y="4848868"/>
            <a:ext cx="2974352" cy="546251"/>
          </a:xfrm>
          <a:prstGeom prst="rect">
            <a:avLst/>
          </a:prstGeom>
          <a:noFill/>
        </p:spPr>
        <p:txBody>
          <a:bodyPr wrap="square" lIns="83768" tIns="41884" rIns="83768" bIns="41884" rtlCol="0">
            <a:spAutoFit/>
          </a:bodyPr>
          <a:lstStyle/>
          <a:p>
            <a:pPr algn="ctr"/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New, state-of-the-art 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350,000+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sq. ft. manufacturing facility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89635" y="4853697"/>
            <a:ext cx="2141654" cy="315418"/>
          </a:xfrm>
          <a:prstGeom prst="rect">
            <a:avLst/>
          </a:prstGeom>
          <a:noFill/>
        </p:spPr>
        <p:txBody>
          <a:bodyPr wrap="square" lIns="83768" tIns="41884" rIns="83768" bIns="41884" rtlCol="0">
            <a:spAutoFit/>
          </a:bodyPr>
          <a:lstStyle/>
          <a:p>
            <a:pPr algn="ctr"/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Robust QA Program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5" y="2228682"/>
            <a:ext cx="3208337" cy="252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212" y="2245274"/>
            <a:ext cx="3421063" cy="250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275" y="2228682"/>
            <a:ext cx="3230563" cy="250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004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875837" cy="758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5919" y="3410199"/>
            <a:ext cx="46499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Sets Us Apart</a:t>
            </a:r>
            <a:endParaRPr lang="en-US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04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10655</TotalTime>
  <Words>1285</Words>
  <Application>Microsoft Office PowerPoint</Application>
  <PresentationFormat>Custom</PresentationFormat>
  <Paragraphs>229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Schutte</dc:creator>
  <cp:lastModifiedBy>Ann Muth</cp:lastModifiedBy>
  <cp:revision>134</cp:revision>
  <dcterms:created xsi:type="dcterms:W3CDTF">2017-05-01T17:42:54Z</dcterms:created>
  <dcterms:modified xsi:type="dcterms:W3CDTF">2017-05-16T17:19:26Z</dcterms:modified>
</cp:coreProperties>
</file>