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64" r:id="rId4"/>
    <p:sldId id="294" r:id="rId5"/>
    <p:sldId id="274" r:id="rId6"/>
    <p:sldId id="276" r:id="rId7"/>
    <p:sldId id="298" r:id="rId8"/>
    <p:sldId id="297" r:id="rId9"/>
    <p:sldId id="282" r:id="rId10"/>
    <p:sldId id="284" r:id="rId11"/>
    <p:sldId id="287" r:id="rId12"/>
    <p:sldId id="300" r:id="rId13"/>
    <p:sldId id="301" r:id="rId14"/>
    <p:sldId id="302" r:id="rId15"/>
    <p:sldId id="303" r:id="rId16"/>
    <p:sldId id="293" r:id="rId17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7" autoAdjust="0"/>
    <p:restoredTop sz="94660"/>
  </p:normalViewPr>
  <p:slideViewPr>
    <p:cSldViewPr snapToGrid="0">
      <p:cViewPr>
        <p:scale>
          <a:sx n="200" d="100"/>
          <a:sy n="2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10BFE5A-D4E4-4F61-B31B-6111B4FB78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5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E8B6-93E4-4E32-B081-A6A3B79DFA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5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FE5A-D4E4-4F61-B31B-6111B4FB78D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53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31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32B3-881D-4A8B-A9DE-F62F5E0487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21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AFA4-38D5-4300-B484-A10DB5E5DD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6388" y="663575"/>
            <a:ext cx="2132012" cy="5481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5588" y="663575"/>
            <a:ext cx="6248400" cy="5481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4988-427D-4139-A1D8-50F4DCCDC2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83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7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7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7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7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7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7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7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35600" y="2340000"/>
            <a:ext cx="3968125" cy="335642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180000" tIns="0" rIns="180000" bIns="0" anchor="ctr" anchorCtr="0">
            <a:noAutofit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Blip>
                <a:blip r:embed="rId2"/>
              </a:buBlip>
              <a:defRPr lang="en-GB" sz="1600" b="1" kern="10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435600" y="1908000"/>
            <a:ext cx="8267075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kern="1200" noProof="0" dirty="0" smtClean="0"/>
              <a:t>Subheading</a:t>
            </a:r>
            <a:endParaRPr lang="en-GB" noProof="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" y="1411200"/>
            <a:ext cx="1115690" cy="429433"/>
          </a:xfrm>
          <a:prstGeom prst="rect">
            <a:avLst/>
          </a:prstGeom>
          <a:noFill/>
        </p:spPr>
        <p:txBody>
          <a:bodyPr vert="horz" wrap="none" lIns="0" tIns="0" rIns="0" bIns="90000" rtlCol="0" anchor="t">
            <a:spAutoFit/>
          </a:bodyPr>
          <a:lstStyle>
            <a:lvl1pPr>
              <a:defRPr lang="de-DE" sz="2200" b="1" kern="1200" dirty="0" smtClean="0">
                <a:ea typeface="+mj-ea"/>
              </a:defRPr>
            </a:lvl1pPr>
            <a:lvl2pPr>
              <a:defRPr lang="de-DE" sz="1800" kern="1200" dirty="0" smtClean="0">
                <a:latin typeface="+mn-lt"/>
                <a:cs typeface="+mn-cs"/>
              </a:defRPr>
            </a:lvl2pPr>
            <a:lvl3pPr>
              <a:defRPr lang="de-DE" sz="1800" kern="1200" dirty="0" smtClean="0">
                <a:latin typeface="+mn-lt"/>
                <a:cs typeface="+mn-cs"/>
              </a:defRPr>
            </a:lvl3pPr>
            <a:lvl4pPr>
              <a:defRPr lang="de-DE" sz="1800" kern="1200" dirty="0" smtClean="0">
                <a:latin typeface="+mn-lt"/>
                <a:cs typeface="+mn-cs"/>
              </a:defRPr>
            </a:lvl4pPr>
            <a:lvl5pPr>
              <a:defRPr lang="en-GB" sz="1800" kern="1200" dirty="0">
                <a:latin typeface="+mn-lt"/>
                <a:cs typeface="+mn-cs"/>
              </a:defRPr>
            </a:lvl5pPr>
          </a:lstStyle>
          <a:p>
            <a:pPr lvl="0"/>
            <a:r>
              <a:rPr lang="en-GB" noProof="0" dirty="0" smtClean="0"/>
              <a:t>Heading</a:t>
            </a: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050000" y="6552000"/>
            <a:ext cx="4663200" cy="20005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lvl1pPr>
              <a:defRPr lang="de-DE" sz="700" kern="0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smtClean="0"/>
              <a:t>April 2017 | AXOR FinishPlus Display Order Information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017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1581-CD48-4677-97E9-01B8C0B817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8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F893-4C92-4EBB-9735-90B43706E7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80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5588" y="1730375"/>
            <a:ext cx="4187825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3" y="1730375"/>
            <a:ext cx="4189412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0EC6-95F7-47C5-8214-99C298BB7E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37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35BF-161C-455E-BA1F-CFD3CBFEF3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29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9E36-6E1F-4DD1-B77B-32F8FB674A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5BF70-56D7-4DEF-B983-59BF673BF1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25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AD56-5131-42E5-8D3C-4252DB3A10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06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902D-6E95-4E0C-82AA-C4D33C3FF4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0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/>
          <p:cNvGrpSpPr>
            <a:grpSpLocks/>
          </p:cNvGrpSpPr>
          <p:nvPr/>
        </p:nvGrpSpPr>
        <p:grpSpPr bwMode="auto">
          <a:xfrm>
            <a:off x="0" y="0"/>
            <a:ext cx="9148763" cy="1433513"/>
            <a:chOff x="0" y="0"/>
            <a:chExt cx="5763" cy="903"/>
          </a:xfrm>
        </p:grpSpPr>
        <p:sp>
          <p:nvSpPr>
            <p:cNvPr id="1035" name="Rectangle 32"/>
            <p:cNvSpPr>
              <a:spLocks noChangeArrowheads="1"/>
            </p:cNvSpPr>
            <p:nvPr/>
          </p:nvSpPr>
          <p:spPr bwMode="auto">
            <a:xfrm>
              <a:off x="3" y="222"/>
              <a:ext cx="5760" cy="68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pic>
          <p:nvPicPr>
            <p:cNvPr id="1036" name="Picture 33" descr="HG_Logo_CMYK_300_297x10mm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9" r="7121" b="2203"/>
            <a:stretch>
              <a:fillRect/>
            </a:stretch>
          </p:blipFill>
          <p:spPr bwMode="auto">
            <a:xfrm>
              <a:off x="0" y="0"/>
              <a:ext cx="576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" name="Group 30"/>
          <p:cNvGrpSpPr>
            <a:grpSpLocks/>
          </p:cNvGrpSpPr>
          <p:nvPr/>
        </p:nvGrpSpPr>
        <p:grpSpPr bwMode="auto">
          <a:xfrm>
            <a:off x="0" y="6515100"/>
            <a:ext cx="9144000" cy="352425"/>
            <a:chOff x="0" y="4098"/>
            <a:chExt cx="5760" cy="222"/>
          </a:xfrm>
        </p:grpSpPr>
        <p:sp>
          <p:nvSpPr>
            <p:cNvPr id="1033" name="Rectangle 28"/>
            <p:cNvSpPr>
              <a:spLocks noChangeArrowheads="1"/>
            </p:cNvSpPr>
            <p:nvPr/>
          </p:nvSpPr>
          <p:spPr bwMode="auto">
            <a:xfrm>
              <a:off x="0" y="4098"/>
              <a:ext cx="5760" cy="222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4" name="Rectangle 29"/>
            <p:cNvSpPr>
              <a:spLocks noChangeArrowheads="1"/>
            </p:cNvSpPr>
            <p:nvPr/>
          </p:nvSpPr>
          <p:spPr bwMode="auto">
            <a:xfrm>
              <a:off x="4846" y="4098"/>
              <a:ext cx="914" cy="222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663575"/>
            <a:ext cx="853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588" y="1730375"/>
            <a:ext cx="8529637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725" y="6591300"/>
            <a:ext cx="2895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Dateiname / Verfasser / </a:t>
            </a:r>
            <a:fld id="{92F1CEB8-92A5-43D1-ABED-C0B456CC0339}" type="datetime1">
              <a:rPr lang="de-DE"/>
              <a:pPr>
                <a:defRPr/>
              </a:pPr>
              <a:t>5/5/17</a:t>
            </a:fld>
            <a:endParaRPr lang="de-DE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57963"/>
            <a:ext cx="5730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3521707C-BC41-408C-A64D-DF1BF5250D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2" name="Text Box 22"/>
          <p:cNvSpPr txBox="1">
            <a:spLocks noChangeArrowheads="1"/>
          </p:cNvSpPr>
          <p:nvPr/>
        </p:nvSpPr>
        <p:spPr bwMode="auto">
          <a:xfrm>
            <a:off x="5843588" y="6583363"/>
            <a:ext cx="19018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smtClean="0">
                <a:solidFill>
                  <a:schemeClr val="bg1"/>
                </a:solidFill>
              </a:rPr>
              <a:t>© Hansgrohe.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8" r:id="rId13"/>
    <p:sldLayoutId id="2147483673" r:id="rId14"/>
    <p:sldLayoutId id="2147483675" r:id="rId15"/>
    <p:sldLayoutId id="2147483679" r:id="rId16"/>
    <p:sldLayoutId id="2147483681" r:id="rId17"/>
    <p:sldLayoutId id="2147483683" r:id="rId18"/>
    <p:sldLayoutId id="2147483686" r:id="rId19"/>
  </p:sldLayoutIdLst>
  <p:hf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873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2pPr>
      <a:lvl3pPr marL="552450" indent="-1793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3pPr>
      <a:lvl4pPr marL="739775" indent="-1857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4pPr>
      <a:lvl5pPr marL="917575" indent="-1762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5pPr>
      <a:lvl6pPr marL="1374775" indent="-1762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1831975" indent="-1762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2289175" indent="-1762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2746375" indent="-1762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mailto:custom-us@hansgrohe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mailto:custom-us@hansgrohe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custom-us@hansgrohe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custom-us@hansgrohe.com" TargetMode="External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357651"/>
            <a:ext cx="9144000" cy="6144768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Grafik 6" descr="Icons-40cm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1" y="5418759"/>
            <a:ext cx="8892540" cy="909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" y="1714625"/>
            <a:ext cx="9029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AXOR </a:t>
            </a:r>
            <a:r>
              <a:rPr lang="en-US" sz="4800" dirty="0" err="1" smtClean="0">
                <a:solidFill>
                  <a:schemeClr val="bg1"/>
                </a:solidFill>
              </a:rPr>
              <a:t>FinishPlus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AXOR Signature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Order </a:t>
            </a:r>
            <a:r>
              <a:rPr lang="de-DE" dirty="0"/>
              <a:t>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9891" y="1535583"/>
            <a:ext cx="4991327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Single orders will be 12-14 weeks from order confirmation. </a:t>
            </a:r>
          </a:p>
          <a:p>
            <a:endParaRPr lang="en-US" sz="1600" dirty="0"/>
          </a:p>
          <a:p>
            <a:r>
              <a:rPr lang="en-US" sz="1600" dirty="0" smtClean="0"/>
              <a:t>Job orders will be quoted individually. </a:t>
            </a:r>
            <a:br>
              <a:rPr lang="en-US" sz="1600" dirty="0" smtClean="0"/>
            </a:br>
            <a:r>
              <a:rPr lang="en-US" sz="1600" dirty="0" smtClean="0"/>
              <a:t>Batch releases are possible.  </a:t>
            </a:r>
          </a:p>
          <a:p>
            <a:endParaRPr lang="en-US" sz="1600" dirty="0" smtClean="0"/>
          </a:p>
          <a:p>
            <a:r>
              <a:rPr lang="en-US" sz="1600" dirty="0" smtClean="0"/>
              <a:t>Large project s</a:t>
            </a:r>
            <a:r>
              <a:rPr lang="en-US" sz="1600" dirty="0" smtClean="0"/>
              <a:t>ample </a:t>
            </a:r>
            <a:r>
              <a:rPr lang="en-US" sz="1600" dirty="0"/>
              <a:t>requests should allow for </a:t>
            </a:r>
            <a:r>
              <a:rPr lang="en-US" sz="1600" dirty="0" smtClean="0"/>
              <a:t>a 8 </a:t>
            </a:r>
            <a:r>
              <a:rPr lang="en-US" sz="1600" dirty="0"/>
              <a:t>week </a:t>
            </a:r>
            <a:r>
              <a:rPr lang="en-US" sz="1600" dirty="0"/>
              <a:t>d</a:t>
            </a:r>
            <a:r>
              <a:rPr lang="en-US" sz="1600" dirty="0" smtClean="0"/>
              <a:t>elivery </a:t>
            </a:r>
            <a:r>
              <a:rPr lang="en-US" sz="1600" dirty="0"/>
              <a:t>time. 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 quoted times account for production time from plants outside of the USA + transportation time to HG USA + delivery to the customer. </a:t>
            </a:r>
          </a:p>
          <a:p>
            <a:endParaRPr lang="en-US" sz="1600" dirty="0"/>
          </a:p>
          <a:p>
            <a:r>
              <a:rPr lang="en-US" sz="1600" dirty="0" smtClean="0"/>
              <a:t>For jobs composed entirely of products produced in US01, the delivery time may be significantly faster.</a:t>
            </a:r>
          </a:p>
          <a:p>
            <a:endParaRPr lang="en-US" sz="1600" dirty="0"/>
          </a:p>
          <a:p>
            <a:r>
              <a:rPr lang="en-US" sz="1600" dirty="0" smtClean="0"/>
              <a:t>Personal Use Orders:  </a:t>
            </a:r>
            <a:r>
              <a:rPr lang="en-US" sz="1600" u="sng" dirty="0" smtClean="0"/>
              <a:t>we will not offer </a:t>
            </a:r>
            <a:r>
              <a:rPr lang="en-US" sz="1600" dirty="0" smtClean="0"/>
              <a:t>a personal use discount for special finishes.  The customer should order at their standard, trade discount.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9892" y="3787736"/>
            <a:ext cx="49913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assets.hansgrohe.com/img/axor-manufactory_production_gallery-03_463x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57" y="2010540"/>
            <a:ext cx="3554392" cy="35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3" y="495748"/>
            <a:ext cx="7615191" cy="830997"/>
          </a:xfrm>
        </p:spPr>
        <p:txBody>
          <a:bodyPr/>
          <a:lstStyle/>
          <a:p>
            <a:r>
              <a:rPr lang="en-US" dirty="0" smtClean="0"/>
              <a:t>AXOR Price Book Integration:</a:t>
            </a:r>
            <a:br>
              <a:rPr lang="en-US" dirty="0" smtClean="0"/>
            </a:br>
            <a:r>
              <a:rPr lang="en-US" dirty="0" smtClean="0"/>
              <a:t>Inside Cover &amp; Intro</a:t>
            </a:r>
            <a:endParaRPr lang="en-US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21" y="3695428"/>
            <a:ext cx="2923335" cy="20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/>
          <a:stretch/>
        </p:blipFill>
        <p:spPr bwMode="auto">
          <a:xfrm>
            <a:off x="5938921" y="1564382"/>
            <a:ext cx="2923335" cy="20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4" y="1564383"/>
            <a:ext cx="2160315" cy="15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59" y="1564383"/>
            <a:ext cx="3102273" cy="15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4" y="3171011"/>
            <a:ext cx="4940529" cy="24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2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501650" y="2444751"/>
            <a:ext cx="8445789" cy="3533966"/>
          </a:xfrm>
        </p:spPr>
        <p:txBody>
          <a:bodyPr/>
          <a:lstStyle/>
          <a:p>
            <a:r>
              <a:rPr lang="en-US" dirty="0"/>
              <a:t>Buy 1 piece or more for </a:t>
            </a:r>
            <a:r>
              <a:rPr lang="en-US" u="sng" dirty="0" smtClean="0"/>
              <a:t>stock</a:t>
            </a:r>
            <a:r>
              <a:rPr lang="en-US" dirty="0"/>
              <a:t> </a:t>
            </a:r>
            <a:r>
              <a:rPr lang="en-US" dirty="0" smtClean="0"/>
              <a:t>of regular finished items at standard discount,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customer may </a:t>
            </a:r>
            <a:r>
              <a:rPr lang="en-US" dirty="0"/>
              <a:t>also </a:t>
            </a:r>
            <a:r>
              <a:rPr lang="en-US" dirty="0" smtClean="0"/>
              <a:t>order </a:t>
            </a:r>
            <a:r>
              <a:rPr lang="en-US" dirty="0"/>
              <a:t>1 piece </a:t>
            </a:r>
            <a:r>
              <a:rPr lang="en-US" dirty="0" smtClean="0"/>
              <a:t>of same item for </a:t>
            </a:r>
            <a:r>
              <a:rPr lang="en-US" dirty="0"/>
              <a:t>display </a:t>
            </a:r>
            <a:r>
              <a:rPr lang="en-US" dirty="0" smtClean="0"/>
              <a:t>purposes </a:t>
            </a:r>
            <a:r>
              <a:rPr lang="en-US" dirty="0" smtClean="0"/>
              <a:t>@  </a:t>
            </a:r>
            <a:r>
              <a:rPr lang="en-US" dirty="0"/>
              <a:t>.25 </a:t>
            </a:r>
            <a:r>
              <a:rPr lang="en-US" dirty="0" smtClean="0"/>
              <a:t>display multiplier off Special Finishes List Price</a:t>
            </a:r>
          </a:p>
          <a:p>
            <a:r>
              <a:rPr lang="en-US" dirty="0" smtClean="0"/>
              <a:t>Order </a:t>
            </a:r>
            <a:r>
              <a:rPr lang="en-US" dirty="0"/>
              <a:t>must be </a:t>
            </a:r>
            <a:r>
              <a:rPr lang="en-US" u="sng" dirty="0"/>
              <a:t>pre-approved</a:t>
            </a:r>
            <a:r>
              <a:rPr lang="en-US" dirty="0"/>
              <a:t> </a:t>
            </a:r>
            <a:r>
              <a:rPr lang="en-US" dirty="0" smtClean="0"/>
              <a:t>by Hansgrohe RSM</a:t>
            </a:r>
          </a:p>
          <a:p>
            <a:r>
              <a:rPr lang="en-US" dirty="0"/>
              <a:t>Customer PO should be placed as follows:</a:t>
            </a:r>
            <a:br>
              <a:rPr lang="en-US" dirty="0"/>
            </a:br>
            <a:r>
              <a:rPr lang="en-US" dirty="0"/>
              <a:t>* Line 1: </a:t>
            </a:r>
            <a:r>
              <a:rPr lang="en-US" dirty="0" smtClean="0"/>
              <a:t>	1 </a:t>
            </a:r>
            <a:r>
              <a:rPr lang="en-US" dirty="0"/>
              <a:t>+ pieces (stock order)</a:t>
            </a:r>
            <a:br>
              <a:rPr lang="en-US" dirty="0"/>
            </a:br>
            <a:r>
              <a:rPr lang="en-US" dirty="0"/>
              <a:t>* Line 2: </a:t>
            </a:r>
            <a:r>
              <a:rPr lang="en-US" dirty="0" smtClean="0"/>
              <a:t>	1 </a:t>
            </a:r>
            <a:r>
              <a:rPr lang="en-US" dirty="0"/>
              <a:t>piece (display </a:t>
            </a:r>
            <a:r>
              <a:rPr lang="en-US" dirty="0" smtClean="0"/>
              <a:t>order) @ display multiplier of .25</a:t>
            </a:r>
          </a:p>
          <a:p>
            <a:r>
              <a:rPr lang="en-US" dirty="0" smtClean="0"/>
              <a:t>Please email order to: </a:t>
            </a:r>
            <a:r>
              <a:rPr lang="en-US" dirty="0" smtClean="0">
                <a:hlinkClick r:id="rId2"/>
              </a:rPr>
              <a:t>custom-us@hansgrohe.com</a:t>
            </a:r>
            <a:endParaRPr lang="en-US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477163" y="1716000"/>
            <a:ext cx="642805" cy="429433"/>
          </a:xfrm>
        </p:spPr>
        <p:txBody>
          <a:bodyPr/>
          <a:lstStyle/>
          <a:p>
            <a:r>
              <a:rPr lang="de-DE" dirty="0" smtClean="0"/>
              <a:t>Axor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April 2017 | AXOR FinishPlus Display Order Information |</a:t>
            </a:r>
            <a:endParaRPr lang="de-DE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 bwMode="auto">
          <a:xfrm>
            <a:off x="207818" y="633523"/>
            <a:ext cx="3508974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0000" numCol="1" rtlCol="0" anchor="t" anchorCtr="0" compatLnSpc="1">
            <a:prstTxWarp prst="textNoShape">
              <a:avLst/>
            </a:prstTxWarp>
            <a:sp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200" b="1" kern="1200" dirty="0" smtClean="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1pPr>
            <a:lvl2pPr marL="3714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5524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7397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9175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en-GB" sz="1800" kern="12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13747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6pPr>
            <a:lvl7pPr marL="18319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7pPr>
            <a:lvl8pPr marL="22891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8pPr>
            <a:lvl9pPr marL="27463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/>
              <a:t>Display Order Information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1968660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35600" y="2686364"/>
            <a:ext cx="7517775" cy="3356429"/>
          </a:xfrm>
        </p:spPr>
        <p:txBody>
          <a:bodyPr/>
          <a:lstStyle/>
          <a:p>
            <a:r>
              <a:rPr lang="en-US" dirty="0" smtClean="0"/>
              <a:t>AXOR Citterio E single-hole dummy faucet on acrylic available </a:t>
            </a:r>
            <a:br>
              <a:rPr lang="en-US" dirty="0" smtClean="0"/>
            </a:br>
            <a:r>
              <a:rPr lang="en-US" dirty="0" smtClean="0"/>
              <a:t>in all 13 AXOR FinishPlus finishes</a:t>
            </a:r>
            <a:endParaRPr lang="en-US" dirty="0"/>
          </a:p>
          <a:p>
            <a:r>
              <a:rPr lang="en-US" dirty="0" smtClean="0"/>
              <a:t>List price: $ 500 (across all finishes)</a:t>
            </a:r>
          </a:p>
          <a:p>
            <a:r>
              <a:rPr lang="en-US" dirty="0" smtClean="0"/>
              <a:t>Customer may purchase dummy faucet at </a:t>
            </a:r>
            <a:r>
              <a:rPr lang="en-US" dirty="0"/>
              <a:t>@  .25 display </a:t>
            </a:r>
            <a:r>
              <a:rPr lang="en-US" dirty="0" smtClean="0"/>
              <a:t>multiplier</a:t>
            </a:r>
          </a:p>
          <a:p>
            <a:r>
              <a:rPr lang="en-US" dirty="0"/>
              <a:t>No pre-approval </a:t>
            </a:r>
            <a:r>
              <a:rPr lang="en-US" dirty="0" smtClean="0"/>
              <a:t>needed</a:t>
            </a:r>
          </a:p>
          <a:p>
            <a:r>
              <a:rPr lang="en-US" dirty="0"/>
              <a:t>Please email order to: </a:t>
            </a:r>
            <a:r>
              <a:rPr lang="en-US" dirty="0">
                <a:hlinkClick r:id="rId2"/>
              </a:rPr>
              <a:t>custom-us@hansgrohe.com</a:t>
            </a:r>
            <a:endParaRPr lang="en-US" dirty="0"/>
          </a:p>
          <a:p>
            <a:r>
              <a:rPr lang="en-US" dirty="0" smtClean="0"/>
              <a:t>No additional dummies/mock-ups available in AXOR FinishPlus</a:t>
            </a:r>
          </a:p>
          <a:p>
            <a:r>
              <a:rPr lang="en-US" dirty="0" smtClean="0"/>
              <a:t>Order may be subject to extended lead-time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77164" y="2309782"/>
            <a:ext cx="8267075" cy="246221"/>
          </a:xfrm>
        </p:spPr>
        <p:txBody>
          <a:bodyPr/>
          <a:lstStyle/>
          <a:p>
            <a:r>
              <a:rPr lang="en-US" dirty="0" smtClean="0"/>
              <a:t>AXOR Citterio E Single-Hole Dummy Faucet on Acrylic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35600" y="1799127"/>
            <a:ext cx="814325" cy="429433"/>
          </a:xfrm>
        </p:spPr>
        <p:txBody>
          <a:bodyPr/>
          <a:lstStyle/>
          <a:p>
            <a:r>
              <a:rPr lang="de-DE" dirty="0" smtClean="0"/>
              <a:t>AXOR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April 2017 | AXOR FinishPlus Display Order Information |</a:t>
            </a:r>
            <a:endParaRPr lang="en-US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 bwMode="auto">
          <a:xfrm>
            <a:off x="207818" y="633523"/>
            <a:ext cx="3508974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0000" numCol="1" rtlCol="0" anchor="t" anchorCtr="0" compatLnSpc="1">
            <a:prstTxWarp prst="textNoShape">
              <a:avLst/>
            </a:prstTxWarp>
            <a:sp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200" b="1" kern="1200" dirty="0" smtClean="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1pPr>
            <a:lvl2pPr marL="3714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5524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7397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9175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en-GB" sz="1800" kern="12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13747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6pPr>
            <a:lvl7pPr marL="18319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7pPr>
            <a:lvl8pPr marL="22891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8pPr>
            <a:lvl9pPr marL="27463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/>
              <a:t>Display Order Information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062859964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52474" y="2381562"/>
            <a:ext cx="6851025" cy="3822675"/>
          </a:xfrm>
        </p:spPr>
        <p:txBody>
          <a:bodyPr/>
          <a:lstStyle/>
          <a:p>
            <a:r>
              <a:rPr lang="en-US" dirty="0" smtClean="0"/>
              <a:t>Polished Gold Optic	</a:t>
            </a:r>
            <a:r>
              <a:rPr lang="en-US" dirty="0"/>
              <a:t>	#</a:t>
            </a:r>
            <a:r>
              <a:rPr lang="en-US" dirty="0" smtClean="0"/>
              <a:t>36118990</a:t>
            </a:r>
          </a:p>
          <a:p>
            <a:r>
              <a:rPr lang="en-US" dirty="0" smtClean="0"/>
              <a:t>Brushed Gold Optic	</a:t>
            </a:r>
            <a:r>
              <a:rPr lang="en-US" dirty="0"/>
              <a:t>	#36118250</a:t>
            </a:r>
          </a:p>
          <a:p>
            <a:r>
              <a:rPr lang="en-US" dirty="0" smtClean="0"/>
              <a:t>Polished Nickel			#36118830</a:t>
            </a:r>
          </a:p>
          <a:p>
            <a:r>
              <a:rPr lang="en-US" dirty="0" smtClean="0"/>
              <a:t>Brushed Nickel			</a:t>
            </a:r>
            <a:r>
              <a:rPr lang="en-US" dirty="0"/>
              <a:t>#</a:t>
            </a:r>
            <a:r>
              <a:rPr lang="en-US" dirty="0" smtClean="0"/>
              <a:t>36118820</a:t>
            </a:r>
          </a:p>
          <a:p>
            <a:r>
              <a:rPr lang="en-US" dirty="0" smtClean="0"/>
              <a:t>Polished Red Gold		</a:t>
            </a:r>
            <a:r>
              <a:rPr lang="en-US" dirty="0"/>
              <a:t>#</a:t>
            </a:r>
            <a:r>
              <a:rPr lang="en-US" dirty="0" smtClean="0"/>
              <a:t>36118300</a:t>
            </a:r>
          </a:p>
          <a:p>
            <a:r>
              <a:rPr lang="en-US" dirty="0" smtClean="0"/>
              <a:t>Brushed Red Gold		</a:t>
            </a:r>
            <a:r>
              <a:rPr lang="en-US" dirty="0"/>
              <a:t>#</a:t>
            </a:r>
            <a:r>
              <a:rPr lang="en-US" dirty="0" smtClean="0"/>
              <a:t>36118310</a:t>
            </a:r>
          </a:p>
          <a:p>
            <a:r>
              <a:rPr lang="en-US" dirty="0" smtClean="0"/>
              <a:t>Polished Bronze		</a:t>
            </a:r>
            <a:r>
              <a:rPr lang="en-US" dirty="0"/>
              <a:t>#</a:t>
            </a:r>
            <a:r>
              <a:rPr lang="en-US" dirty="0" smtClean="0"/>
              <a:t>36118130</a:t>
            </a:r>
          </a:p>
          <a:p>
            <a:r>
              <a:rPr lang="en-US" dirty="0" smtClean="0"/>
              <a:t>Brushed Bronze		</a:t>
            </a:r>
            <a:r>
              <a:rPr lang="en-US" dirty="0"/>
              <a:t>#</a:t>
            </a:r>
            <a:r>
              <a:rPr lang="en-US" dirty="0" smtClean="0"/>
              <a:t>36118140</a:t>
            </a:r>
          </a:p>
          <a:p>
            <a:r>
              <a:rPr lang="en-US" dirty="0" smtClean="0"/>
              <a:t>Polished Black Chrome		</a:t>
            </a:r>
            <a:r>
              <a:rPr lang="en-US" dirty="0"/>
              <a:t>#</a:t>
            </a:r>
            <a:r>
              <a:rPr lang="en-US" dirty="0" smtClean="0"/>
              <a:t>36118330</a:t>
            </a:r>
          </a:p>
          <a:p>
            <a:r>
              <a:rPr lang="en-US" dirty="0" smtClean="0"/>
              <a:t>Brushed Black Chrome		</a:t>
            </a:r>
            <a:r>
              <a:rPr lang="en-US" dirty="0"/>
              <a:t>#</a:t>
            </a:r>
            <a:r>
              <a:rPr lang="en-US" dirty="0" smtClean="0"/>
              <a:t>36118340</a:t>
            </a:r>
          </a:p>
          <a:p>
            <a:r>
              <a:rPr lang="en-US" dirty="0" smtClean="0"/>
              <a:t>Polished Brass			</a:t>
            </a:r>
            <a:r>
              <a:rPr lang="en-US" dirty="0"/>
              <a:t>#</a:t>
            </a:r>
            <a:r>
              <a:rPr lang="en-US" dirty="0" smtClean="0"/>
              <a:t>36118930</a:t>
            </a:r>
          </a:p>
          <a:p>
            <a:r>
              <a:rPr lang="en-US" dirty="0" smtClean="0"/>
              <a:t>Brushed Brass			</a:t>
            </a:r>
            <a:r>
              <a:rPr lang="en-US" dirty="0"/>
              <a:t>#</a:t>
            </a:r>
            <a:r>
              <a:rPr lang="en-US" dirty="0" smtClean="0"/>
              <a:t>36118950</a:t>
            </a:r>
          </a:p>
          <a:p>
            <a:r>
              <a:rPr lang="en-US" dirty="0" smtClean="0"/>
              <a:t>Stainless Steel Optic		</a:t>
            </a:r>
            <a:r>
              <a:rPr lang="en-US" dirty="0"/>
              <a:t>#</a:t>
            </a:r>
            <a:r>
              <a:rPr lang="en-US" dirty="0" smtClean="0"/>
              <a:t>36118800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April 2017 | AXOR FinishPlus Display Order Information |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435600" y="1977273"/>
            <a:ext cx="8267075" cy="246221"/>
          </a:xfrm>
        </p:spPr>
        <p:txBody>
          <a:bodyPr/>
          <a:lstStyle/>
          <a:p>
            <a:r>
              <a:rPr lang="en-US" dirty="0" smtClean="0"/>
              <a:t>AXOR Citterio E Single-Hole Dummy Faucet on Acrylic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35600" y="1411200"/>
            <a:ext cx="814325" cy="429433"/>
          </a:xfrm>
        </p:spPr>
        <p:txBody>
          <a:bodyPr/>
          <a:lstStyle/>
          <a:p>
            <a:r>
              <a:rPr lang="de-DE" dirty="0" smtClean="0"/>
              <a:t>AXOR</a:t>
            </a:r>
            <a:endParaRPr lang="de-DE" dirty="0"/>
          </a:p>
        </p:txBody>
      </p:sp>
      <p:sp>
        <p:nvSpPr>
          <p:cNvPr id="8" name="Textplatzhalter 1"/>
          <p:cNvSpPr txBox="1">
            <a:spLocks/>
          </p:cNvSpPr>
          <p:nvPr/>
        </p:nvSpPr>
        <p:spPr bwMode="auto">
          <a:xfrm>
            <a:off x="207818" y="633523"/>
            <a:ext cx="3508974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0000" numCol="1" rtlCol="0" anchor="t" anchorCtr="0" compatLnSpc="1">
            <a:prstTxWarp prst="textNoShape">
              <a:avLst/>
            </a:prstTxWarp>
            <a:sp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200" b="1" kern="1200" dirty="0" smtClean="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1pPr>
            <a:lvl2pPr marL="3714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5524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7397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9175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en-GB" sz="1800" kern="12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13747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6pPr>
            <a:lvl7pPr marL="18319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7pPr>
            <a:lvl8pPr marL="22891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8pPr>
            <a:lvl9pPr marL="27463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/>
              <a:t>Display Order Information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442713967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07890" y="2658654"/>
            <a:ext cx="7994025" cy="3356429"/>
          </a:xfrm>
        </p:spPr>
        <p:txBody>
          <a:bodyPr/>
          <a:lstStyle/>
          <a:p>
            <a:r>
              <a:rPr lang="en-US" dirty="0"/>
              <a:t>Customer must order minimum 30 pieces </a:t>
            </a:r>
            <a:r>
              <a:rPr lang="en-US" dirty="0" smtClean="0"/>
              <a:t>(</a:t>
            </a:r>
            <a:r>
              <a:rPr lang="en-US" dirty="0" smtClean="0"/>
              <a:t>same SKU) required </a:t>
            </a:r>
            <a:r>
              <a:rPr lang="en-US" dirty="0"/>
              <a:t>for processing (</a:t>
            </a:r>
            <a:r>
              <a:rPr lang="en-US" dirty="0" smtClean="0"/>
              <a:t>stock**) at regular trade discount</a:t>
            </a:r>
            <a:endParaRPr lang="en-US" dirty="0"/>
          </a:p>
          <a:p>
            <a:r>
              <a:rPr lang="en-US" dirty="0" smtClean="0"/>
              <a:t>Customer may order 1 additional product at </a:t>
            </a:r>
            <a:r>
              <a:rPr lang="en-US" u="sng" dirty="0" smtClean="0"/>
              <a:t>no charge</a:t>
            </a:r>
            <a:r>
              <a:rPr lang="en-US" dirty="0" smtClean="0"/>
              <a:t> for display purposes</a:t>
            </a:r>
            <a:br>
              <a:rPr lang="en-US" dirty="0" smtClean="0"/>
            </a:br>
            <a:r>
              <a:rPr lang="en-US" dirty="0" smtClean="0"/>
              <a:t>(same SKU as stock order)</a:t>
            </a:r>
          </a:p>
          <a:p>
            <a:r>
              <a:rPr lang="en-US" dirty="0" smtClean="0"/>
              <a:t>Customer PO should be placed as follows:</a:t>
            </a:r>
            <a:br>
              <a:rPr lang="en-US" dirty="0" smtClean="0"/>
            </a:br>
            <a:r>
              <a:rPr lang="en-US" dirty="0" smtClean="0"/>
              <a:t>* Line 1: 30 + pieces (stock order)</a:t>
            </a:r>
            <a:br>
              <a:rPr lang="en-US" dirty="0" smtClean="0"/>
            </a:br>
            <a:r>
              <a:rPr lang="en-US" dirty="0" smtClean="0"/>
              <a:t>* Line 2: 1 piece (display order), second line item will be keyed at </a:t>
            </a:r>
            <a:r>
              <a:rPr lang="en-US" u="sng" dirty="0"/>
              <a:t>no </a:t>
            </a:r>
            <a:r>
              <a:rPr lang="en-US" u="sng" dirty="0" smtClean="0"/>
              <a:t>charge</a:t>
            </a:r>
            <a:endParaRPr lang="en-US" dirty="0" smtClean="0"/>
          </a:p>
          <a:p>
            <a:r>
              <a:rPr lang="en-US" dirty="0" smtClean="0"/>
              <a:t>No charge display product only eligible for </a:t>
            </a:r>
            <a:r>
              <a:rPr lang="en-US" u="sng" dirty="0" smtClean="0"/>
              <a:t>initial stock order</a:t>
            </a:r>
          </a:p>
          <a:p>
            <a:r>
              <a:rPr lang="en-US" dirty="0"/>
              <a:t>No pre-approval </a:t>
            </a:r>
            <a:r>
              <a:rPr lang="en-US" dirty="0" smtClean="0"/>
              <a:t>needed</a:t>
            </a:r>
            <a:endParaRPr lang="en-US" u="sng" dirty="0" smtClean="0"/>
          </a:p>
          <a:p>
            <a:r>
              <a:rPr lang="en-US" dirty="0"/>
              <a:t>Please email order to: </a:t>
            </a:r>
            <a:r>
              <a:rPr lang="en-US" dirty="0" smtClean="0">
                <a:hlinkClick r:id="rId3"/>
              </a:rPr>
              <a:t>custom-us@hansgrohe.com</a:t>
            </a:r>
            <a:endParaRPr lang="en-US" dirty="0" smtClean="0"/>
          </a:p>
          <a:p>
            <a:r>
              <a:rPr lang="en-US" dirty="0" smtClean="0"/>
              <a:t>No dummies/mock-ups available for hansgrohe-branded products</a:t>
            </a:r>
            <a:br>
              <a:rPr lang="en-US" dirty="0" smtClean="0"/>
            </a:br>
            <a:r>
              <a:rPr lang="en-US" dirty="0" smtClean="0"/>
              <a:t>in special finishes</a:t>
            </a:r>
            <a:br>
              <a:rPr lang="en-US" dirty="0" smtClean="0"/>
            </a:br>
            <a:r>
              <a:rPr lang="en-US" sz="800" dirty="0" smtClean="0"/>
              <a:t>**</a:t>
            </a:r>
            <a:r>
              <a:rPr lang="en-US" sz="800" dirty="0"/>
              <a:t>Project Pricing does not apply to Trade stock </a:t>
            </a:r>
            <a:r>
              <a:rPr lang="en-US" sz="800" dirty="0" smtClean="0"/>
              <a:t>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35600" y="2101963"/>
            <a:ext cx="8267075" cy="246221"/>
          </a:xfrm>
        </p:spPr>
        <p:txBody>
          <a:bodyPr/>
          <a:lstStyle/>
          <a:p>
            <a:r>
              <a:rPr lang="en-US" dirty="0" smtClean="0"/>
              <a:t>Regular Finished Goods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35600" y="1619019"/>
            <a:ext cx="1445909" cy="429433"/>
          </a:xfrm>
        </p:spPr>
        <p:txBody>
          <a:bodyPr/>
          <a:lstStyle/>
          <a:p>
            <a:r>
              <a:rPr lang="en-US" dirty="0" smtClean="0"/>
              <a:t>hansgrohe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April 2017 | AXOR FinishPlus Display Order Information |</a:t>
            </a:r>
            <a:endParaRPr lang="en-US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 bwMode="auto">
          <a:xfrm>
            <a:off x="207818" y="633523"/>
            <a:ext cx="3508974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0000" numCol="1" rtlCol="0" anchor="t" anchorCtr="0" compatLnSpc="1">
            <a:prstTxWarp prst="textNoShape">
              <a:avLst/>
            </a:prstTxWarp>
            <a:sp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200" b="1" kern="1200" dirty="0" smtClean="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1pPr>
            <a:lvl2pPr marL="3714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5524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7397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9175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en-GB" sz="1800" kern="12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13747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6pPr>
            <a:lvl7pPr marL="18319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7pPr>
            <a:lvl8pPr marL="22891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8pPr>
            <a:lvl9pPr marL="274637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/>
              <a:t>Display Order Information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15622021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587576"/>
            <a:ext cx="6596541" cy="461665"/>
          </a:xfrm>
        </p:spPr>
        <p:txBody>
          <a:bodyPr/>
          <a:lstStyle/>
          <a:p>
            <a:r>
              <a:rPr lang="en-US" dirty="0" smtClean="0"/>
              <a:t>Axor </a:t>
            </a:r>
            <a:r>
              <a:rPr lang="en-US" dirty="0" err="1" smtClean="0"/>
              <a:t>FinishPlus</a:t>
            </a:r>
            <a:r>
              <a:rPr lang="en-US" dirty="0"/>
              <a:t> </a:t>
            </a:r>
            <a:r>
              <a:rPr lang="en-US" dirty="0" smtClean="0"/>
              <a:t>and Axor Signature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96728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Questions?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dirty="0" smtClean="0"/>
              <a:t>Please contact </a:t>
            </a:r>
            <a:r>
              <a:rPr lang="en-US" b="1" dirty="0" smtClean="0"/>
              <a:t>custom-us@hansgrohe.com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69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47" y="1498600"/>
            <a:ext cx="7245545" cy="508000"/>
          </a:xfrm>
        </p:spPr>
        <p:txBody>
          <a:bodyPr/>
          <a:lstStyle/>
          <a:p>
            <a:pPr marL="0" indent="0"/>
            <a:r>
              <a:rPr lang="en-US" b="1" dirty="0" smtClean="0"/>
              <a:t>Now Available on Select Products</a:t>
            </a:r>
          </a:p>
        </p:txBody>
      </p:sp>
      <p:pic>
        <p:nvPicPr>
          <p:cNvPr id="42" name="Picture 24" descr="https://files.hansgrohe.com/axor/ish-2015/b2c/assets/img/oberflaechen/stainless_brushed_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04" y="18151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files.hansgrohe.com/axor/ish-2015/b2c/assets/img/oberflaechen/black-chrome_polished_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16" y="40884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files.hansgrohe.com/axor/ish-2015/b2c/assets/img/oberflaechen/black-chrome_brushed_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16" y="18151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https://files.hansgrohe.com/axor/ish-2015/b2c/assets/img/oberflaechen/redgold_polished_f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16" y="40884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https://files.hansgrohe.com/axor/ish-2015/b2c/assets/img/oberflaechen/redgold_brushed_f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16" y="18151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files.hansgrohe.com/axor/ish-2015/b2c/assets/img/oberflaechen/bronce_polished_f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23" y="40884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files.hansgrohe.com/axor/ish-2015/b2c/assets/img/oberflaechen/bronce_brushed_f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23" y="18151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https://files.hansgrohe.com/axor/ish-2015/b2c/assets/img/oberflaechen/goldoptic_polished_f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30" y="40884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https://files.hansgrohe.com/axor/ish-2015/b2c/assets/img/oberflaechen/gold_optic_brushed_fi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30" y="18151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2" descr="https://files.hansgrohe.com/axor/ish-2015/b2c/assets/img/oberflaechen/brass_polished_fi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8" y="40884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 descr="https://files.hansgrohe.com/axor/ish-2015/b2c/assets/img/oberflaechen/brass_brushed_fi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8" y="18151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https://files.hansgrohe.com/axor/ish-2015/b2c/assets/img/oberflaechen/nickel_polished_fi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8" y="40884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https://files.hansgrohe.com/axor/ish-2015/b2c/assets/img/oberflaechen/nickel_brushed_f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8" y="1815131"/>
            <a:ext cx="1391618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96719" y="3634312"/>
            <a:ext cx="81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Brushed </a:t>
            </a:r>
          </a:p>
          <a:p>
            <a:r>
              <a:rPr lang="en-US" sz="1000" dirty="0" smtClean="0"/>
              <a:t>Nickel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1512745" y="3634312"/>
            <a:ext cx="81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Brushed </a:t>
            </a:r>
          </a:p>
          <a:p>
            <a:r>
              <a:rPr lang="en-US" sz="1000" dirty="0" smtClean="0"/>
              <a:t>Brass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2759812" y="3634312"/>
            <a:ext cx="91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Brushed </a:t>
            </a:r>
          </a:p>
          <a:p>
            <a:r>
              <a:rPr lang="en-US" sz="1000" dirty="0" smtClean="0"/>
              <a:t>Gold Optic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3984369" y="3634312"/>
            <a:ext cx="81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Brushed </a:t>
            </a:r>
          </a:p>
          <a:p>
            <a:r>
              <a:rPr lang="en-US" sz="1000" dirty="0" smtClean="0"/>
              <a:t>Bronze</a:t>
            </a:r>
            <a:endParaRPr lang="en-US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5195094" y="3634311"/>
            <a:ext cx="84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Brushed </a:t>
            </a:r>
          </a:p>
          <a:p>
            <a:r>
              <a:rPr lang="en-US" sz="1000" dirty="0" smtClean="0"/>
              <a:t>Red Gold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6406463" y="3634311"/>
            <a:ext cx="1135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Brushed </a:t>
            </a:r>
          </a:p>
          <a:p>
            <a:r>
              <a:rPr lang="en-US" sz="1000" dirty="0" smtClean="0"/>
              <a:t>Black Chrome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7643467" y="3634312"/>
            <a:ext cx="942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Steel Optik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296719" y="5907611"/>
            <a:ext cx="793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Polished</a:t>
            </a:r>
          </a:p>
          <a:p>
            <a:r>
              <a:rPr lang="en-US" sz="1000" dirty="0" smtClean="0"/>
              <a:t>Nickel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1512745" y="5907612"/>
            <a:ext cx="81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Polished</a:t>
            </a:r>
            <a:endParaRPr lang="en-US" sz="1000" dirty="0" smtClean="0"/>
          </a:p>
          <a:p>
            <a:r>
              <a:rPr lang="en-US" sz="1000" dirty="0" smtClean="0"/>
              <a:t>Brass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759812" y="5907612"/>
            <a:ext cx="91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Polished</a:t>
            </a:r>
            <a:endParaRPr lang="en-US" sz="1000" dirty="0" smtClean="0"/>
          </a:p>
          <a:p>
            <a:r>
              <a:rPr lang="en-US" sz="1000" dirty="0" smtClean="0"/>
              <a:t>Gold Optic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3984369" y="5907612"/>
            <a:ext cx="81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Polished</a:t>
            </a:r>
            <a:endParaRPr lang="en-US" sz="1000" dirty="0" smtClean="0"/>
          </a:p>
          <a:p>
            <a:r>
              <a:rPr lang="en-US" sz="1000" dirty="0" smtClean="0"/>
              <a:t>Bronze</a:t>
            </a:r>
            <a:endParaRPr 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5195094" y="5907611"/>
            <a:ext cx="84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Polished</a:t>
            </a:r>
            <a:endParaRPr lang="en-US" sz="1000" dirty="0" smtClean="0"/>
          </a:p>
          <a:p>
            <a:r>
              <a:rPr lang="en-US" sz="1000" dirty="0" smtClean="0"/>
              <a:t>Red Gold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6406463" y="5907611"/>
            <a:ext cx="1135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Polished</a:t>
            </a:r>
            <a:endParaRPr lang="en-US" sz="1000" dirty="0" smtClean="0"/>
          </a:p>
          <a:p>
            <a:r>
              <a:rPr lang="en-US" sz="1000" dirty="0" smtClean="0"/>
              <a:t>Black Chrome</a:t>
            </a:r>
            <a:endParaRPr lang="en-US" sz="1000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57177" y="663576"/>
            <a:ext cx="8531225" cy="461665"/>
          </a:xfrm>
        </p:spPr>
        <p:txBody>
          <a:bodyPr/>
          <a:lstStyle/>
          <a:p>
            <a:r>
              <a:rPr lang="de-DE" dirty="0" smtClean="0"/>
              <a:t>AXOR FinishPlus - PVD Special Finishes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AXOR Signature - Laser </a:t>
            </a:r>
            <a:r>
              <a:rPr lang="de-DE" dirty="0"/>
              <a:t>Etching &amp; Pad Printing </a:t>
            </a:r>
            <a:endParaRPr lang="en-US" dirty="0"/>
          </a:p>
        </p:txBody>
      </p:sp>
      <p:pic>
        <p:nvPicPr>
          <p:cNvPr id="3083" name="Picture 11" descr="Shower mixer with custom inscrip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2572"/>
          <a:stretch/>
        </p:blipFill>
        <p:spPr bwMode="auto">
          <a:xfrm>
            <a:off x="364937" y="1968501"/>
            <a:ext cx="3709677" cy="37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19576" y="1968501"/>
            <a:ext cx="4505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Custom Laser Markings </a:t>
            </a:r>
          </a:p>
          <a:p>
            <a:endParaRPr lang="en-US" sz="1600" b="1" dirty="0"/>
          </a:p>
          <a:p>
            <a:r>
              <a:rPr lang="en-US" sz="1600" dirty="0" smtClean="0"/>
              <a:t>We have many premade laser markings that can be applied in place of or in addition to our standard markings. </a:t>
            </a:r>
          </a:p>
          <a:p>
            <a:endParaRPr lang="en-US" sz="1600" dirty="0"/>
          </a:p>
          <a:p>
            <a:r>
              <a:rPr lang="en-US" sz="1600" b="1" dirty="0" smtClean="0"/>
              <a:t>Note: </a:t>
            </a:r>
            <a:r>
              <a:rPr lang="en-US" sz="1600" dirty="0" smtClean="0"/>
              <a:t>Some products will have size/placement limitations.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4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/>
              <a:t>Customizations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97680" y="1828800"/>
            <a:ext cx="45053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Material Exceptions</a:t>
            </a:r>
          </a:p>
          <a:p>
            <a:endParaRPr lang="en-US" sz="1600" dirty="0"/>
          </a:p>
          <a:p>
            <a:r>
              <a:rPr lang="en-US" sz="1600" dirty="0" smtClean="0"/>
              <a:t>Some articles contain components that cannot receive PVD finishes including:</a:t>
            </a:r>
          </a:p>
          <a:p>
            <a:endParaRPr lang="en-US" sz="1600" dirty="0" smtClean="0"/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 smtClean="0"/>
              <a:t>Select shower buttons</a:t>
            </a:r>
            <a:br>
              <a:rPr lang="en-US" sz="1600" dirty="0" smtClean="0"/>
            </a:br>
            <a:r>
              <a:rPr lang="en-US" sz="1600" dirty="0" smtClean="0"/>
              <a:t>- Axor will remain black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/>
              <a:t>h</a:t>
            </a:r>
            <a:r>
              <a:rPr lang="en-US" sz="1600" dirty="0" smtClean="0"/>
              <a:t>ansgrohe will remain silver</a:t>
            </a:r>
            <a:br>
              <a:rPr lang="en-US" sz="1600" dirty="0" smtClean="0"/>
            </a:br>
            <a:r>
              <a:rPr lang="en-US" sz="1600" dirty="0" smtClean="0"/>
              <a:t>- Temperature ring will also remain silver </a:t>
            </a:r>
            <a:br>
              <a:rPr lang="en-US" sz="1600" dirty="0" smtClean="0"/>
            </a:br>
            <a:r>
              <a:rPr lang="en-US" sz="1600" dirty="0" smtClean="0"/>
              <a:t>  for hansgrohe ShowerSelect trims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 smtClean="0"/>
              <a:t>Porcelain and glass components included with bath accessory collections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 smtClean="0"/>
              <a:t>Interior of receptacles and tumblers including toilet brush holders</a:t>
            </a:r>
            <a:endParaRPr lang="en-US" sz="1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80" y="1786874"/>
            <a:ext cx="1788899" cy="185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4" y="1827310"/>
            <a:ext cx="1582660" cy="186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84" y="5047839"/>
            <a:ext cx="942797" cy="13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3" y="4000195"/>
            <a:ext cx="1038184" cy="13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4" y="5483595"/>
            <a:ext cx="1436401" cy="8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42" y="3835746"/>
            <a:ext cx="1108932" cy="25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371" y="1872343"/>
            <a:ext cx="855072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AXOR Products:</a:t>
            </a:r>
          </a:p>
          <a:p>
            <a:r>
              <a:rPr lang="en-US" sz="1600" dirty="0" smtClean="0"/>
              <a:t>There is no minimum order quantity on  AXOR-branded products. </a:t>
            </a:r>
            <a:br>
              <a:rPr lang="en-US" sz="1600" dirty="0" smtClean="0"/>
            </a:br>
            <a:r>
              <a:rPr lang="en-US" sz="1600" dirty="0" smtClean="0"/>
              <a:t>Single piece orders are welcome. 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hansgrohe Products:</a:t>
            </a:r>
          </a:p>
          <a:p>
            <a:r>
              <a:rPr lang="en-US" sz="1600" dirty="0" smtClean="0"/>
              <a:t>The minimum order quantity is 30 on </a:t>
            </a:r>
            <a:r>
              <a:rPr lang="en-US" sz="1600" dirty="0" err="1" smtClean="0"/>
              <a:t>hansgrohe</a:t>
            </a:r>
            <a:r>
              <a:rPr lang="en-US" sz="1600" dirty="0" smtClean="0"/>
              <a:t>-branded products, with the exception of the </a:t>
            </a:r>
            <a:r>
              <a:rPr lang="en-US" sz="1600" dirty="0" err="1" smtClean="0"/>
              <a:t>hansgrohe</a:t>
            </a:r>
            <a:r>
              <a:rPr lang="en-US" sz="1600" dirty="0" smtClean="0"/>
              <a:t>-branded products included in the AXOR price book.</a:t>
            </a:r>
          </a:p>
          <a:p>
            <a:endParaRPr lang="en-US" sz="1600" dirty="0" smtClean="0"/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The 2017 AXOR price book will include a limited assortment of hansgrohe-branded WaterSense approved showerheads and handshowers</a:t>
            </a:r>
            <a:r>
              <a:rPr lang="en-US" sz="1600" dirty="0"/>
              <a:t> </a:t>
            </a:r>
            <a:r>
              <a:rPr lang="en-US" sz="1600" dirty="0" smtClean="0"/>
              <a:t>available in the </a:t>
            </a:r>
            <a:br>
              <a:rPr lang="en-US" sz="1600" dirty="0" smtClean="0"/>
            </a:br>
            <a:r>
              <a:rPr lang="en-US" sz="1600" dirty="0" smtClean="0"/>
              <a:t>new special finishes.</a:t>
            </a:r>
          </a:p>
          <a:p>
            <a:endParaRPr lang="en-US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Minimum Order Quantities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0371" y="3860736"/>
            <a:ext cx="8550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63575"/>
            <a:ext cx="8531225" cy="738664"/>
          </a:xfrm>
        </p:spPr>
        <p:txBody>
          <a:bodyPr/>
          <a:lstStyle/>
          <a:p>
            <a:r>
              <a:rPr lang="de-DE" dirty="0" smtClean="0"/>
              <a:t>Pricing – AXOR FinishPlus</a:t>
            </a:r>
            <a:br>
              <a:rPr lang="de-DE" dirty="0" smtClean="0"/>
            </a:br>
            <a:r>
              <a:rPr lang="de-DE" sz="1800" dirty="0" smtClean="0"/>
              <a:t>(PVD Special Finishes)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83598" y="5039100"/>
            <a:ext cx="8199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Standard orders:</a:t>
            </a:r>
            <a:r>
              <a:rPr lang="en-US" sz="1600" dirty="0" smtClean="0"/>
              <a:t> There is a 50% upcharge on the chrome article list price for custom finishes</a:t>
            </a:r>
            <a:r>
              <a:rPr lang="en-US" sz="1600" dirty="0"/>
              <a:t> </a:t>
            </a:r>
            <a:r>
              <a:rPr lang="en-US" sz="1600" dirty="0" smtClean="0"/>
              <a:t>on quantities of 1-29 pieces.  Regular tier discount applies</a:t>
            </a:r>
          </a:p>
          <a:p>
            <a:endParaRPr lang="en-US" sz="1600" b="1" dirty="0"/>
          </a:p>
          <a:p>
            <a:r>
              <a:rPr lang="en-US" sz="1600" b="1" dirty="0" smtClean="0"/>
              <a:t>Projects: </a:t>
            </a:r>
            <a:r>
              <a:rPr lang="en-US" sz="1600" dirty="0" smtClean="0"/>
              <a:t>The Global Projects team will quote each job individually for a minimum quantity of 30 pieces per part number </a:t>
            </a:r>
            <a:endParaRPr lang="en-US" sz="1600" b="1" dirty="0"/>
          </a:p>
        </p:txBody>
      </p:sp>
      <p:pic>
        <p:nvPicPr>
          <p:cNvPr id="6" name="Picture 2" descr="http://assets.hansgrohe.com/img/axor-manufactory_citterio-faucet-gold-optic_463x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36" y="1917290"/>
            <a:ext cx="2752666" cy="27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ssets.hansgrohe.com/img/axor-manufactory_citterio-e-faucet_redgold_463x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79" y="1917290"/>
            <a:ext cx="2752666" cy="27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ssets.hansgrohe.com/img/axor-manufactory_citterio-faucet_black-chrome_463x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0" y="1917290"/>
            <a:ext cx="2792290" cy="27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63575"/>
            <a:ext cx="8531225" cy="738664"/>
          </a:xfrm>
        </p:spPr>
        <p:txBody>
          <a:bodyPr/>
          <a:lstStyle/>
          <a:p>
            <a:r>
              <a:rPr lang="de-DE" dirty="0" smtClean="0"/>
              <a:t>Pricing – AXOR Signature</a:t>
            </a:r>
            <a:br>
              <a:rPr lang="de-DE" dirty="0" smtClean="0"/>
            </a:br>
            <a:r>
              <a:rPr lang="de-DE" sz="1800" dirty="0" smtClean="0"/>
              <a:t>Special Markings (Laser Etch and Pad Print)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76196" y="5436104"/>
            <a:ext cx="819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Please submit inquiries and quote requests to</a:t>
            </a:r>
          </a:p>
          <a:p>
            <a:pPr algn="ctr"/>
            <a:r>
              <a:rPr lang="en-US" sz="1600" b="1" dirty="0" smtClean="0"/>
              <a:t> </a:t>
            </a:r>
            <a:r>
              <a:rPr lang="en-US" sz="1600" b="1" dirty="0" smtClean="0">
                <a:hlinkClick r:id="rId2"/>
              </a:rPr>
              <a:t>custom-us@hansgrohe.com</a:t>
            </a:r>
            <a:r>
              <a:rPr lang="en-US" sz="1600" b="1" dirty="0" smtClean="0"/>
              <a:t> for more information.</a:t>
            </a:r>
            <a:endParaRPr lang="en-US" sz="1600" b="1" dirty="0"/>
          </a:p>
        </p:txBody>
      </p:sp>
      <p:pic>
        <p:nvPicPr>
          <p:cNvPr id="7" name="Picture 11" descr="Shower mixer with custom inscrip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2572"/>
          <a:stretch/>
        </p:blipFill>
        <p:spPr bwMode="auto">
          <a:xfrm>
            <a:off x="638240" y="1696652"/>
            <a:ext cx="3239279" cy="32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8788" y="2162108"/>
            <a:ext cx="4039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Due to the variety of laser and pad printing images and options available, each AXOR Signature request will be quoted individually.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applies to both Trade and Project </a:t>
            </a:r>
            <a:r>
              <a:rPr lang="en-US" dirty="0" smtClean="0"/>
              <a:t>requests.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Inquiry and Order Process - Simplified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495800" y="2388870"/>
            <a:ext cx="220980" cy="35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62990" y="2830830"/>
            <a:ext cx="7086600" cy="853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Hansgrohe sales team and production review the request to confirm feasibility, and to provide cost confirmation and estimated lead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495800" y="3790950"/>
            <a:ext cx="220980" cy="35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62990" y="4225290"/>
            <a:ext cx="7086600" cy="853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Customer submits their order, receives confirmation, and submits the required and signed order acknowledgment forms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62990" y="5642610"/>
            <a:ext cx="7086600" cy="853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order is produced to meet the customer’s specification, and ships within the quoted lead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495800" y="5185410"/>
            <a:ext cx="220980" cy="35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62990" y="1447800"/>
            <a:ext cx="7086600" cy="853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 submits inquiries and orders for special finish and custom markings to </a:t>
            </a:r>
            <a:r>
              <a:rPr lang="en-US" b="1" dirty="0">
                <a:solidFill>
                  <a:schemeClr val="tx1"/>
                </a:solidFill>
              </a:rPr>
              <a:t>custom-us@hansgrohe.com</a:t>
            </a:r>
          </a:p>
        </p:txBody>
      </p:sp>
    </p:spTree>
    <p:extLst>
      <p:ext uri="{BB962C8B-B14F-4D97-AF65-F5344CB8AC3E}">
        <p14:creationId xmlns:p14="http://schemas.microsoft.com/office/powerpoint/2010/main" val="26232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Order Process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07718" y="1448802"/>
            <a:ext cx="2719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Order Terms &amp; Conditions Acknowledgement: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06" y="2025345"/>
            <a:ext cx="2853375" cy="431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7" y="2033576"/>
            <a:ext cx="3324759" cy="430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8507" y="1448802"/>
            <a:ext cx="3206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Custom</a:t>
            </a:r>
          </a:p>
          <a:p>
            <a:pPr algn="ctr"/>
            <a:r>
              <a:rPr lang="en-US" sz="1600" dirty="0" smtClean="0"/>
              <a:t>Approval Form: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67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G_ppt_presentation_landscape_02">
  <a:themeElements>
    <a:clrScheme name="Hansgrohe qu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nsgrohe 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nsgrohe qu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sgrohe qu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sgrohe qu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sgrohe qu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sgrohe qu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sgrohe qu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sgrohe qu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sgrohe qu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sgrohe qu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sgrohe qu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sgrohe qu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sgrohe qu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HG_ppt_presentation_landscape_02</Template>
  <TotalTime>1066</TotalTime>
  <Words>506</Words>
  <Application>Microsoft Macintosh PowerPoint</Application>
  <PresentationFormat>On-screen Show (4:3)</PresentationFormat>
  <Paragraphs>139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HG_ppt_presentation_landscape_02</vt:lpstr>
      <vt:lpstr>PowerPoint Presentation</vt:lpstr>
      <vt:lpstr>AXOR FinishPlus - PVD Special Finishes</vt:lpstr>
      <vt:lpstr>AXOR Signature - Laser Etching &amp; Pad Printing </vt:lpstr>
      <vt:lpstr>Other Customizations</vt:lpstr>
      <vt:lpstr>Minimum Order Quantities</vt:lpstr>
      <vt:lpstr>Pricing – AXOR FinishPlus (PVD Special Finishes)</vt:lpstr>
      <vt:lpstr>Pricing – AXOR Signature Special Markings (Laser Etch and Pad Print)</vt:lpstr>
      <vt:lpstr>Inquiry and Order Process - Simplified</vt:lpstr>
      <vt:lpstr>Order Process</vt:lpstr>
      <vt:lpstr>Order Process</vt:lpstr>
      <vt:lpstr>AXOR Price Book Integration: Inside Cover &amp; Intro</vt:lpstr>
      <vt:lpstr>PowerPoint Presentation</vt:lpstr>
      <vt:lpstr>PowerPoint Presentation</vt:lpstr>
      <vt:lpstr>PowerPoint Presentation</vt:lpstr>
      <vt:lpstr>PowerPoint Presentation</vt:lpstr>
      <vt:lpstr>Axor FinishPlus and Axor Signature</vt:lpstr>
    </vt:vector>
  </TitlesOfParts>
  <Company>Hansgrohe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Kirkman</dc:creator>
  <cp:lastModifiedBy>TD</cp:lastModifiedBy>
  <cp:revision>59</cp:revision>
  <cp:lastPrinted>2017-03-10T14:52:02Z</cp:lastPrinted>
  <dcterms:created xsi:type="dcterms:W3CDTF">2017-01-25T13:52:49Z</dcterms:created>
  <dcterms:modified xsi:type="dcterms:W3CDTF">2017-05-05T15:38:00Z</dcterms:modified>
</cp:coreProperties>
</file>