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878E026-6329-47C1-8EEB-E8A15948DA7A}">
  <a:tblStyle styleId="{1878E026-6329-47C1-8EEB-E8A15948DA7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4F4F4"/>
          </a:solidFill>
        </a:fill>
      </a:tcStyle>
    </a:wholeTbl>
    <a:band1H>
      <a:tcStyle>
        <a:tcBdr/>
        <a:fill>
          <a:solidFill>
            <a:srgbClr val="E8E8E8"/>
          </a:solidFill>
        </a:fill>
      </a:tcStyle>
    </a:band1H>
    <a:band1V>
      <a:tcStyle>
        <a:tcBdr/>
        <a:fill>
          <a:solidFill>
            <a:srgbClr val="E8E8E8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524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Shape 20" descr="http://www.athensrefrigerationandappliance.com/images/logo_jennair.gif?1371314019"/>
          <p:cNvPicPr preferRelativeResize="0"/>
          <p:nvPr/>
        </p:nvPicPr>
        <p:blipFill rotWithShape="1">
          <a:blip r:embed="rId2">
            <a:alphaModFix/>
          </a:blip>
          <a:srcRect l="8333" t="32143" r="7499" b="38492"/>
          <a:stretch/>
        </p:blipFill>
        <p:spPr>
          <a:xfrm>
            <a:off x="7696200" y="6457950"/>
            <a:ext cx="962024" cy="23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33082"/>
            <a:ext cx="8229600" cy="681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rgbClr val="595959"/>
              </a:buClr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9525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3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3810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3810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3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1524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0" y="5638800"/>
            <a:ext cx="9144000" cy="5937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33082"/>
            <a:ext cx="8229600" cy="681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524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0" y="5638800"/>
            <a:ext cx="9144000" cy="5937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81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524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0" y="5638800"/>
            <a:ext cx="9144000" cy="5937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81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rgbClr val="595959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 descr="P120596_01_OA_Night(1).jpeg"/>
          <p:cNvPicPr preferRelativeResize="0"/>
          <p:nvPr/>
        </p:nvPicPr>
        <p:blipFill rotWithShape="1">
          <a:blip r:embed="rId2">
            <a:alphaModFix/>
          </a:blip>
          <a:srcRect t="9004" b="9003"/>
          <a:stretch/>
        </p:blipFill>
        <p:spPr>
          <a:xfrm>
            <a:off x="0" y="-119498"/>
            <a:ext cx="9144000" cy="499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 l="9873" r="2919" b="79344"/>
          <a:stretch/>
        </p:blipFill>
        <p:spPr>
          <a:xfrm>
            <a:off x="3492500" y="5203405"/>
            <a:ext cx="2158999" cy="44809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2510971" y="6248400"/>
            <a:ext cx="4122058" cy="4269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7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700"/>
              </a:spcBef>
              <a:buClr>
                <a:srgbClr val="888888"/>
              </a:buClr>
              <a:buFont typeface="Noto Sans Symbols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381000" y="5716360"/>
            <a:ext cx="8383814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rgbClr val="595959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2510971" y="6248400"/>
            <a:ext cx="4122058" cy="4269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7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700"/>
              </a:spcBef>
              <a:buClr>
                <a:srgbClr val="888888"/>
              </a:buClr>
              <a:buFont typeface="Noto Sans Symbols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381000" y="5716360"/>
            <a:ext cx="8383814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8" name="Shape 38" descr="P120596_01_OA_Night(1).jpeg"/>
          <p:cNvPicPr preferRelativeResize="0"/>
          <p:nvPr/>
        </p:nvPicPr>
        <p:blipFill rotWithShape="1">
          <a:blip r:embed="rId2">
            <a:alphaModFix/>
          </a:blip>
          <a:srcRect t="9004" b="9003"/>
          <a:stretch/>
        </p:blipFill>
        <p:spPr>
          <a:xfrm>
            <a:off x="0" y="-119498"/>
            <a:ext cx="9144000" cy="499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 descr="Jenn-Air_Wave_1Clr_Blk_8562753-B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5181600"/>
            <a:ext cx="2166013" cy="44166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rgbClr val="595959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 descr="P120596_32_OA_Day_Food (1).JPG"/>
          <p:cNvPicPr preferRelativeResize="0"/>
          <p:nvPr/>
        </p:nvPicPr>
        <p:blipFill rotWithShape="1">
          <a:blip r:embed="rId2">
            <a:alphaModFix/>
          </a:blip>
          <a:srcRect t="11253" b="9004"/>
          <a:stretch/>
        </p:blipFill>
        <p:spPr>
          <a:xfrm>
            <a:off x="0" y="0"/>
            <a:ext cx="9144000" cy="485909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512783" y="6248400"/>
            <a:ext cx="4114800" cy="4269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7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700"/>
              </a:spcBef>
              <a:buClr>
                <a:srgbClr val="888888"/>
              </a:buClr>
              <a:buFont typeface="Noto Sans Symbols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381000" y="5715000"/>
            <a:ext cx="8378366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 l="9873" r="2919" b="79344"/>
          <a:stretch/>
        </p:blipFill>
        <p:spPr>
          <a:xfrm>
            <a:off x="3492500" y="5203405"/>
            <a:ext cx="2158999" cy="44809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rgbClr val="595959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510971" y="6248400"/>
            <a:ext cx="4122058" cy="4269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7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700"/>
              </a:spcBef>
              <a:buClr>
                <a:srgbClr val="888888"/>
              </a:buClr>
              <a:buFont typeface="Noto Sans Symbols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81000" y="5716360"/>
            <a:ext cx="8383814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50" name="Shape 50" descr="Jenn-Air_Wave_1Clr_Blk_8562753-B (1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0" y="5181600"/>
            <a:ext cx="2166013" cy="44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 descr="P120596_32_OA_Day_Food (1).JPG"/>
          <p:cNvPicPr preferRelativeResize="0"/>
          <p:nvPr/>
        </p:nvPicPr>
        <p:blipFill rotWithShape="1">
          <a:blip r:embed="rId3">
            <a:alphaModFix/>
          </a:blip>
          <a:srcRect t="11253" b="9004"/>
          <a:stretch/>
        </p:blipFill>
        <p:spPr>
          <a:xfrm>
            <a:off x="0" y="0"/>
            <a:ext cx="9144000" cy="485909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rgbClr val="595959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3"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l="9873" r="2919" b="79344"/>
          <a:stretch/>
        </p:blipFill>
        <p:spPr>
          <a:xfrm>
            <a:off x="3492500" y="2752306"/>
            <a:ext cx="2158999" cy="44809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512783" y="4038600"/>
            <a:ext cx="4114800" cy="4269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7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700"/>
              </a:spcBef>
              <a:buClr>
                <a:srgbClr val="888888"/>
              </a:buClr>
              <a:buFont typeface="Noto Sans Symbols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81000" y="3581400"/>
            <a:ext cx="8378366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2514600" y="3431241"/>
            <a:ext cx="3962399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rgbClr val="595959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512783" y="4038600"/>
            <a:ext cx="4114800" cy="4269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7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700"/>
              </a:spcBef>
              <a:buClr>
                <a:srgbClr val="888888"/>
              </a:buClr>
              <a:buFont typeface="Noto Sans Symbols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81000" y="3581400"/>
            <a:ext cx="8378366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x="2514600" y="3431241"/>
            <a:ext cx="3962399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" name="Shape 63" descr="Jenn-Air_Wave_1Clr_Blk_8562753-B (1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0" y="2758738"/>
            <a:ext cx="2166013" cy="44166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rgbClr val="595959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81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rgbClr val="595959"/>
              </a:buClr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9525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3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3810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3810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3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524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410135" y="228600"/>
            <a:ext cx="0" cy="60959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Shape 15" descr="http://www.athensrefrigerationandappliance.com/images/logo_jennair.gif?1371314019"/>
          <p:cNvPicPr preferRelativeResize="0"/>
          <p:nvPr/>
        </p:nvPicPr>
        <p:blipFill rotWithShape="1">
          <a:blip r:embed="rId13">
            <a:alphaModFix/>
          </a:blip>
          <a:srcRect l="8333" t="32143" r="7499" b="38492"/>
          <a:stretch/>
        </p:blipFill>
        <p:spPr>
          <a:xfrm>
            <a:off x="7696200" y="6457950"/>
            <a:ext cx="962024" cy="23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0" y="5638800"/>
            <a:ext cx="9144000" cy="5937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 descr="P150292_7z Wide shot.jpg"/>
          <p:cNvPicPr preferRelativeResize="0"/>
          <p:nvPr/>
        </p:nvPicPr>
        <p:blipFill rotWithShape="1">
          <a:blip r:embed="rId3">
            <a:alphaModFix/>
          </a:blip>
          <a:srcRect l="974" r="11505"/>
          <a:stretch/>
        </p:blipFill>
        <p:spPr>
          <a:xfrm>
            <a:off x="7256" y="-38250"/>
            <a:ext cx="9136743" cy="696218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2895600" y="5029200"/>
            <a:ext cx="6248399" cy="990599"/>
          </a:xfrm>
          <a:prstGeom prst="rect">
            <a:avLst/>
          </a:prstGeom>
          <a:solidFill>
            <a:srgbClr val="DC5A20">
              <a:alpha val="8784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Shape 119"/>
          <p:cNvGrpSpPr/>
          <p:nvPr/>
        </p:nvGrpSpPr>
        <p:grpSpPr>
          <a:xfrm>
            <a:off x="0" y="5029200"/>
            <a:ext cx="2819400" cy="990599"/>
            <a:chOff x="0" y="3962400"/>
            <a:chExt cx="2819400" cy="990599"/>
          </a:xfrm>
        </p:grpSpPr>
        <p:sp>
          <p:nvSpPr>
            <p:cNvPr id="120" name="Shape 120"/>
            <p:cNvSpPr/>
            <p:nvPr/>
          </p:nvSpPr>
          <p:spPr>
            <a:xfrm>
              <a:off x="0" y="3962400"/>
              <a:ext cx="2819400" cy="9905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1" name="Shape 121" descr="Jenn-Air_Wave_1Clr_Wht_8562753-B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200" y="4318973"/>
              <a:ext cx="1904999" cy="3855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Shape 122"/>
          <p:cNvSpPr txBox="1"/>
          <p:nvPr/>
        </p:nvSpPr>
        <p:spPr>
          <a:xfrm>
            <a:off x="2971800" y="5087250"/>
            <a:ext cx="6135000" cy="89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SELL-IN TOOL KIT: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Built-in/Countertop Convection Microwave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451123" y="762000"/>
            <a:ext cx="1695000" cy="381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FF8300"/>
                </a:solidFill>
                <a:latin typeface="Calibri"/>
                <a:ea typeface="Calibri"/>
                <a:cs typeface="Calibri"/>
                <a:sym typeface="Calibri"/>
              </a:rPr>
              <a:t>JMC3415ES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6477000" y="1600200"/>
            <a:ext cx="2362200" cy="372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ADVANTAGES:</a:t>
            </a:r>
          </a:p>
          <a:p>
            <a:pPr marL="171450" marR="0" lvl="0" indent="-171450" algn="l" rtl="0">
              <a:spcBef>
                <a:spcPts val="0"/>
              </a:spcBef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900 Watt MICROWAVE power</a:t>
            </a:r>
          </a:p>
          <a:p>
            <a:pPr marL="171450" lvl="0" indent="-171450" rtl="0">
              <a:spcBef>
                <a:spcPts val="0"/>
              </a:spcBef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1450 Watt CONVECTION power</a:t>
            </a:r>
          </a:p>
          <a:p>
            <a:pPr marL="171450" lvl="0" indent="-171450" rtl="0">
              <a:spcBef>
                <a:spcPts val="0"/>
              </a:spcBef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White-LED display</a:t>
            </a:r>
          </a:p>
          <a:p>
            <a:pPr marL="171450" marR="0" lvl="0" indent="-171450" algn="l" rtl="0">
              <a:spcBef>
                <a:spcPts val="0"/>
              </a:spcBef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Interactive, sealed control panel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programed sensor cook settings, 12 convection auto settings for broil, roast, bake</a:t>
            </a:r>
          </a:p>
          <a:p>
            <a:pPr marL="171450" marR="0" lvl="0" indent="-171450" algn="l" rtl="0">
              <a:spcBef>
                <a:spcPts val="0"/>
              </a:spcBef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Ceramic turntable (dishwasher-proof</a:t>
            </a:r>
            <a:r>
              <a:rPr lang="en-US"/>
              <a:t>)</a:t>
            </a:r>
          </a:p>
          <a:p>
            <a:pPr marL="171450" lvl="0" indent="-171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2-tier broil and bake racks</a:t>
            </a:r>
          </a:p>
          <a:p>
            <a:pPr marL="171450" lvl="0" indent="-171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 cu ft stainless steel interior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Countertop ready or can be installed as built-in (with kits)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trim kits include all ductwork, trim, fasteners </a:t>
            </a:r>
          </a:p>
          <a:p>
            <a:pPr marL="171450" marR="0" lvl="0" indent="-171450" algn="l" rtl="0">
              <a:spcBef>
                <a:spcPts val="0"/>
              </a:spcBef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 and CSA Listed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3124200" y="1088174"/>
            <a:ext cx="3124200" cy="446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Euro-Style </a:t>
            </a:r>
          </a:p>
          <a:p>
            <a:pPr marL="177800" marR="0" lvl="0" indent="-1778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Luxury Sensorial Quality</a:t>
            </a:r>
          </a:p>
          <a:p>
            <a:pPr marL="177800" marR="0" lvl="0" indent="-1778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Brushed Stainless Steel Trim</a:t>
            </a:r>
          </a:p>
          <a:p>
            <a:pPr marL="177800" lvl="0" indent="-177800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Glass viewing window</a:t>
            </a:r>
          </a:p>
          <a:p>
            <a:pPr marL="177800" marR="0" lvl="0" indent="-1778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Styling compatible with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Pro contemporary kitchens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Built-In Oven Compatible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Tested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installation above warming drawers and the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Minerva Single Wall Ovens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Build-In Ready for Flush or Traditional Styling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kits allow installations to match cabinet decor - whether style is flush mounting or traditional mounting -</a:t>
            </a:r>
            <a:b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available in 27” and 30” width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843150" y="1066800"/>
            <a:ext cx="28437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rgbClr val="FF8300"/>
                </a:solidFill>
                <a:latin typeface="Calibri"/>
                <a:ea typeface="Calibri"/>
                <a:cs typeface="Calibri"/>
                <a:sym typeface="Calibri"/>
              </a:rPr>
              <a:t>Open To Ship: NOW</a:t>
            </a:r>
            <a:endParaRPr lang="en-US" sz="1800" dirty="0">
              <a:solidFill>
                <a:srgbClr val="FF8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1124" y="152400"/>
            <a:ext cx="8428500" cy="68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/>
              <a:t>BUILT-IN/COUNTERTOP CONVECTION MICROWAVE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379609" y="5638800"/>
            <a:ext cx="8381999" cy="59372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Versatile: Flush or Traditional - 27” or 30” - Built-in or Countertop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381001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/>
              <a:t>May, 2016 | Confidential</a:t>
            </a:r>
          </a:p>
        </p:txBody>
      </p:sp>
      <p:pic>
        <p:nvPicPr>
          <p:cNvPr id="189" name="Shape 189" descr="MWO fro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74" y="1224774"/>
            <a:ext cx="2741025" cy="161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8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/>
              <a:t>UITABLE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79609" y="5638800"/>
            <a:ext cx="8381999" cy="59372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Fits with Stainless Steel, Euro or Pro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81001" y="62801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May, 2016 | Confidential</a:t>
            </a:r>
          </a:p>
        </p:txBody>
      </p:sp>
      <p:pic>
        <p:nvPicPr>
          <p:cNvPr id="198" name="Shape 198" descr="MWO in cabine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304800"/>
            <a:ext cx="4732962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762000" y="1143000"/>
            <a:ext cx="7676100" cy="378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 Kits and other items:</a:t>
            </a:r>
          </a:p>
          <a:p>
            <a:pPr marL="457200" marR="0" lvl="0" indent="-45720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 Kit for Flush Cabinet Install, 30” (MKC4150ES)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 Kit for Flush Cabinet Install, 27” (MKC4157ES)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 Kit for Traditional/Standard Cabinet Install, 30” (MKC3150ES)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 Kit for Traditional/Standard Cabinet Install, 27” (MKC3157ES 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Affresh Stainless Steel Cleaner (W10355016)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81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/>
              <a:t>CONSUMABLES AND ACCESSORIES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381001" y="62801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/>
              <a:t>May, 2016 | Confidential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8000" y="2658600"/>
            <a:ext cx="8001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887" y="1582187"/>
            <a:ext cx="79057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457200" y="220325"/>
            <a:ext cx="8458200" cy="63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MICROWAVE DIMENSIONS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92025" y="838200"/>
            <a:ext cx="27897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FF8300"/>
                </a:solidFill>
                <a:latin typeface="Calibri"/>
                <a:ea typeface="Calibri"/>
                <a:cs typeface="Calibri"/>
                <a:sym typeface="Calibri"/>
              </a:rPr>
              <a:t>JMC3415ES</a:t>
            </a:r>
            <a:r>
              <a:rPr lang="en-US" sz="1800">
                <a:solidFill>
                  <a:srgbClr val="DC5A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17" name="Shape 2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dt" idx="10"/>
          </p:nvPr>
        </p:nvSpPr>
        <p:spPr>
          <a:xfrm>
            <a:off x="381001" y="62801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/>
              <a:t>May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, 201</a:t>
            </a:r>
            <a:r>
              <a:rPr lang="en-US"/>
              <a:t>6</a:t>
            </a: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| Confidential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4203" y="3271849"/>
            <a:ext cx="3087646" cy="2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2575" y="1484400"/>
            <a:ext cx="2947848" cy="160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475" y="3286212"/>
            <a:ext cx="194310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" y="1223962"/>
            <a:ext cx="2133600" cy="197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Shape 223"/>
          <p:cNvCxnSpPr/>
          <p:nvPr/>
        </p:nvCxnSpPr>
        <p:spPr>
          <a:xfrm>
            <a:off x="6246850" y="727800"/>
            <a:ext cx="15900" cy="4762200"/>
          </a:xfrm>
          <a:prstGeom prst="straightConnector1">
            <a:avLst/>
          </a:prstGeom>
          <a:noFill/>
          <a:ln w="127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4" name="Shape 2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9149" y="1572884"/>
            <a:ext cx="2353850" cy="317162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6505575" y="4772025"/>
            <a:ext cx="1143000" cy="41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BUILT-IN MICROWAVE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7696200" y="4772025"/>
            <a:ext cx="1219200" cy="7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BUILT-IN MICROWAVE ABOVE BUILT-IN WALL OVEN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2889450" y="6001550"/>
            <a:ext cx="3669900" cy="78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Dimensions shown are for showroom planning purposes only. Please refer to Dimension Guides and Installation Manuals for additional details for final installation applications.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2889450" y="6001550"/>
            <a:ext cx="3669900" cy="78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*Dimensions shown are for showroom planning purposes only. Please refer to Dimension Guides and Installation Manuals for additional details for final installation applications.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457200" y="238787"/>
            <a:ext cx="8458200" cy="63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 KIT DIMENSIONS</a:t>
            </a:r>
          </a:p>
        </p:txBody>
      </p:sp>
      <p:graphicFrame>
        <p:nvGraphicFramePr>
          <p:cNvPr id="235" name="Shape 235"/>
          <p:cNvGraphicFramePr/>
          <p:nvPr/>
        </p:nvGraphicFramePr>
        <p:xfrm>
          <a:off x="990600" y="1666240"/>
          <a:ext cx="4419650" cy="2072680"/>
        </p:xfrm>
        <a:graphic>
          <a:graphicData uri="http://schemas.openxmlformats.org/drawingml/2006/table">
            <a:tbl>
              <a:tblPr firstRow="1" bandRow="1">
                <a:noFill/>
                <a:tableStyleId>{1878E026-6329-47C1-8EEB-E8A15948DA7A}</a:tableStyleId>
              </a:tblPr>
              <a:tblGrid>
                <a:gridCol w="1908550"/>
                <a:gridCol w="1276200"/>
                <a:gridCol w="12349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>
                          <a:solidFill>
                            <a:srgbClr val="FF8300"/>
                          </a:solidFill>
                        </a:rPr>
                        <a:t>Flush Cabinet Installation</a:t>
                      </a:r>
                    </a:p>
                  </a:txBody>
                  <a:tcPr marL="91450" marR="91450" marT="45725" marB="45725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MKC4150ES 30” wide kit*</a:t>
                      </a:r>
                    </a:p>
                  </a:txBody>
                  <a:tcPr marL="91450" marR="91450" marT="45725" marB="45725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MKC4157ES 27” wide kit*</a:t>
                      </a:r>
                    </a:p>
                  </a:txBody>
                  <a:tcPr marL="91450" marR="91450" marT="45725" marB="45725">
                    <a:solidFill>
                      <a:srgbClr val="59595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Width of cabinet opening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30 1/8”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27 1/8” 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Height of cabinet opening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22 5/8</a:t>
                      </a:r>
                      <a:r>
                        <a:rPr lang="en-US" sz="1400"/>
                        <a:t>”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22 5/8”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Projection from face of cabinet frame installed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0</a:t>
                      </a:r>
                      <a:r>
                        <a:rPr lang="en-US" sz="1400"/>
                        <a:t>”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0</a:t>
                      </a:r>
                      <a:r>
                        <a:rPr lang="en-US" sz="1400"/>
                        <a:t>”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36" name="Shape 236"/>
          <p:cNvSpPr txBox="1"/>
          <p:nvPr/>
        </p:nvSpPr>
        <p:spPr>
          <a:xfrm>
            <a:off x="996825" y="838200"/>
            <a:ext cx="3447300" cy="78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FF8300"/>
                </a:solidFill>
                <a:latin typeface="Calibri"/>
                <a:ea typeface="Calibri"/>
                <a:cs typeface="Calibri"/>
                <a:sym typeface="Calibri"/>
              </a:rPr>
              <a:t>Trim Kits for JMC3415ES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VENTING REQUIREMENTS: If microwave oven is built in, a trim kit is required for proper ventilation</a:t>
            </a:r>
          </a:p>
        </p:txBody>
      </p:sp>
      <p:graphicFrame>
        <p:nvGraphicFramePr>
          <p:cNvPr id="237" name="Shape 237"/>
          <p:cNvGraphicFramePr/>
          <p:nvPr/>
        </p:nvGraphicFramePr>
        <p:xfrm>
          <a:off x="990600" y="3886200"/>
          <a:ext cx="4419600" cy="2072680"/>
        </p:xfrm>
        <a:graphic>
          <a:graphicData uri="http://schemas.openxmlformats.org/drawingml/2006/table">
            <a:tbl>
              <a:tblPr firstRow="1" bandRow="1">
                <a:noFill/>
                <a:tableStyleId>{1878E026-6329-47C1-8EEB-E8A15948DA7A}</a:tableStyleId>
              </a:tblPr>
              <a:tblGrid>
                <a:gridCol w="1905000"/>
                <a:gridCol w="1295400"/>
                <a:gridCol w="12192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>
                          <a:solidFill>
                            <a:srgbClr val="FF8300"/>
                          </a:solidFill>
                        </a:rPr>
                        <a:t>Traditional / Standard Cabinet Installation</a:t>
                      </a:r>
                    </a:p>
                  </a:txBody>
                  <a:tcPr marL="91450" marR="91450" marT="45725" marB="45725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MKC3150ES 30” wide kit*</a:t>
                      </a:r>
                    </a:p>
                  </a:txBody>
                  <a:tcPr marL="91450" marR="91450" marT="45725" marB="45725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MKC3157ES 27” wide kit*</a:t>
                      </a:r>
                    </a:p>
                  </a:txBody>
                  <a:tcPr marL="91450" marR="91450" marT="45725" marB="45725">
                    <a:solidFill>
                      <a:srgbClr val="59595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Width of cabinet opening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29 3/8”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26 3/8”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Height</a:t>
                      </a:r>
                      <a:r>
                        <a:rPr lang="en-US" sz="1400"/>
                        <a:t> of </a:t>
                      </a:r>
                      <a:r>
                        <a:rPr lang="en-US"/>
                        <a:t>cabinet opening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18 15/16”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18 15/16”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Projection from face of cabinet frame installed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1 1/4”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/>
                        <a:t>1 1/4”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38" name="Shape 23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dt" idx="10"/>
          </p:nvPr>
        </p:nvSpPr>
        <p:spPr>
          <a:xfrm>
            <a:off x="381001" y="62801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/>
              <a:t>May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, 201</a:t>
            </a:r>
            <a:r>
              <a:rPr lang="en-US"/>
              <a:t>6</a:t>
            </a: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| Confidential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87" y="3610050"/>
            <a:ext cx="8001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87" y="1477887"/>
            <a:ext cx="79057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8175" y="4470925"/>
            <a:ext cx="3028549" cy="12819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Shape 243"/>
          <p:cNvCxnSpPr/>
          <p:nvPr/>
        </p:nvCxnSpPr>
        <p:spPr>
          <a:xfrm>
            <a:off x="5561050" y="727800"/>
            <a:ext cx="18000" cy="5224200"/>
          </a:xfrm>
          <a:prstGeom prst="straightConnector1">
            <a:avLst/>
          </a:prstGeom>
          <a:noFill/>
          <a:ln w="127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4" name="Shape 2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5824" y="483574"/>
            <a:ext cx="2395799" cy="160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8175" y="2376500"/>
            <a:ext cx="3028550" cy="14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8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/>
              <a:t>INSTALLATION DIMENSIONS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-US"/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01" y="1329425"/>
            <a:ext cx="7612173" cy="456096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844425" y="838200"/>
            <a:ext cx="6189300" cy="50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FF8300"/>
                </a:solidFill>
                <a:latin typeface="Calibri"/>
                <a:ea typeface="Calibri"/>
                <a:cs typeface="Calibri"/>
                <a:sym typeface="Calibri"/>
              </a:rPr>
              <a:t>Comparing JMC3215BS to JMC3415ES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dt" idx="10"/>
          </p:nvPr>
        </p:nvSpPr>
        <p:spPr>
          <a:xfrm>
            <a:off x="381001" y="62801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/>
              <a:t>May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, 201</a:t>
            </a:r>
            <a:r>
              <a:rPr lang="en-US"/>
              <a:t>6</a:t>
            </a: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| Confidential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889450" y="6001550"/>
            <a:ext cx="3669900" cy="78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Dimensions shown are for showroom planning purposes only. Please refer to Dimension Guides and Installation Manuals for additional details for final installation applications.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8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/>
              <a:t>INSTALLATION DIMENSIONS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/>
          </a:p>
        </p:txBody>
      </p:sp>
      <p:sp>
        <p:nvSpPr>
          <p:cNvPr id="265" name="Shape 265"/>
          <p:cNvSpPr txBox="1"/>
          <p:nvPr/>
        </p:nvSpPr>
        <p:spPr>
          <a:xfrm>
            <a:off x="844425" y="838200"/>
            <a:ext cx="6189300" cy="50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FF8300"/>
                </a:solidFill>
                <a:latin typeface="Calibri"/>
                <a:ea typeface="Calibri"/>
                <a:cs typeface="Calibri"/>
                <a:sym typeface="Calibri"/>
              </a:rPr>
              <a:t>Comparing JMC3215BS to JMC3415ES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662" y="1462087"/>
            <a:ext cx="7229475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>
            <a:spLocks noGrp="1"/>
          </p:cNvSpPr>
          <p:nvPr>
            <p:ph type="dt" idx="10"/>
          </p:nvPr>
        </p:nvSpPr>
        <p:spPr>
          <a:xfrm>
            <a:off x="381001" y="62801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/>
              <a:t>May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, 201</a:t>
            </a:r>
            <a:r>
              <a:rPr lang="en-US"/>
              <a:t>6</a:t>
            </a: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| Confidential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2889450" y="6001550"/>
            <a:ext cx="3669900" cy="78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Dimensions shown are for showroom planning purposes only. Please refer to Dimension Guides and Installation Manuals for additional details for final installation applications.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enn-Air">
      <a:dk1>
        <a:srgbClr val="000000"/>
      </a:dk1>
      <a:lt1>
        <a:srgbClr val="FFFFFF"/>
      </a:lt1>
      <a:dk2>
        <a:srgbClr val="5B5B5B"/>
      </a:dk2>
      <a:lt2>
        <a:srgbClr val="EEECE1"/>
      </a:lt2>
      <a:accent1>
        <a:srgbClr val="FF6600"/>
      </a:accent1>
      <a:accent2>
        <a:srgbClr val="BFBFB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On-screen Show (4:3)</PresentationFormat>
  <Paragraphs>103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Noto Sans Symbols</vt:lpstr>
      <vt:lpstr>Office Theme</vt:lpstr>
      <vt:lpstr>Slide 1</vt:lpstr>
      <vt:lpstr>BUILT-IN/COUNTERTOP CONVECTION MICROWAVE</vt:lpstr>
      <vt:lpstr>SUITABLE</vt:lpstr>
      <vt:lpstr>CONSUMABLES AND ACCESSORIES</vt:lpstr>
      <vt:lpstr>Slide 5</vt:lpstr>
      <vt:lpstr>Slide 6</vt:lpstr>
      <vt:lpstr>INSTALLATION DIMENSIONS</vt:lpstr>
      <vt:lpstr>INSTALLATION DIMENSIONS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</dc:title>
  <dc:creator>Timothy F Galligan</dc:creator>
  <cp:lastModifiedBy>gallitf</cp:lastModifiedBy>
  <cp:revision>2</cp:revision>
  <dcterms:modified xsi:type="dcterms:W3CDTF">2016-09-12T14:56:45Z</dcterms:modified>
</cp:coreProperties>
</file>