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  <p:sldMasterId id="2147483739" r:id="rId3"/>
  </p:sldMasterIdLst>
  <p:notesMasterIdLst>
    <p:notesMasterId r:id="rId16"/>
  </p:notesMasterIdLst>
  <p:sldIdLst>
    <p:sldId id="311" r:id="rId4"/>
    <p:sldId id="284" r:id="rId5"/>
    <p:sldId id="301" r:id="rId6"/>
    <p:sldId id="302" r:id="rId7"/>
    <p:sldId id="303" r:id="rId8"/>
    <p:sldId id="305" r:id="rId9"/>
    <p:sldId id="307" r:id="rId10"/>
    <p:sldId id="304" r:id="rId11"/>
    <p:sldId id="310" r:id="rId12"/>
    <p:sldId id="300" r:id="rId13"/>
    <p:sldId id="309" r:id="rId14"/>
    <p:sldId id="28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AF7483-FD02-40F7-AA66-399A6B82A649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C64A3C-05F6-4149-BEA2-9ADD3FC36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BEB7B0-676A-42C9-B885-B41DF9493E6A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5B25CB-A9AF-4254-9B56-DB5939E5C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1F74C22-E8B7-4F72-9CED-63C299A7BFD2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30836F-9776-4E7C-AA20-0491308D6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00D854D-2228-46E2-84DF-45B541EF3CAB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3ED358-372F-473B-B914-C6D514E0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DD45-0D59-47B5-A71E-B75082056A5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B15D-4C9F-48A5-BB55-033BDA45A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FEDA-865A-4670-8E63-3DC306CA59DD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EEF0-E227-43CF-A74A-6CABCE37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4E9F-3525-4049-A0ED-299814AD9C3F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25A9-26FD-4E26-94B0-41EBE8E61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908B-8BB2-4574-A0CA-78C8E03E91E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452F-F3CD-4FD7-A8A7-4523EAB5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2FC2-1493-4E8E-8FD0-10FE132CE9C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EDC7-F622-4ACB-941B-88A19F301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C076-F1D8-4809-888D-5E6B6F8CB47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EFD9-47E1-465C-ACE9-511B5ECFA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2F28-5C7B-445B-945F-C475B458A39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280E-6675-4577-9D51-C96CC53C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C6DD-F70E-4AE9-A867-786C14E6920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011-9C6C-46E5-91E6-78417DE9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105BB9-5F23-4398-B9D4-F770484D8CED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81C28E-BE11-4BF6-B861-CBCD9F4F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67B9-A318-4DF7-8A0E-FEC44D5B051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112F-C6B6-4079-AF2A-E4964B021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6DA6-F757-4AC4-BD41-D88EFF88BD53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A26D-E66C-4B3B-A7E9-68851B1E4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9EDD-7589-4CCC-AE48-4E9678CDF14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29EA-1691-4EE1-848C-3515CE85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D39B-4A6A-417A-99D5-5AD5AB55B5F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9723-4833-443C-9449-735FAA501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0C5A-8212-4A35-9B09-1ACD2F9A200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7218-1BAF-424E-BC9A-9110ABA05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547F-0CDC-4C3E-9AF9-8E7AA2AB232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3B58-DB36-48A1-BF11-5D1D5D07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CCE1-95B2-4C01-A787-56FF9B6CA4C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9278A-C334-496B-98AC-27BAD1D6B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5CEF-4B87-4977-971B-F210C2621E3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4328-C818-4AD8-87DB-A5584A8A0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681F-B052-4384-9B71-2E5F149CD1C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17B2-7B86-41A1-8512-5C027B39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A68E-8598-42FB-9EF2-FB1FD77B054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9A33-6DDF-4B8E-A178-F7C5A78BE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418677-CE37-4B5E-966C-D3FB3FB06CF8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102FEC5-C3D1-439D-BE0B-8E378B55E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918A-AFD4-4ECA-BDD2-09A3710C1CC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5B17-37A3-4983-874B-FEC4017FF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F821-0D52-4890-968B-29D32B2434D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00D4-4111-477E-976C-5C3F827B1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8D2E-018F-439E-B081-D647DDB59AE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43B7-AAA2-4F28-BDBE-9CED11FA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B930-F89F-4C62-A295-F6AABC2D356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EC58-D059-427F-85AB-FC9AEE7B5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EF88-0CF9-4214-84EA-F47557D01ABF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A1C7-B072-40E3-BB61-3518CFE1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380AFCF-B0D1-4DAB-9A19-98FCBB286180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1DD26F3-DD7A-48CB-A6B4-E15F02197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5B3072-763B-4EB8-B92D-E28050A65669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316BE46-08EA-4122-BC79-586774D2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13FB2F-2E71-4700-8060-FFABB51D336D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673D02-9CC5-41D1-82FD-E31D281FB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E4134BD-0E16-48F8-8A9E-E811088F6CA8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29D3F8-59F8-407A-8EC9-6B8D79F5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5B4B52-2AB0-4DB7-805B-FB68590FD22C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24C151-B6FE-4231-BEBA-BEF76434C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6DE5B3-B57B-4B65-8D2D-60709C9B8FB4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8AAEDE-E137-4442-8EFC-DBBC1B427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064250" y="0"/>
            <a:ext cx="308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ging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195888" y="6296025"/>
            <a:ext cx="9826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npb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505575" y="6281738"/>
            <a:ext cx="19510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67C858-A149-4CFD-A58E-B70313A7154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08E6B9-31EF-44B4-BA2D-E5554CC32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65 Helvetica Medium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765AF8-2AE2-4309-A35D-BE22357A60F6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14DD77-1A25-409D-861D-4AE5B88C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86603"/>
            <a:ext cx="9144000" cy="4196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5000" b="1" i="1" dirty="0" smtClean="0">
                <a:latin typeface="65 Helvetica Medium"/>
              </a:rPr>
              <a:t>Dyad</a:t>
            </a:r>
          </a:p>
          <a:p>
            <a:pPr>
              <a:defRPr/>
            </a:pPr>
            <a:endParaRPr lang="en-US" sz="3200" i="1" dirty="0" smtClean="0">
              <a:latin typeface="65 Helvetica Medium"/>
            </a:endParaRPr>
          </a:p>
          <a:p>
            <a:pPr>
              <a:defRPr/>
            </a:pPr>
            <a:endParaRPr lang="en-US" sz="3200" i="1" dirty="0">
              <a:latin typeface="65 Helvetica Medium"/>
            </a:endParaRPr>
          </a:p>
          <a:p>
            <a:pPr>
              <a:defRPr/>
            </a:pPr>
            <a:r>
              <a:rPr lang="en-US" sz="3200" i="1" dirty="0" smtClean="0">
                <a:latin typeface="65 Helvetica Medium"/>
              </a:rPr>
              <a:t>A New Suite of Bathroom Accessories by</a:t>
            </a:r>
            <a:endParaRPr lang="en-US" sz="3200" i="1" dirty="0">
              <a:latin typeface="65 Helvetica Medium"/>
            </a:endParaRPr>
          </a:p>
        </p:txBody>
      </p:sp>
      <p:pic>
        <p:nvPicPr>
          <p:cNvPr id="13315" name="Picture 5" descr="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82" y="4483290"/>
            <a:ext cx="9167782" cy="23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5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0627" y="3738519"/>
            <a:ext cx="7608445" cy="2354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65 Helvetica Medium"/>
                <a:cs typeface="ＭＳ Ｐゴシック" charset="-128"/>
              </a:rPr>
              <a:t>Workmanship – Hand finished, precision brass products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65 Helvetica Medium"/>
                <a:cs typeface="ＭＳ Ｐゴシック" charset="-128"/>
              </a:rPr>
              <a:t>Products are backed by a limited lifetime warranty against defects in material and workmanship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65 Helvetica Medium"/>
                <a:cs typeface="ＭＳ Ｐゴシック" charset="-128"/>
              </a:rPr>
              <a:t>Solid brass construction delivers beauty </a:t>
            </a:r>
            <a:r>
              <a:rPr lang="en-US" sz="2000" dirty="0" smtClean="0">
                <a:latin typeface="65 Helvetica Medium"/>
                <a:cs typeface="ＭＳ Ｐゴシック" charset="-128"/>
              </a:rPr>
              <a:t>and </a:t>
            </a:r>
            <a:r>
              <a:rPr lang="en-US" sz="2000" dirty="0">
                <a:latin typeface="65 Helvetica Medium"/>
                <a:cs typeface="ＭＳ Ｐゴシック" charset="-128"/>
              </a:rPr>
              <a:t>long-lasting quality finishing </a:t>
            </a:r>
            <a:r>
              <a:rPr lang="en-US" sz="2000" dirty="0" smtClean="0">
                <a:latin typeface="65 Helvetica Medium"/>
                <a:cs typeface="ＭＳ Ｐゴシック" charset="-128"/>
              </a:rPr>
              <a:t>process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65 Helvetica Medium"/>
                <a:cs typeface="ＭＳ Ｐゴシック" charset="-128"/>
              </a:rPr>
              <a:t>GINGER </a:t>
            </a:r>
            <a:r>
              <a:rPr lang="en-US" sz="2000" dirty="0">
                <a:latin typeface="65 Helvetica Medium"/>
                <a:cs typeface="ＭＳ Ｐゴシック" charset="-128"/>
              </a:rPr>
              <a:t>accessories utilize concealed </a:t>
            </a:r>
            <a:r>
              <a:rPr lang="en-US" sz="2000" dirty="0" smtClean="0">
                <a:latin typeface="65 Helvetica Medium"/>
                <a:cs typeface="ＭＳ Ｐゴシック" charset="-128"/>
              </a:rPr>
              <a:t>screws </a:t>
            </a:r>
            <a:r>
              <a:rPr lang="en-US" sz="2000" dirty="0">
                <a:latin typeface="65 Helvetica Medium"/>
                <a:cs typeface="ＭＳ Ｐゴシック" charset="-128"/>
              </a:rPr>
              <a:t>to maintain design beauty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cs typeface="ＭＳ Ｐゴシック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61246"/>
            <a:ext cx="8229600" cy="623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65 Helvetica Medium"/>
              </a:rPr>
              <a:t>Product Quality</a:t>
            </a:r>
            <a:endParaRPr lang="en-US" sz="2800" b="1" dirty="0">
              <a:latin typeface="65 Helvetica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49" y="1018843"/>
            <a:ext cx="5130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61245"/>
            <a:ext cx="8229600" cy="623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65 Helvetica Medium"/>
              </a:rPr>
              <a:t>Display Options</a:t>
            </a:r>
            <a:endParaRPr lang="en-US" sz="2800" b="1" dirty="0">
              <a:latin typeface="65 Helvetica Medium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36136"/>
              </p:ext>
            </p:extLst>
          </p:nvPr>
        </p:nvGraphicFramePr>
        <p:xfrm>
          <a:off x="1084996" y="1473960"/>
          <a:ext cx="6974007" cy="3916905"/>
        </p:xfrm>
        <a:graphic>
          <a:graphicData uri="http://schemas.openxmlformats.org/drawingml/2006/table">
            <a:tbl>
              <a:tblPr/>
              <a:tblGrid>
                <a:gridCol w="1505029"/>
                <a:gridCol w="1928981"/>
                <a:gridCol w="2246944"/>
                <a:gridCol w="1293053"/>
              </a:tblGrid>
              <a:tr h="783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Orientation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List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24" x 18"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Wall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$2,491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24" x 30"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Wall &amp; Kiosks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$2,732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36" x 30"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Wall &amp; Kiosks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$3,978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36" x 60"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Wall &amp; Kiosks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$4,811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5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678" y="1502229"/>
            <a:ext cx="40490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/>
                <a:cs typeface="Helvetica Neue"/>
              </a:rPr>
              <a:t>One PO Program</a:t>
            </a:r>
            <a:r>
              <a:rPr lang="en-US" sz="1200" dirty="0">
                <a:latin typeface="Helvetica Neue"/>
                <a:cs typeface="Helvetica Neue"/>
              </a:rPr>
              <a:t> – Order </a:t>
            </a:r>
            <a:r>
              <a:rPr lang="en-US" sz="1200" dirty="0" smtClean="0">
                <a:latin typeface="Helvetica Neue"/>
                <a:cs typeface="Helvetica Neue"/>
              </a:rPr>
              <a:t>GINGER, Newport Brass and </a:t>
            </a:r>
            <a:r>
              <a:rPr lang="en-US" sz="1200" dirty="0" err="1" smtClean="0">
                <a:latin typeface="Helvetica Neue"/>
                <a:cs typeface="Helvetica Neue"/>
              </a:rPr>
              <a:t>Brasstech</a:t>
            </a:r>
            <a:r>
              <a:rPr lang="en-US" sz="1200" dirty="0" smtClean="0">
                <a:latin typeface="Helvetica Neue"/>
                <a:cs typeface="Helvetica Neue"/>
              </a:rPr>
              <a:t> products </a:t>
            </a:r>
            <a:r>
              <a:rPr lang="en-US" sz="1200" dirty="0">
                <a:latin typeface="Helvetica Neue"/>
                <a:cs typeface="Helvetica Neue"/>
              </a:rPr>
              <a:t>on one PO.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r>
              <a:rPr lang="en-US" sz="1200" b="1" dirty="0">
                <a:latin typeface="Helvetica Neue"/>
                <a:cs typeface="Helvetica Neue"/>
              </a:rPr>
              <a:t>Auto </a:t>
            </a:r>
            <a:r>
              <a:rPr lang="en-US" sz="1200" b="1" dirty="0" smtClean="0">
                <a:latin typeface="Helvetica Neue"/>
                <a:cs typeface="Helvetica Neue"/>
              </a:rPr>
              <a:t>RMA </a:t>
            </a:r>
            <a:r>
              <a:rPr lang="en-US" sz="1200" b="1" dirty="0">
                <a:latin typeface="Helvetica Neue"/>
                <a:cs typeface="Helvetica Neue"/>
              </a:rPr>
              <a:t>Program</a:t>
            </a:r>
            <a:r>
              <a:rPr lang="en-US" sz="1200" dirty="0">
                <a:latin typeface="Helvetica Neue"/>
                <a:cs typeface="Helvetica Neue"/>
              </a:rPr>
              <a:t> – Generate </a:t>
            </a:r>
            <a:r>
              <a:rPr lang="en-US" sz="1200" dirty="0" smtClean="0">
                <a:latin typeface="Helvetica Neue"/>
                <a:cs typeface="Helvetica Neue"/>
              </a:rPr>
              <a:t>RMA </a:t>
            </a:r>
            <a:r>
              <a:rPr lang="en-US" sz="1200" dirty="0">
                <a:latin typeface="Helvetica Neue"/>
                <a:cs typeface="Helvetica Neue"/>
              </a:rPr>
              <a:t>numbers automatically at mybrasstech.com</a:t>
            </a:r>
          </a:p>
          <a:p>
            <a:endParaRPr lang="en-US" sz="1200" b="1" dirty="0">
              <a:latin typeface="Helvetica Neue"/>
              <a:cs typeface="Helvetica Neue"/>
            </a:endParaRPr>
          </a:p>
          <a:p>
            <a:r>
              <a:rPr lang="en-US" sz="1200" b="1" dirty="0">
                <a:latin typeface="Helvetica Neue"/>
                <a:cs typeface="Helvetica Neue"/>
              </a:rPr>
              <a:t>Technical Support</a:t>
            </a:r>
            <a:r>
              <a:rPr lang="en-US" sz="1200" dirty="0">
                <a:latin typeface="Helvetica Neue"/>
                <a:cs typeface="Helvetica Neue"/>
              </a:rPr>
              <a:t> – Customer Service technical team </a:t>
            </a:r>
          </a:p>
          <a:p>
            <a:r>
              <a:rPr lang="en-US" sz="1200" dirty="0">
                <a:latin typeface="Helvetica Neue"/>
                <a:cs typeface="Helvetica Neue"/>
              </a:rPr>
              <a:t>has more than 100 years of industry experience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r>
              <a:rPr lang="en-US" sz="1200" b="1" dirty="0" err="1">
                <a:latin typeface="Helvetica Neue"/>
                <a:cs typeface="Helvetica Neue"/>
              </a:rPr>
              <a:t>ReadyShip</a:t>
            </a:r>
            <a:r>
              <a:rPr lang="en-US" sz="1200" b="1" dirty="0">
                <a:latin typeface="Helvetica Neue"/>
                <a:cs typeface="Helvetica Neue"/>
              </a:rPr>
              <a:t> Program</a:t>
            </a:r>
            <a:r>
              <a:rPr lang="en-US" sz="1200" dirty="0">
                <a:latin typeface="Helvetica Neue"/>
                <a:cs typeface="Helvetica Neue"/>
              </a:rPr>
              <a:t> – 95%+ on-time delivery performance on more than </a:t>
            </a:r>
            <a:r>
              <a:rPr lang="en-US" sz="1200" dirty="0" smtClean="0">
                <a:latin typeface="Helvetica Neue"/>
                <a:cs typeface="Helvetica Neue"/>
              </a:rPr>
              <a:t>2,800 </a:t>
            </a:r>
            <a:r>
              <a:rPr lang="en-US" sz="1200" dirty="0">
                <a:latin typeface="Helvetica Neue"/>
                <a:cs typeface="Helvetica Neue"/>
              </a:rPr>
              <a:t>of our best selling products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r>
              <a:rPr lang="en-US" sz="1200" b="1" dirty="0">
                <a:latin typeface="Helvetica Neue"/>
                <a:cs typeface="Helvetica Neue"/>
              </a:rPr>
              <a:t>Redesigned, easy-to-use websites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r>
              <a:rPr lang="en-US" sz="1200" b="1" dirty="0">
                <a:latin typeface="Helvetica Neue"/>
                <a:cs typeface="Helvetica Neue"/>
              </a:rPr>
              <a:t>Marketing Support</a:t>
            </a:r>
            <a:r>
              <a:rPr lang="en-US" sz="1200" dirty="0">
                <a:latin typeface="Helvetica Neue"/>
                <a:cs typeface="Helvetica Neue"/>
              </a:rPr>
              <a:t> – </a:t>
            </a:r>
            <a:r>
              <a:rPr lang="en-US" sz="1200" dirty="0" err="1">
                <a:latin typeface="Helvetica Neue"/>
                <a:cs typeface="Helvetica Neue"/>
              </a:rPr>
              <a:t>Brasstech</a:t>
            </a:r>
            <a:r>
              <a:rPr lang="en-US" sz="1200" dirty="0">
                <a:latin typeface="Helvetica Neue"/>
                <a:cs typeface="Helvetica Neue"/>
              </a:rPr>
              <a:t> invests more than </a:t>
            </a:r>
          </a:p>
          <a:p>
            <a:r>
              <a:rPr lang="en-US" sz="1200" dirty="0">
                <a:latin typeface="Helvetica Neue"/>
                <a:cs typeface="Helvetica Neue"/>
              </a:rPr>
              <a:t>$1 million annually to support our showroom partners with merchandising materials, advertising, display, and literature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r>
              <a:rPr lang="en-US" sz="1200" b="1" dirty="0">
                <a:latin typeface="Helvetica Neue"/>
                <a:cs typeface="Helvetica Neue"/>
              </a:rPr>
              <a:t>Sales Support</a:t>
            </a:r>
            <a:r>
              <a:rPr lang="en-US" sz="1200" dirty="0">
                <a:latin typeface="Helvetica Neue"/>
                <a:cs typeface="Helvetica Neue"/>
              </a:rPr>
              <a:t> – Our network of District Managers, Regional Managers, and Sales Representative Organizations are always available to serve your needs.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18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Brasstech, Your Preferred Partner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40" y="1286634"/>
            <a:ext cx="2065847" cy="3256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" y="4220653"/>
            <a:ext cx="2415075" cy="1190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21" y="4791799"/>
            <a:ext cx="1386666" cy="147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7" y="5530987"/>
            <a:ext cx="2577693" cy="1157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3" y="1165152"/>
            <a:ext cx="1562122" cy="30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647" y="5558118"/>
            <a:ext cx="2002118" cy="11205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8913" y="1557717"/>
            <a:ext cx="35111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Dyad is a </a:t>
            </a:r>
            <a:r>
              <a:rPr lang="en-US" sz="2000" dirty="0">
                <a:latin typeface="Helvetica Neue"/>
                <a:cs typeface="Helvetica Neue"/>
              </a:rPr>
              <a:t>new perspective on contemporary accessories.  A dyad is the pairing of elements that are often at odds or conflicting.  Dyad combines round posts and square rosettes &amp; finials, contrasting yet complementing forms, which combine to create a modern alternative to the typical uniformity of minimalist design.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The Inspiration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" y="1870729"/>
            <a:ext cx="4437011" cy="34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647" y="5558118"/>
            <a:ext cx="2002118" cy="11205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Products &amp; Finishes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6275" y="1699327"/>
            <a:ext cx="3063257" cy="421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err="1" smtClean="0">
                <a:latin typeface="Helvetica Neue"/>
                <a:cs typeface="ＭＳ Ｐゴシック" charset="-128"/>
              </a:rPr>
              <a:t>Eigh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ＭＳ Ｐゴシック" charset="-128"/>
              </a:rPr>
              <a:t>teen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ＭＳ Ｐゴシック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ＭＳ Ｐゴシック" charset="-128"/>
              </a:rPr>
              <a:t>top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ＭＳ Ｐゴシック" charset="-128"/>
              </a:rPr>
              <a:t> level items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ＭＳ Ｐゴシック" charset="-128"/>
              </a:rPr>
              <a:t>All items available in Polished Chrome (PC), Satin Nickel (SN) and Polished Nickel (PN).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Helvetica Neue"/>
                <a:cs typeface="ＭＳ Ｐゴシック" charset="-128"/>
              </a:rPr>
              <a:t>Two pricing groups: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Helvetica Neue"/>
                <a:cs typeface="ＭＳ Ｐゴシック" charset="-128"/>
              </a:rPr>
              <a:t>Group 1: PC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Helvetica Neue"/>
                <a:cs typeface="ＭＳ Ｐゴシック" charset="-128"/>
              </a:rPr>
              <a:t>Group 2: SN &amp; PN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1" y="2343150"/>
            <a:ext cx="4826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Towel Bars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58504"/>
              </p:ext>
            </p:extLst>
          </p:nvPr>
        </p:nvGraphicFramePr>
        <p:xfrm>
          <a:off x="2033516" y="3485695"/>
          <a:ext cx="5213444" cy="1965279"/>
        </p:xfrm>
        <a:graphic>
          <a:graphicData uri="http://schemas.openxmlformats.org/drawingml/2006/table">
            <a:tbl>
              <a:tblPr/>
              <a:tblGrid>
                <a:gridCol w="1303361"/>
                <a:gridCol w="1549022"/>
                <a:gridCol w="1160059"/>
                <a:gridCol w="1201002"/>
              </a:tblGrid>
              <a:tr h="655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18" Towel Bar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$150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24" Towel Bar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$177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$212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03" y="1140303"/>
            <a:ext cx="6457394" cy="2053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448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Launches April 2016</a:t>
            </a:r>
            <a:endParaRPr lang="en-US" i="1" dirty="0">
              <a:latin typeface="65 Helvetica Medium"/>
              <a:cs typeface="65 Helvetica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9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Toilet Tissue Holders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30009"/>
              </p:ext>
            </p:extLst>
          </p:nvPr>
        </p:nvGraphicFramePr>
        <p:xfrm>
          <a:off x="4454834" y="1273091"/>
          <a:ext cx="3556280" cy="4680888"/>
        </p:xfrm>
        <a:graphic>
          <a:graphicData uri="http://schemas.openxmlformats.org/drawingml/2006/table">
            <a:tbl>
              <a:tblPr/>
              <a:tblGrid>
                <a:gridCol w="889070"/>
                <a:gridCol w="1000252"/>
                <a:gridCol w="873940"/>
                <a:gridCol w="793018"/>
              </a:tblGrid>
              <a:tr h="304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1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2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Double Post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Toilet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Tissue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Holder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Pivoting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Toilet Tissue Holder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Double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Toilet Tissue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Double Post Toilet Tissue Holder with Cover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8" y="1362074"/>
            <a:ext cx="4019550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1" y="3726645"/>
            <a:ext cx="3458442" cy="2227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315" y="6138645"/>
            <a:ext cx="41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Launches April 2016</a:t>
            </a:r>
            <a:endParaRPr lang="en-US" i="1" dirty="0">
              <a:latin typeface="65 Helvetica Medium"/>
              <a:cs typeface="65 Helvetic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0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Towel Ring &amp; Hooks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78174"/>
              </p:ext>
            </p:extLst>
          </p:nvPr>
        </p:nvGraphicFramePr>
        <p:xfrm>
          <a:off x="3803256" y="1766668"/>
          <a:ext cx="4180684" cy="3080460"/>
        </p:xfrm>
        <a:graphic>
          <a:graphicData uri="http://schemas.openxmlformats.org/drawingml/2006/table">
            <a:tbl>
              <a:tblPr/>
              <a:tblGrid>
                <a:gridCol w="624419"/>
                <a:gridCol w="1917163"/>
                <a:gridCol w="819551"/>
                <a:gridCol w="819551"/>
              </a:tblGrid>
              <a:tr h="770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5305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Towel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$209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$251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5310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Single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Robe Hook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5310D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Double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 Robe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Hook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$122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7" y="1359081"/>
            <a:ext cx="2636242" cy="1937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7" y="3829500"/>
            <a:ext cx="2812128" cy="2391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3256" y="5275544"/>
            <a:ext cx="418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Launches April 2016</a:t>
            </a:r>
            <a:endParaRPr lang="en-US" i="1" dirty="0">
              <a:latin typeface="65 Helvetica Medium"/>
              <a:cs typeface="65 Helvetic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0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Shelves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45228"/>
              </p:ext>
            </p:extLst>
          </p:nvPr>
        </p:nvGraphicFramePr>
        <p:xfrm>
          <a:off x="1602222" y="3332254"/>
          <a:ext cx="5808058" cy="1143261"/>
        </p:xfrm>
        <a:graphic>
          <a:graphicData uri="http://schemas.openxmlformats.org/drawingml/2006/table">
            <a:tbl>
              <a:tblPr/>
              <a:tblGrid>
                <a:gridCol w="1060201"/>
                <a:gridCol w="2811837"/>
                <a:gridCol w="968010"/>
                <a:gridCol w="968010"/>
              </a:tblGrid>
              <a:tr h="381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5334T-24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24" Shelf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524B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Hotel Shelf Mounting Kit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114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65 Helvetica Med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4755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65 Helvetica Medium"/>
              </a:rPr>
              <a:t>5334T-24 features tempered glass.</a:t>
            </a:r>
          </a:p>
          <a:p>
            <a:pPr algn="ctr"/>
            <a:r>
              <a:rPr lang="en-US" sz="1200" i="1" dirty="0" smtClean="0">
                <a:latin typeface="65 Helvetica Medium"/>
              </a:rPr>
              <a:t>524B is compatible with XX40, XX43 &amp; XX43S Hotel Shelf Frames.</a:t>
            </a:r>
          </a:p>
          <a:p>
            <a:pPr algn="ctr"/>
            <a:r>
              <a:rPr lang="en-US" sz="1200" i="1" dirty="0" smtClean="0">
                <a:latin typeface="65 Helvetica Medium"/>
              </a:rPr>
              <a:t>Order </a:t>
            </a:r>
            <a:r>
              <a:rPr lang="en-US" sz="1200" i="1" dirty="0">
                <a:latin typeface="65 Helvetica Medium"/>
              </a:rPr>
              <a:t>(1) Mounting Kit plus (1) Frame to make </a:t>
            </a:r>
            <a:r>
              <a:rPr lang="en-US" sz="1200" i="1" dirty="0" smtClean="0">
                <a:latin typeface="65 Helvetica Medium"/>
              </a:rPr>
              <a:t>a complete hotel shelf.</a:t>
            </a:r>
            <a:endParaRPr lang="en-US" sz="1200" i="1" dirty="0">
              <a:latin typeface="65 Helvetica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94" y="1323738"/>
            <a:ext cx="5693012" cy="2008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300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24” Shelf Launches April 2016</a:t>
            </a:r>
          </a:p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Hotel Shelf Mounting Kit Launches July 2016</a:t>
            </a:r>
            <a:endParaRPr lang="en-US" i="1" dirty="0">
              <a:latin typeface="65 Helvetica Medium"/>
              <a:cs typeface="65 Helvetic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186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Light &amp; Shower Rod Brackets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28767"/>
              </p:ext>
            </p:extLst>
          </p:nvPr>
        </p:nvGraphicFramePr>
        <p:xfrm>
          <a:off x="4572000" y="4314712"/>
          <a:ext cx="3822700" cy="381000"/>
        </p:xfrm>
        <a:graphic>
          <a:graphicData uri="http://schemas.openxmlformats.org/drawingml/2006/table">
            <a:tbl>
              <a:tblPr/>
              <a:tblGrid>
                <a:gridCol w="584200"/>
                <a:gridCol w="2171700"/>
                <a:gridCol w="533400"/>
                <a:gridCol w="5334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5239B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Shower Rod Brackets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88224"/>
              </p:ext>
            </p:extLst>
          </p:nvPr>
        </p:nvGraphicFramePr>
        <p:xfrm>
          <a:off x="339866" y="4314712"/>
          <a:ext cx="3822700" cy="381000"/>
        </p:xfrm>
        <a:graphic>
          <a:graphicData uri="http://schemas.openxmlformats.org/drawingml/2006/table">
            <a:tbl>
              <a:tblPr/>
              <a:tblGrid>
                <a:gridCol w="584200"/>
                <a:gridCol w="2171700"/>
                <a:gridCol w="533400"/>
                <a:gridCol w="5334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Light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7655" y="4839553"/>
            <a:ext cx="360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65 Helvetica Medium"/>
              </a:rPr>
              <a:t>Order (1) Bracket Pair </a:t>
            </a:r>
            <a:r>
              <a:rPr lang="en-US" sz="1200" i="1" dirty="0" smtClean="0">
                <a:latin typeface="65 Helvetica Medium"/>
              </a:rPr>
              <a:t> plus </a:t>
            </a:r>
            <a:r>
              <a:rPr lang="en-US" sz="1200" i="1" dirty="0">
                <a:latin typeface="65 Helvetica Medium"/>
              </a:rPr>
              <a:t>(1) </a:t>
            </a:r>
            <a:r>
              <a:rPr lang="en-US" sz="1200" i="1" dirty="0" smtClean="0">
                <a:latin typeface="65 Helvetica Medium"/>
              </a:rPr>
              <a:t>1139R-6 Shower Rod </a:t>
            </a:r>
            <a:r>
              <a:rPr lang="en-US" sz="1200" i="1" dirty="0">
                <a:latin typeface="65 Helvetica Medium"/>
              </a:rPr>
              <a:t>to make a </a:t>
            </a:r>
            <a:r>
              <a:rPr lang="en-US" sz="1200" i="1" dirty="0" smtClean="0">
                <a:latin typeface="65 Helvetica Medium"/>
              </a:rPr>
              <a:t>complete unit</a:t>
            </a:r>
            <a:r>
              <a:rPr lang="en-US" sz="1200" i="1" dirty="0">
                <a:latin typeface="65 Helvetica Medium"/>
              </a:rPr>
              <a:t>. </a:t>
            </a:r>
            <a:r>
              <a:rPr lang="en-US" sz="1200" i="1" dirty="0" smtClean="0">
                <a:latin typeface="65 Helvetica Medium"/>
              </a:rPr>
              <a:t> 6</a:t>
            </a:r>
            <a:r>
              <a:rPr lang="en-US" sz="1200" i="1" dirty="0">
                <a:latin typeface="65 Helvetica Medium"/>
              </a:rPr>
              <a:t>' Straight Rods should be trimmed for use in smaller openings.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867" y="4839553"/>
            <a:ext cx="382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65 Helvetica Medium"/>
              </a:rPr>
              <a:t>Lights are UL listed for damp </a:t>
            </a:r>
            <a:r>
              <a:rPr lang="en-US" sz="1200" i="1" dirty="0" smtClean="0">
                <a:latin typeface="65 Helvetica Medium"/>
              </a:rPr>
              <a:t>locations.</a:t>
            </a:r>
          </a:p>
          <a:p>
            <a:pPr algn="ctr"/>
            <a:r>
              <a:rPr lang="en-US" sz="1200" i="1" dirty="0" smtClean="0">
                <a:latin typeface="65 Helvetica Medium"/>
              </a:rPr>
              <a:t>Shade:  Satin Etched, Cased Opal Glass (3681-G-O).</a:t>
            </a:r>
            <a:endParaRPr lang="en-US" sz="1200" i="1" dirty="0">
              <a:latin typeface="65 Helvetica Medium"/>
            </a:endParaRPr>
          </a:p>
          <a:p>
            <a:pPr algn="ctr"/>
            <a:r>
              <a:rPr lang="en-US" sz="1200" i="1" dirty="0">
                <a:latin typeface="65 Helvetica Medium"/>
              </a:rPr>
              <a:t>Bulb: A19 incandescent, 100 watt maximum.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71" y="1134775"/>
            <a:ext cx="1601491" cy="3015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43" y="1134775"/>
            <a:ext cx="3220873" cy="2795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866" y="5644876"/>
            <a:ext cx="382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Launches April 2016</a:t>
            </a:r>
            <a:endParaRPr lang="en-US" i="1" dirty="0">
              <a:latin typeface="65 Helvetica Medium"/>
              <a:cs typeface="65 Helvetica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655" y="5644876"/>
            <a:ext cx="367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Launches July 2016</a:t>
            </a:r>
            <a:endParaRPr lang="en-US" i="1" dirty="0">
              <a:latin typeface="65 Helvetica Medium"/>
              <a:cs typeface="65 Helvetic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0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4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65 Helvetica Medium"/>
                <a:cs typeface="65 Helvetica Medium"/>
              </a:rPr>
              <a:t>Grab Bars</a:t>
            </a:r>
            <a:endParaRPr lang="en-US" sz="3200" b="1" dirty="0">
              <a:latin typeface="65 Helvetica Medium"/>
              <a:cs typeface="65 Helvetica Medium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63435"/>
              </p:ext>
            </p:extLst>
          </p:nvPr>
        </p:nvGraphicFramePr>
        <p:xfrm>
          <a:off x="914398" y="3424873"/>
          <a:ext cx="7165076" cy="2141016"/>
        </p:xfrm>
        <a:graphic>
          <a:graphicData uri="http://schemas.openxmlformats.org/drawingml/2006/table">
            <a:tbl>
              <a:tblPr/>
              <a:tblGrid>
                <a:gridCol w="1791269"/>
                <a:gridCol w="1791269"/>
                <a:gridCol w="1791269"/>
                <a:gridCol w="1791269"/>
              </a:tblGrid>
              <a:tr h="3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Part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Description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Group 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5261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16" Grab Bar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$324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$388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5262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18" Grab Bar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$332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$399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5263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24" Grab Bar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$355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$425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5265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36" Grab Bar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$449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$539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5266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42" Grab Bar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$513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65 Helvetica Medium"/>
                        </a:rPr>
                        <a:t>$615 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81" y="1000197"/>
            <a:ext cx="4814437" cy="2383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448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65 Helvetica Medium"/>
                <a:cs typeface="65 Helvetica Medium"/>
              </a:rPr>
              <a:t>Launches July 2016</a:t>
            </a:r>
            <a:endParaRPr lang="en-US" i="1" dirty="0">
              <a:latin typeface="65 Helvetica Medium"/>
              <a:cs typeface="65 Helvetic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76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662</Words>
  <Application>Microsoft Office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 Lisa Sana</dc:creator>
  <cp:lastModifiedBy>Eva Thorpe</cp:lastModifiedBy>
  <cp:revision>161</cp:revision>
  <cp:lastPrinted>2013-04-10T18:32:05Z</cp:lastPrinted>
  <dcterms:created xsi:type="dcterms:W3CDTF">2012-01-20T19:07:17Z</dcterms:created>
  <dcterms:modified xsi:type="dcterms:W3CDTF">2016-04-18T16:08:47Z</dcterms:modified>
</cp:coreProperties>
</file>